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Default Extension="png" ContentType="image/png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docProps/custom.xml" ContentType="application/vnd.openxmlformats-officedocument.custom-properties+xml"/>
</Types>
</file>

<file path=_rels/.rels><?xml version="1.0" encoding="UTF-8" standalone="yes"?>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  <p:sldId id="292" r:id="rId42"/>
  </p:sldIdLst>
  <p:sldSz cx="15125700" cy="10693400"/>
  <p:notesSz cx="15125700" cy="1069340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Relationship Id="rId24" Type="http://schemas.openxmlformats.org/officeDocument/2006/relationships/slide" Target="slides/slide19.xml"/><Relationship Id="rId25" Type="http://schemas.openxmlformats.org/officeDocument/2006/relationships/slide" Target="slides/slide20.xml"/><Relationship Id="rId26" Type="http://schemas.openxmlformats.org/officeDocument/2006/relationships/slide" Target="slides/slide21.xml"/><Relationship Id="rId27" Type="http://schemas.openxmlformats.org/officeDocument/2006/relationships/slide" Target="slides/slide22.xml"/><Relationship Id="rId28" Type="http://schemas.openxmlformats.org/officeDocument/2006/relationships/slide" Target="slides/slide23.xml"/><Relationship Id="rId29" Type="http://schemas.openxmlformats.org/officeDocument/2006/relationships/slide" Target="slides/slide24.xml"/><Relationship Id="rId30" Type="http://schemas.openxmlformats.org/officeDocument/2006/relationships/slide" Target="slides/slide25.xml"/><Relationship Id="rId31" Type="http://schemas.openxmlformats.org/officeDocument/2006/relationships/slide" Target="slides/slide26.xml"/><Relationship Id="rId32" Type="http://schemas.openxmlformats.org/officeDocument/2006/relationships/slide" Target="slides/slide27.xml"/><Relationship Id="rId33" Type="http://schemas.openxmlformats.org/officeDocument/2006/relationships/slide" Target="slides/slide28.xml"/><Relationship Id="rId34" Type="http://schemas.openxmlformats.org/officeDocument/2006/relationships/slide" Target="slides/slide29.xml"/><Relationship Id="rId35" Type="http://schemas.openxmlformats.org/officeDocument/2006/relationships/slide" Target="slides/slide30.xml"/><Relationship Id="rId36" Type="http://schemas.openxmlformats.org/officeDocument/2006/relationships/slide" Target="slides/slide31.xml"/><Relationship Id="rId37" Type="http://schemas.openxmlformats.org/officeDocument/2006/relationships/slide" Target="slides/slide32.xml"/><Relationship Id="rId38" Type="http://schemas.openxmlformats.org/officeDocument/2006/relationships/slide" Target="slides/slide33.xml"/><Relationship Id="rId39" Type="http://schemas.openxmlformats.org/officeDocument/2006/relationships/slide" Target="slides/slide34.xml"/><Relationship Id="rId40" Type="http://schemas.openxmlformats.org/officeDocument/2006/relationships/slide" Target="slides/slide35.xml"/><Relationship Id="rId41" Type="http://schemas.openxmlformats.org/officeDocument/2006/relationships/slide" Target="slides/slide36.xml"/><Relationship Id="rId42" Type="http://schemas.openxmlformats.org/officeDocument/2006/relationships/slide" Target="slides/slide37.xml"/></Relationships>

</file>

<file path=ppt/slideLayouts/_rels/slideLayout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67213" y="3314954"/>
            <a:ext cx="6428422" cy="22456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34427" y="5988304"/>
            <a:ext cx="5293995" cy="2673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5100" b="1" i="0">
                <a:solidFill>
                  <a:srgbClr val="C283A0"/>
                </a:solidFill>
                <a:latin typeface="Cambria"/>
                <a:cs typeface="Cambria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5100" b="1" i="0">
                <a:solidFill>
                  <a:srgbClr val="C283A0"/>
                </a:solidFill>
                <a:latin typeface="Cambria"/>
                <a:cs typeface="Cambria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378142" y="2459482"/>
            <a:ext cx="3289839" cy="70576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3894867" y="2459482"/>
            <a:ext cx="3289839" cy="70576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 showMasterSp="0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bg object 17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bg object 18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bg object 19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bg object 20"/>
          <p:cNvSpPr/>
          <p:nvPr/>
        </p:nvSpPr>
        <p:spPr>
          <a:xfrm>
            <a:off x="7559992" y="0"/>
            <a:ext cx="7560309" cy="10692130"/>
          </a:xfrm>
          <a:custGeom>
            <a:avLst/>
            <a:gdLst/>
            <a:ahLst/>
            <a:cxnLst/>
            <a:rect l="l" t="t" r="r" b="b"/>
            <a:pathLst>
              <a:path w="7560309" h="10692130">
                <a:moveTo>
                  <a:pt x="7560005" y="0"/>
                </a:moveTo>
                <a:lnTo>
                  <a:pt x="0" y="0"/>
                </a:lnTo>
                <a:lnTo>
                  <a:pt x="0" y="10692003"/>
                </a:lnTo>
                <a:lnTo>
                  <a:pt x="7560005" y="10692003"/>
                </a:lnTo>
                <a:lnTo>
                  <a:pt x="7560005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5100" b="1" i="0">
                <a:solidFill>
                  <a:srgbClr val="C283A0"/>
                </a:solidFill>
                <a:latin typeface="Cambria"/>
                <a:cs typeface="Cambria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/Relationships>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27301" y="8195605"/>
            <a:ext cx="2585720" cy="8026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5100" b="1" i="0">
                <a:solidFill>
                  <a:srgbClr val="C283A0"/>
                </a:solidFill>
                <a:latin typeface="Cambria"/>
                <a:cs typeface="Cambria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78142" y="2459482"/>
            <a:ext cx="6806565" cy="70576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2571369" y="9944862"/>
            <a:ext cx="2420112" cy="5346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378142" y="9944862"/>
            <a:ext cx="1739455" cy="5346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5445252" y="9944862"/>
            <a:ext cx="1739455" cy="5346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.png"/><Relationship Id="rId3" Type="http://schemas.openxmlformats.org/officeDocument/2006/relationships/image" Target="../media/image2.png"/><Relationship Id="rId4" Type="http://schemas.openxmlformats.org/officeDocument/2006/relationships/image" Target="../media/image3.png"/><Relationship Id="rId5" Type="http://schemas.openxmlformats.org/officeDocument/2006/relationships/image" Target="../media/image4.png"/><Relationship Id="rId6" Type="http://schemas.openxmlformats.org/officeDocument/2006/relationships/image" Target="../media/image5.png"/><Relationship Id="rId7" Type="http://schemas.openxmlformats.org/officeDocument/2006/relationships/image" Target="../media/image6.png"/><Relationship Id="rId8" Type="http://schemas.openxmlformats.org/officeDocument/2006/relationships/image" Target="../media/image7.png"/><Relationship Id="rId9" Type="http://schemas.openxmlformats.org/officeDocument/2006/relationships/image" Target="../media/image8.png"/><Relationship Id="rId10" Type="http://schemas.openxmlformats.org/officeDocument/2006/relationships/image" Target="../media/image9.png"/><Relationship Id="rId11" Type="http://schemas.openxmlformats.org/officeDocument/2006/relationships/image" Target="../media/image10.png"/><Relationship Id="rId12" Type="http://schemas.openxmlformats.org/officeDocument/2006/relationships/image" Target="../media/image11.png"/><Relationship Id="rId13" Type="http://schemas.openxmlformats.org/officeDocument/2006/relationships/image" Target="../media/image12.png"/><Relationship Id="rId14" Type="http://schemas.openxmlformats.org/officeDocument/2006/relationships/image" Target="../media/image13.png"/><Relationship Id="rId15" Type="http://schemas.openxmlformats.org/officeDocument/2006/relationships/image" Target="../media/image14.png"/><Relationship Id="rId16" Type="http://schemas.openxmlformats.org/officeDocument/2006/relationships/image" Target="../media/image15.png"/></Relationships>

</file>

<file path=ppt/slides/_rels/slide1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36.png"/><Relationship Id="rId3" Type="http://schemas.openxmlformats.org/officeDocument/2006/relationships/image" Target="../media/image137.png"/><Relationship Id="rId4" Type="http://schemas.openxmlformats.org/officeDocument/2006/relationships/image" Target="../media/image138.png"/><Relationship Id="rId5" Type="http://schemas.openxmlformats.org/officeDocument/2006/relationships/image" Target="../media/image139.png"/><Relationship Id="rId6" Type="http://schemas.openxmlformats.org/officeDocument/2006/relationships/image" Target="../media/image140.png"/><Relationship Id="rId7" Type="http://schemas.openxmlformats.org/officeDocument/2006/relationships/image" Target="../media/image141.png"/><Relationship Id="rId8" Type="http://schemas.openxmlformats.org/officeDocument/2006/relationships/image" Target="../media/image142.png"/><Relationship Id="rId9" Type="http://schemas.openxmlformats.org/officeDocument/2006/relationships/image" Target="../media/image143.png"/><Relationship Id="rId10" Type="http://schemas.openxmlformats.org/officeDocument/2006/relationships/image" Target="../media/image93.png"/><Relationship Id="rId11" Type="http://schemas.openxmlformats.org/officeDocument/2006/relationships/image" Target="../media/image144.png"/><Relationship Id="rId12" Type="http://schemas.openxmlformats.org/officeDocument/2006/relationships/image" Target="../media/image145.png"/><Relationship Id="rId13" Type="http://schemas.openxmlformats.org/officeDocument/2006/relationships/image" Target="../media/image95.png"/><Relationship Id="rId14" Type="http://schemas.openxmlformats.org/officeDocument/2006/relationships/image" Target="../media/image146.png"/><Relationship Id="rId15" Type="http://schemas.openxmlformats.org/officeDocument/2006/relationships/image" Target="../media/image147.png"/><Relationship Id="rId16" Type="http://schemas.openxmlformats.org/officeDocument/2006/relationships/image" Target="../media/image148.png"/><Relationship Id="rId17" Type="http://schemas.openxmlformats.org/officeDocument/2006/relationships/image" Target="../media/image149.png"/><Relationship Id="rId18" Type="http://schemas.openxmlformats.org/officeDocument/2006/relationships/image" Target="../media/image150.png"/><Relationship Id="rId19" Type="http://schemas.openxmlformats.org/officeDocument/2006/relationships/image" Target="../media/image151.png"/><Relationship Id="rId20" Type="http://schemas.openxmlformats.org/officeDocument/2006/relationships/image" Target="../media/image152.png"/><Relationship Id="rId21" Type="http://schemas.openxmlformats.org/officeDocument/2006/relationships/image" Target="../media/image153.png"/></Relationships>

</file>

<file path=ppt/slides/_rels/slide1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54.png"/><Relationship Id="rId3" Type="http://schemas.openxmlformats.org/officeDocument/2006/relationships/image" Target="../media/image155.png"/><Relationship Id="rId4" Type="http://schemas.openxmlformats.org/officeDocument/2006/relationships/image" Target="../media/image156.png"/></Relationships>

</file>

<file path=ppt/slides/_rels/slide1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57.png"/><Relationship Id="rId3" Type="http://schemas.openxmlformats.org/officeDocument/2006/relationships/image" Target="../media/image158.png"/><Relationship Id="rId4" Type="http://schemas.openxmlformats.org/officeDocument/2006/relationships/image" Target="../media/image159.png"/></Relationships>

</file>

<file path=ppt/slides/_rels/slide1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60.png"/><Relationship Id="rId3" Type="http://schemas.openxmlformats.org/officeDocument/2006/relationships/image" Target="../media/image161.png"/><Relationship Id="rId4" Type="http://schemas.openxmlformats.org/officeDocument/2006/relationships/image" Target="../media/image162.png"/><Relationship Id="rId5" Type="http://schemas.openxmlformats.org/officeDocument/2006/relationships/image" Target="../media/image163.png"/></Relationships>

</file>

<file path=ppt/slides/_rels/slide1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64.png"/></Relationships>

</file>

<file path=ppt/slides/_rels/slide2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65.png"/></Relationships>

</file>

<file path=ppt/slides/_rels/slide2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4.xml"/></Relationships>

</file>

<file path=ppt/slides/_rels/slide2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66.png"/><Relationship Id="rId3" Type="http://schemas.openxmlformats.org/officeDocument/2006/relationships/image" Target="../media/image167.png"/></Relationships>

</file>

<file path=ppt/slides/_rels/slide2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68.png"/><Relationship Id="rId3" Type="http://schemas.openxmlformats.org/officeDocument/2006/relationships/image" Target="../media/image169.png"/><Relationship Id="rId4" Type="http://schemas.openxmlformats.org/officeDocument/2006/relationships/image" Target="../media/image170.png"/><Relationship Id="rId5" Type="http://schemas.openxmlformats.org/officeDocument/2006/relationships/image" Target="../media/image171.png"/><Relationship Id="rId6" Type="http://schemas.openxmlformats.org/officeDocument/2006/relationships/image" Target="../media/image172.png"/></Relationships>

</file>

<file path=ppt/slides/_rels/slide2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73.png"/><Relationship Id="rId3" Type="http://schemas.openxmlformats.org/officeDocument/2006/relationships/image" Target="../media/image174.png"/></Relationships>

</file>

<file path=ppt/slides/_rels/slide2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75.png"/></Relationships>

</file>

<file path=ppt/slides/_rels/slide3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hyperlink" Target="mailto:o0208@minfin.ru" TargetMode="External"/></Relationships>

</file>

<file path=ppt/slides/_rels/slide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6.png"/><Relationship Id="rId3" Type="http://schemas.openxmlformats.org/officeDocument/2006/relationships/image" Target="../media/image17.png"/><Relationship Id="rId4" Type="http://schemas.openxmlformats.org/officeDocument/2006/relationships/image" Target="../media/image18.png"/><Relationship Id="rId5" Type="http://schemas.openxmlformats.org/officeDocument/2006/relationships/image" Target="../media/image19.png"/><Relationship Id="rId6" Type="http://schemas.openxmlformats.org/officeDocument/2006/relationships/image" Target="../media/image20.png"/><Relationship Id="rId7" Type="http://schemas.openxmlformats.org/officeDocument/2006/relationships/image" Target="../media/image21.png"/><Relationship Id="rId8" Type="http://schemas.openxmlformats.org/officeDocument/2006/relationships/image" Target="../media/image22.png"/><Relationship Id="rId9" Type="http://schemas.openxmlformats.org/officeDocument/2006/relationships/image" Target="../media/image23.png"/><Relationship Id="rId10" Type="http://schemas.openxmlformats.org/officeDocument/2006/relationships/image" Target="../media/image24.png"/><Relationship Id="rId11" Type="http://schemas.openxmlformats.org/officeDocument/2006/relationships/image" Target="../media/image25.png"/><Relationship Id="rId12" Type="http://schemas.openxmlformats.org/officeDocument/2006/relationships/image" Target="../media/image26.png"/><Relationship Id="rId13" Type="http://schemas.openxmlformats.org/officeDocument/2006/relationships/image" Target="../media/image27.png"/><Relationship Id="rId14" Type="http://schemas.openxmlformats.org/officeDocument/2006/relationships/image" Target="../media/image28.png"/><Relationship Id="rId15" Type="http://schemas.openxmlformats.org/officeDocument/2006/relationships/image" Target="../media/image29.png"/><Relationship Id="rId16" Type="http://schemas.openxmlformats.org/officeDocument/2006/relationships/image" Target="../media/image30.png"/></Relationships>

</file>

<file path=ppt/slides/_rels/slide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1.png"/><Relationship Id="rId3" Type="http://schemas.openxmlformats.org/officeDocument/2006/relationships/image" Target="../media/image32.png"/><Relationship Id="rId4" Type="http://schemas.openxmlformats.org/officeDocument/2006/relationships/image" Target="../media/image33.png"/><Relationship Id="rId5" Type="http://schemas.openxmlformats.org/officeDocument/2006/relationships/image" Target="../media/image34.png"/><Relationship Id="rId6" Type="http://schemas.openxmlformats.org/officeDocument/2006/relationships/image" Target="../media/image35.png"/><Relationship Id="rId7" Type="http://schemas.openxmlformats.org/officeDocument/2006/relationships/image" Target="../media/image36.png"/><Relationship Id="rId8" Type="http://schemas.openxmlformats.org/officeDocument/2006/relationships/image" Target="../media/image37.png"/><Relationship Id="rId9" Type="http://schemas.openxmlformats.org/officeDocument/2006/relationships/image" Target="../media/image38.png"/><Relationship Id="rId10" Type="http://schemas.openxmlformats.org/officeDocument/2006/relationships/image" Target="../media/image39.png"/><Relationship Id="rId11" Type="http://schemas.openxmlformats.org/officeDocument/2006/relationships/image" Target="../media/image40.png"/><Relationship Id="rId12" Type="http://schemas.openxmlformats.org/officeDocument/2006/relationships/image" Target="../media/image41.png"/><Relationship Id="rId13" Type="http://schemas.openxmlformats.org/officeDocument/2006/relationships/image" Target="../media/image42.png"/><Relationship Id="rId14" Type="http://schemas.openxmlformats.org/officeDocument/2006/relationships/image" Target="../media/image43.png"/><Relationship Id="rId15" Type="http://schemas.openxmlformats.org/officeDocument/2006/relationships/image" Target="../media/image44.png"/><Relationship Id="rId16" Type="http://schemas.openxmlformats.org/officeDocument/2006/relationships/image" Target="../media/image45.png"/><Relationship Id="rId17" Type="http://schemas.openxmlformats.org/officeDocument/2006/relationships/image" Target="../media/image46.png"/><Relationship Id="rId18" Type="http://schemas.openxmlformats.org/officeDocument/2006/relationships/image" Target="../media/image47.png"/><Relationship Id="rId19" Type="http://schemas.openxmlformats.org/officeDocument/2006/relationships/image" Target="../media/image48.png"/><Relationship Id="rId20" Type="http://schemas.openxmlformats.org/officeDocument/2006/relationships/image" Target="../media/image49.png"/><Relationship Id="rId21" Type="http://schemas.openxmlformats.org/officeDocument/2006/relationships/image" Target="../media/image50.png"/><Relationship Id="rId22" Type="http://schemas.openxmlformats.org/officeDocument/2006/relationships/image" Target="../media/image51.png"/></Relationships>

</file>

<file path=ppt/slides/_rels/slide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2.png"/><Relationship Id="rId3" Type="http://schemas.openxmlformats.org/officeDocument/2006/relationships/image" Target="../media/image53.png"/><Relationship Id="rId4" Type="http://schemas.openxmlformats.org/officeDocument/2006/relationships/image" Target="../media/image54.png"/><Relationship Id="rId5" Type="http://schemas.openxmlformats.org/officeDocument/2006/relationships/image" Target="../media/image55.png"/><Relationship Id="rId6" Type="http://schemas.openxmlformats.org/officeDocument/2006/relationships/image" Target="../media/image56.png"/><Relationship Id="rId7" Type="http://schemas.openxmlformats.org/officeDocument/2006/relationships/image" Target="../media/image57.png"/><Relationship Id="rId8" Type="http://schemas.openxmlformats.org/officeDocument/2006/relationships/image" Target="../media/image58.png"/><Relationship Id="rId9" Type="http://schemas.openxmlformats.org/officeDocument/2006/relationships/image" Target="../media/image59.png"/><Relationship Id="rId10" Type="http://schemas.openxmlformats.org/officeDocument/2006/relationships/image" Target="../media/image60.png"/><Relationship Id="rId11" Type="http://schemas.openxmlformats.org/officeDocument/2006/relationships/image" Target="../media/image61.png"/><Relationship Id="rId12" Type="http://schemas.openxmlformats.org/officeDocument/2006/relationships/image" Target="../media/image62.png"/><Relationship Id="rId13" Type="http://schemas.openxmlformats.org/officeDocument/2006/relationships/image" Target="../media/image63.png"/><Relationship Id="rId14" Type="http://schemas.openxmlformats.org/officeDocument/2006/relationships/image" Target="../media/image64.png"/><Relationship Id="rId15" Type="http://schemas.openxmlformats.org/officeDocument/2006/relationships/image" Target="../media/image65.png"/><Relationship Id="rId16" Type="http://schemas.openxmlformats.org/officeDocument/2006/relationships/image" Target="../media/image66.png"/><Relationship Id="rId17" Type="http://schemas.openxmlformats.org/officeDocument/2006/relationships/image" Target="../media/image67.png"/><Relationship Id="rId18" Type="http://schemas.openxmlformats.org/officeDocument/2006/relationships/image" Target="../media/image68.png"/><Relationship Id="rId19" Type="http://schemas.openxmlformats.org/officeDocument/2006/relationships/image" Target="../media/image69.png"/><Relationship Id="rId20" Type="http://schemas.openxmlformats.org/officeDocument/2006/relationships/image" Target="../media/image70.png"/><Relationship Id="rId21" Type="http://schemas.openxmlformats.org/officeDocument/2006/relationships/image" Target="../media/image71.png"/><Relationship Id="rId22" Type="http://schemas.openxmlformats.org/officeDocument/2006/relationships/image" Target="../media/image72.png"/><Relationship Id="rId23" Type="http://schemas.openxmlformats.org/officeDocument/2006/relationships/image" Target="../media/image73.png"/><Relationship Id="rId24" Type="http://schemas.openxmlformats.org/officeDocument/2006/relationships/image" Target="../media/image74.png"/><Relationship Id="rId25" Type="http://schemas.openxmlformats.org/officeDocument/2006/relationships/image" Target="../media/image75.png"/><Relationship Id="rId26" Type="http://schemas.openxmlformats.org/officeDocument/2006/relationships/image" Target="../media/image76.png"/><Relationship Id="rId27" Type="http://schemas.openxmlformats.org/officeDocument/2006/relationships/image" Target="../media/image77.png"/><Relationship Id="rId28" Type="http://schemas.openxmlformats.org/officeDocument/2006/relationships/image" Target="../media/image78.png"/><Relationship Id="rId29" Type="http://schemas.openxmlformats.org/officeDocument/2006/relationships/image" Target="../media/image79.png"/><Relationship Id="rId30" Type="http://schemas.openxmlformats.org/officeDocument/2006/relationships/image" Target="../media/image80.png"/><Relationship Id="rId31" Type="http://schemas.openxmlformats.org/officeDocument/2006/relationships/image" Target="../media/image81.png"/><Relationship Id="rId32" Type="http://schemas.openxmlformats.org/officeDocument/2006/relationships/image" Target="../media/image82.png"/><Relationship Id="rId33" Type="http://schemas.openxmlformats.org/officeDocument/2006/relationships/image" Target="../media/image83.png"/><Relationship Id="rId34" Type="http://schemas.openxmlformats.org/officeDocument/2006/relationships/image" Target="../media/image84.png"/><Relationship Id="rId35" Type="http://schemas.openxmlformats.org/officeDocument/2006/relationships/image" Target="../media/image85.png"/><Relationship Id="rId36" Type="http://schemas.openxmlformats.org/officeDocument/2006/relationships/image" Target="../media/image86.png"/><Relationship Id="rId37" Type="http://schemas.openxmlformats.org/officeDocument/2006/relationships/image" Target="../media/image87.png"/><Relationship Id="rId38" Type="http://schemas.openxmlformats.org/officeDocument/2006/relationships/image" Target="../media/image88.png"/><Relationship Id="rId39" Type="http://schemas.openxmlformats.org/officeDocument/2006/relationships/image" Target="../media/image89.png"/><Relationship Id="rId40" Type="http://schemas.openxmlformats.org/officeDocument/2006/relationships/image" Target="../media/image90.png"/><Relationship Id="rId41" Type="http://schemas.openxmlformats.org/officeDocument/2006/relationships/image" Target="../media/image91.png"/><Relationship Id="rId42" Type="http://schemas.openxmlformats.org/officeDocument/2006/relationships/image" Target="../media/image92.png"/><Relationship Id="rId43" Type="http://schemas.openxmlformats.org/officeDocument/2006/relationships/image" Target="../media/image93.png"/><Relationship Id="rId44" Type="http://schemas.openxmlformats.org/officeDocument/2006/relationships/image" Target="../media/image94.png"/><Relationship Id="rId45" Type="http://schemas.openxmlformats.org/officeDocument/2006/relationships/image" Target="../media/image95.png"/><Relationship Id="rId46" Type="http://schemas.openxmlformats.org/officeDocument/2006/relationships/image" Target="../media/image96.png"/><Relationship Id="rId47" Type="http://schemas.openxmlformats.org/officeDocument/2006/relationships/image" Target="../media/image97.png"/><Relationship Id="rId48" Type="http://schemas.openxmlformats.org/officeDocument/2006/relationships/image" Target="../media/image98.png"/><Relationship Id="rId49" Type="http://schemas.openxmlformats.org/officeDocument/2006/relationships/image" Target="../media/image99.png"/><Relationship Id="rId50" Type="http://schemas.openxmlformats.org/officeDocument/2006/relationships/image" Target="../media/image100.png"/><Relationship Id="rId51" Type="http://schemas.openxmlformats.org/officeDocument/2006/relationships/image" Target="../media/image101.png"/></Relationships>

</file>

<file path=ppt/slides/_rels/slide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02.png"/><Relationship Id="rId3" Type="http://schemas.openxmlformats.org/officeDocument/2006/relationships/image" Target="../media/image103.png"/><Relationship Id="rId4" Type="http://schemas.openxmlformats.org/officeDocument/2006/relationships/image" Target="../media/image104.png"/><Relationship Id="rId5" Type="http://schemas.openxmlformats.org/officeDocument/2006/relationships/image" Target="../media/image105.png"/><Relationship Id="rId6" Type="http://schemas.openxmlformats.org/officeDocument/2006/relationships/image" Target="../media/image106.png"/><Relationship Id="rId7" Type="http://schemas.openxmlformats.org/officeDocument/2006/relationships/image" Target="../media/image107.png"/><Relationship Id="rId8" Type="http://schemas.openxmlformats.org/officeDocument/2006/relationships/image" Target="../media/image108.png"/><Relationship Id="rId9" Type="http://schemas.openxmlformats.org/officeDocument/2006/relationships/image" Target="../media/image109.png"/><Relationship Id="rId10" Type="http://schemas.openxmlformats.org/officeDocument/2006/relationships/image" Target="../media/image110.png"/><Relationship Id="rId11" Type="http://schemas.openxmlformats.org/officeDocument/2006/relationships/image" Target="../media/image111.png"/><Relationship Id="rId12" Type="http://schemas.openxmlformats.org/officeDocument/2006/relationships/image" Target="../media/image112.png"/><Relationship Id="rId13" Type="http://schemas.openxmlformats.org/officeDocument/2006/relationships/image" Target="../media/image113.png"/><Relationship Id="rId14" Type="http://schemas.openxmlformats.org/officeDocument/2006/relationships/image" Target="../media/image114.png"/><Relationship Id="rId15" Type="http://schemas.openxmlformats.org/officeDocument/2006/relationships/image" Target="../media/image115.png"/><Relationship Id="rId16" Type="http://schemas.openxmlformats.org/officeDocument/2006/relationships/image" Target="../media/image116.png"/><Relationship Id="rId17" Type="http://schemas.openxmlformats.org/officeDocument/2006/relationships/image" Target="../media/image117.png"/><Relationship Id="rId18" Type="http://schemas.openxmlformats.org/officeDocument/2006/relationships/image" Target="../media/image118.png"/><Relationship Id="rId19" Type="http://schemas.openxmlformats.org/officeDocument/2006/relationships/image" Target="../media/image119.png"/><Relationship Id="rId20" Type="http://schemas.openxmlformats.org/officeDocument/2006/relationships/image" Target="../media/image120.png"/><Relationship Id="rId21" Type="http://schemas.openxmlformats.org/officeDocument/2006/relationships/image" Target="../media/image121.png"/><Relationship Id="rId22" Type="http://schemas.openxmlformats.org/officeDocument/2006/relationships/image" Target="../media/image122.png"/><Relationship Id="rId23" Type="http://schemas.openxmlformats.org/officeDocument/2006/relationships/image" Target="../media/image123.png"/><Relationship Id="rId24" Type="http://schemas.openxmlformats.org/officeDocument/2006/relationships/image" Target="../media/image124.png"/><Relationship Id="rId25" Type="http://schemas.openxmlformats.org/officeDocument/2006/relationships/image" Target="../media/image125.png"/><Relationship Id="rId26" Type="http://schemas.openxmlformats.org/officeDocument/2006/relationships/image" Target="../media/image126.png"/><Relationship Id="rId27" Type="http://schemas.openxmlformats.org/officeDocument/2006/relationships/image" Target="../media/image127.png"/><Relationship Id="rId28" Type="http://schemas.openxmlformats.org/officeDocument/2006/relationships/image" Target="../media/image128.png"/><Relationship Id="rId29" Type="http://schemas.openxmlformats.org/officeDocument/2006/relationships/image" Target="../media/image129.png"/><Relationship Id="rId30" Type="http://schemas.openxmlformats.org/officeDocument/2006/relationships/image" Target="../media/image130.png"/><Relationship Id="rId31" Type="http://schemas.openxmlformats.org/officeDocument/2006/relationships/image" Target="../media/image131.png"/><Relationship Id="rId32" Type="http://schemas.openxmlformats.org/officeDocument/2006/relationships/image" Target="../media/image132.png"/><Relationship Id="rId33" Type="http://schemas.openxmlformats.org/officeDocument/2006/relationships/image" Target="../media/image133.png"/><Relationship Id="rId34" Type="http://schemas.openxmlformats.org/officeDocument/2006/relationships/image" Target="../media/image134.png"/><Relationship Id="rId35" Type="http://schemas.openxmlformats.org/officeDocument/2006/relationships/image" Target="../media/image135.png"/></Relationships>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60309" cy="10692130"/>
          </a:xfrm>
          <a:custGeom>
            <a:avLst/>
            <a:gdLst/>
            <a:ahLst/>
            <a:cxnLst/>
            <a:rect l="l" t="t" r="r" b="b"/>
            <a:pathLst>
              <a:path w="7560309" h="10692130">
                <a:moveTo>
                  <a:pt x="7559992" y="0"/>
                </a:moveTo>
                <a:lnTo>
                  <a:pt x="0" y="0"/>
                </a:lnTo>
                <a:lnTo>
                  <a:pt x="0" y="10692003"/>
                </a:lnTo>
                <a:lnTo>
                  <a:pt x="7559992" y="10692003"/>
                </a:lnTo>
                <a:lnTo>
                  <a:pt x="7559992" y="0"/>
                </a:lnTo>
                <a:close/>
              </a:path>
            </a:pathLst>
          </a:custGeom>
          <a:solidFill>
            <a:srgbClr val="563E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3352726" y="5107683"/>
            <a:ext cx="4207510" cy="4648200"/>
          </a:xfrm>
          <a:custGeom>
            <a:avLst/>
            <a:gdLst/>
            <a:ahLst/>
            <a:cxnLst/>
            <a:rect l="l" t="t" r="r" b="b"/>
            <a:pathLst>
              <a:path w="4207509" h="4648200">
                <a:moveTo>
                  <a:pt x="2811682" y="4635500"/>
                </a:moveTo>
                <a:lnTo>
                  <a:pt x="1837362" y="4635500"/>
                </a:lnTo>
                <a:lnTo>
                  <a:pt x="1889826" y="4648200"/>
                </a:lnTo>
                <a:lnTo>
                  <a:pt x="2759846" y="4648200"/>
                </a:lnTo>
                <a:lnTo>
                  <a:pt x="2811682" y="4635500"/>
                </a:lnTo>
                <a:close/>
              </a:path>
              <a:path w="4207509" h="4648200">
                <a:moveTo>
                  <a:pt x="2964597" y="4622800"/>
                </a:moveTo>
                <a:lnTo>
                  <a:pt x="1683313" y="4622800"/>
                </a:lnTo>
                <a:lnTo>
                  <a:pt x="1734105" y="4635500"/>
                </a:lnTo>
                <a:lnTo>
                  <a:pt x="2914058" y="4635500"/>
                </a:lnTo>
                <a:lnTo>
                  <a:pt x="2964597" y="4622800"/>
                </a:lnTo>
                <a:close/>
              </a:path>
              <a:path w="4207509" h="4648200">
                <a:moveTo>
                  <a:pt x="3113623" y="4610100"/>
                </a:moveTo>
                <a:lnTo>
                  <a:pt x="1583399" y="4610100"/>
                </a:lnTo>
                <a:lnTo>
                  <a:pt x="1633077" y="4622800"/>
                </a:lnTo>
                <a:lnTo>
                  <a:pt x="3064380" y="4622800"/>
                </a:lnTo>
                <a:lnTo>
                  <a:pt x="3113623" y="4610100"/>
                </a:lnTo>
                <a:close/>
              </a:path>
              <a:path w="4207509" h="4648200">
                <a:moveTo>
                  <a:pt x="3353358" y="4572000"/>
                </a:moveTo>
                <a:lnTo>
                  <a:pt x="1297030" y="4572000"/>
                </a:lnTo>
                <a:lnTo>
                  <a:pt x="1343365" y="4584700"/>
                </a:lnTo>
                <a:lnTo>
                  <a:pt x="1390257" y="4584700"/>
                </a:lnTo>
                <a:lnTo>
                  <a:pt x="1485714" y="4610100"/>
                </a:lnTo>
                <a:lnTo>
                  <a:pt x="3162435" y="4610100"/>
                </a:lnTo>
                <a:lnTo>
                  <a:pt x="3210814" y="4597400"/>
                </a:lnTo>
                <a:lnTo>
                  <a:pt x="3258761" y="4597400"/>
                </a:lnTo>
                <a:lnTo>
                  <a:pt x="3353358" y="4572000"/>
                </a:lnTo>
                <a:close/>
              </a:path>
              <a:path w="4207509" h="4648200">
                <a:moveTo>
                  <a:pt x="300291" y="4114800"/>
                </a:moveTo>
                <a:lnTo>
                  <a:pt x="310280" y="4140200"/>
                </a:lnTo>
                <a:lnTo>
                  <a:pt x="324321" y="4178300"/>
                </a:lnTo>
                <a:lnTo>
                  <a:pt x="342415" y="4203700"/>
                </a:lnTo>
                <a:lnTo>
                  <a:pt x="390760" y="4254500"/>
                </a:lnTo>
                <a:lnTo>
                  <a:pt x="421010" y="4279900"/>
                </a:lnTo>
                <a:lnTo>
                  <a:pt x="455314" y="4305300"/>
                </a:lnTo>
                <a:lnTo>
                  <a:pt x="493669" y="4330700"/>
                </a:lnTo>
                <a:lnTo>
                  <a:pt x="536077" y="4356100"/>
                </a:lnTo>
                <a:lnTo>
                  <a:pt x="582538" y="4368800"/>
                </a:lnTo>
                <a:lnTo>
                  <a:pt x="633051" y="4394200"/>
                </a:lnTo>
                <a:lnTo>
                  <a:pt x="687616" y="4419600"/>
                </a:lnTo>
                <a:lnTo>
                  <a:pt x="746234" y="4445000"/>
                </a:lnTo>
                <a:lnTo>
                  <a:pt x="808905" y="4457700"/>
                </a:lnTo>
                <a:lnTo>
                  <a:pt x="875628" y="4483100"/>
                </a:lnTo>
                <a:lnTo>
                  <a:pt x="946404" y="4495800"/>
                </a:lnTo>
                <a:lnTo>
                  <a:pt x="1117259" y="4546600"/>
                </a:lnTo>
                <a:lnTo>
                  <a:pt x="1161366" y="4546600"/>
                </a:lnTo>
                <a:lnTo>
                  <a:pt x="1251251" y="4572000"/>
                </a:lnTo>
                <a:lnTo>
                  <a:pt x="3414975" y="4572000"/>
                </a:lnTo>
                <a:lnTo>
                  <a:pt x="3589392" y="4533900"/>
                </a:lnTo>
                <a:lnTo>
                  <a:pt x="3696974" y="4508500"/>
                </a:lnTo>
                <a:lnTo>
                  <a:pt x="3797599" y="4483100"/>
                </a:lnTo>
                <a:lnTo>
                  <a:pt x="3845303" y="4457700"/>
                </a:lnTo>
                <a:lnTo>
                  <a:pt x="3891267" y="4445000"/>
                </a:lnTo>
                <a:lnTo>
                  <a:pt x="3935493" y="4432300"/>
                </a:lnTo>
                <a:lnTo>
                  <a:pt x="3977978" y="4419600"/>
                </a:lnTo>
                <a:lnTo>
                  <a:pt x="4018725" y="4394200"/>
                </a:lnTo>
                <a:lnTo>
                  <a:pt x="4057732" y="4381500"/>
                </a:lnTo>
                <a:lnTo>
                  <a:pt x="4095000" y="4368800"/>
                </a:lnTo>
                <a:lnTo>
                  <a:pt x="1932552" y="4368800"/>
                </a:lnTo>
                <a:lnTo>
                  <a:pt x="1879988" y="4356100"/>
                </a:lnTo>
                <a:lnTo>
                  <a:pt x="1620757" y="4356100"/>
                </a:lnTo>
                <a:lnTo>
                  <a:pt x="1569630" y="4343400"/>
                </a:lnTo>
                <a:lnTo>
                  <a:pt x="1468093" y="4343400"/>
                </a:lnTo>
                <a:lnTo>
                  <a:pt x="1417684" y="4330700"/>
                </a:lnTo>
                <a:lnTo>
                  <a:pt x="1317584" y="4330700"/>
                </a:lnTo>
                <a:lnTo>
                  <a:pt x="1267893" y="4318000"/>
                </a:lnTo>
                <a:lnTo>
                  <a:pt x="1218442" y="4318000"/>
                </a:lnTo>
                <a:lnTo>
                  <a:pt x="1169230" y="4305300"/>
                </a:lnTo>
                <a:lnTo>
                  <a:pt x="1120257" y="4305300"/>
                </a:lnTo>
                <a:lnTo>
                  <a:pt x="1071524" y="4292600"/>
                </a:lnTo>
                <a:lnTo>
                  <a:pt x="1014391" y="4292600"/>
                </a:lnTo>
                <a:lnTo>
                  <a:pt x="903697" y="4267200"/>
                </a:lnTo>
                <a:lnTo>
                  <a:pt x="850137" y="4267200"/>
                </a:lnTo>
                <a:lnTo>
                  <a:pt x="696600" y="4229100"/>
                </a:lnTo>
                <a:lnTo>
                  <a:pt x="600196" y="4203700"/>
                </a:lnTo>
                <a:lnTo>
                  <a:pt x="508556" y="4178300"/>
                </a:lnTo>
                <a:lnTo>
                  <a:pt x="421678" y="4152900"/>
                </a:lnTo>
                <a:lnTo>
                  <a:pt x="339563" y="4127500"/>
                </a:lnTo>
                <a:lnTo>
                  <a:pt x="300291" y="4114800"/>
                </a:lnTo>
                <a:close/>
              </a:path>
              <a:path w="4207509" h="4648200">
                <a:moveTo>
                  <a:pt x="4202855" y="4305300"/>
                </a:moveTo>
                <a:lnTo>
                  <a:pt x="2956018" y="4305300"/>
                </a:lnTo>
                <a:lnTo>
                  <a:pt x="2907231" y="4318000"/>
                </a:lnTo>
                <a:lnTo>
                  <a:pt x="2808884" y="4318000"/>
                </a:lnTo>
                <a:lnTo>
                  <a:pt x="2759324" y="4330700"/>
                </a:lnTo>
                <a:lnTo>
                  <a:pt x="2709506" y="4330700"/>
                </a:lnTo>
                <a:lnTo>
                  <a:pt x="2659430" y="4343400"/>
                </a:lnTo>
                <a:lnTo>
                  <a:pt x="2507654" y="4343400"/>
                </a:lnTo>
                <a:lnTo>
                  <a:pt x="2456547" y="4356100"/>
                </a:lnTo>
                <a:lnTo>
                  <a:pt x="2197140" y="4356100"/>
                </a:lnTo>
                <a:lnTo>
                  <a:pt x="2144485" y="4368800"/>
                </a:lnTo>
                <a:lnTo>
                  <a:pt x="4095000" y="4368800"/>
                </a:lnTo>
                <a:lnTo>
                  <a:pt x="4152298" y="4330700"/>
                </a:lnTo>
                <a:lnTo>
                  <a:pt x="4202855" y="4305300"/>
                </a:lnTo>
                <a:close/>
              </a:path>
              <a:path w="4207509" h="4648200">
                <a:moveTo>
                  <a:pt x="4207278" y="3848100"/>
                </a:moveTo>
                <a:lnTo>
                  <a:pt x="4207127" y="3848100"/>
                </a:lnTo>
                <a:lnTo>
                  <a:pt x="4188028" y="3886200"/>
                </a:lnTo>
                <a:lnTo>
                  <a:pt x="4161290" y="3911600"/>
                </a:lnTo>
                <a:lnTo>
                  <a:pt x="4126912" y="3949700"/>
                </a:lnTo>
                <a:lnTo>
                  <a:pt x="4084895" y="3975100"/>
                </a:lnTo>
                <a:lnTo>
                  <a:pt x="4035239" y="4013200"/>
                </a:lnTo>
                <a:lnTo>
                  <a:pt x="3977943" y="4038600"/>
                </a:lnTo>
                <a:lnTo>
                  <a:pt x="3913009" y="4076700"/>
                </a:lnTo>
                <a:lnTo>
                  <a:pt x="3875939" y="4089400"/>
                </a:lnTo>
                <a:lnTo>
                  <a:pt x="3837531" y="4102100"/>
                </a:lnTo>
                <a:lnTo>
                  <a:pt x="3797784" y="4114800"/>
                </a:lnTo>
                <a:lnTo>
                  <a:pt x="3756700" y="4127500"/>
                </a:lnTo>
                <a:lnTo>
                  <a:pt x="3714277" y="4152900"/>
                </a:lnTo>
                <a:lnTo>
                  <a:pt x="3625417" y="4178300"/>
                </a:lnTo>
                <a:lnTo>
                  <a:pt x="3531205" y="4203700"/>
                </a:lnTo>
                <a:lnTo>
                  <a:pt x="3431640" y="4229100"/>
                </a:lnTo>
                <a:lnTo>
                  <a:pt x="3379851" y="4229100"/>
                </a:lnTo>
                <a:lnTo>
                  <a:pt x="3326723" y="4241800"/>
                </a:lnTo>
                <a:lnTo>
                  <a:pt x="3159312" y="4279900"/>
                </a:lnTo>
                <a:lnTo>
                  <a:pt x="3100832" y="4279900"/>
                </a:lnTo>
                <a:lnTo>
                  <a:pt x="3004547" y="4305300"/>
                </a:lnTo>
                <a:lnTo>
                  <a:pt x="4207278" y="4305300"/>
                </a:lnTo>
                <a:lnTo>
                  <a:pt x="4207278" y="3848100"/>
                </a:lnTo>
                <a:close/>
              </a:path>
              <a:path w="4207509" h="4648200">
                <a:moveTo>
                  <a:pt x="2212705" y="4064000"/>
                </a:moveTo>
                <a:lnTo>
                  <a:pt x="1819819" y="4064000"/>
                </a:lnTo>
                <a:lnTo>
                  <a:pt x="1873816" y="4076700"/>
                </a:lnTo>
                <a:lnTo>
                  <a:pt x="2155190" y="4076700"/>
                </a:lnTo>
                <a:lnTo>
                  <a:pt x="2212705" y="4064000"/>
                </a:lnTo>
                <a:close/>
              </a:path>
              <a:path w="4207509" h="4648200">
                <a:moveTo>
                  <a:pt x="2545473" y="4051300"/>
                </a:moveTo>
                <a:lnTo>
                  <a:pt x="1556318" y="4051300"/>
                </a:lnTo>
                <a:lnTo>
                  <a:pt x="1608154" y="4064000"/>
                </a:lnTo>
                <a:lnTo>
                  <a:pt x="2491479" y="4064000"/>
                </a:lnTo>
                <a:lnTo>
                  <a:pt x="2545473" y="4051300"/>
                </a:lnTo>
                <a:close/>
              </a:path>
              <a:path w="4207509" h="4648200">
                <a:moveTo>
                  <a:pt x="2703937" y="4038600"/>
                </a:moveTo>
                <a:lnTo>
                  <a:pt x="1403404" y="4038600"/>
                </a:lnTo>
                <a:lnTo>
                  <a:pt x="1453943" y="4051300"/>
                </a:lnTo>
                <a:lnTo>
                  <a:pt x="2651702" y="4051300"/>
                </a:lnTo>
                <a:lnTo>
                  <a:pt x="2703937" y="4038600"/>
                </a:lnTo>
                <a:close/>
              </a:path>
              <a:path w="4207509" h="4648200">
                <a:moveTo>
                  <a:pt x="2806646" y="4025900"/>
                </a:moveTo>
                <a:lnTo>
                  <a:pt x="1254381" y="4025900"/>
                </a:lnTo>
                <a:lnTo>
                  <a:pt x="1303623" y="4038600"/>
                </a:lnTo>
                <a:lnTo>
                  <a:pt x="2755585" y="4038600"/>
                </a:lnTo>
                <a:lnTo>
                  <a:pt x="2806646" y="4025900"/>
                </a:lnTo>
                <a:close/>
              </a:path>
              <a:path w="4207509" h="4648200">
                <a:moveTo>
                  <a:pt x="2907008" y="4013200"/>
                </a:moveTo>
                <a:lnTo>
                  <a:pt x="1157193" y="4013200"/>
                </a:lnTo>
                <a:lnTo>
                  <a:pt x="1205571" y="4025900"/>
                </a:lnTo>
                <a:lnTo>
                  <a:pt x="2857120" y="4025900"/>
                </a:lnTo>
                <a:lnTo>
                  <a:pt x="2907008" y="4013200"/>
                </a:lnTo>
                <a:close/>
              </a:path>
              <a:path w="4207509" h="4648200">
                <a:moveTo>
                  <a:pt x="3005023" y="4000500"/>
                </a:moveTo>
                <a:lnTo>
                  <a:pt x="1061734" y="4000500"/>
                </a:lnTo>
                <a:lnTo>
                  <a:pt x="1109248" y="4013200"/>
                </a:lnTo>
                <a:lnTo>
                  <a:pt x="2956308" y="4013200"/>
                </a:lnTo>
                <a:lnTo>
                  <a:pt x="3005023" y="4000500"/>
                </a:lnTo>
                <a:close/>
              </a:path>
              <a:path w="4207509" h="4648200">
                <a:moveTo>
                  <a:pt x="145592" y="2984500"/>
                </a:moveTo>
                <a:lnTo>
                  <a:pt x="93177" y="3022600"/>
                </a:lnTo>
                <a:lnTo>
                  <a:pt x="52411" y="3073400"/>
                </a:lnTo>
                <a:lnTo>
                  <a:pt x="23293" y="3111500"/>
                </a:lnTo>
                <a:lnTo>
                  <a:pt x="5823" y="3149600"/>
                </a:lnTo>
                <a:lnTo>
                  <a:pt x="0" y="3200400"/>
                </a:lnTo>
                <a:lnTo>
                  <a:pt x="0" y="3492500"/>
                </a:lnTo>
                <a:lnTo>
                  <a:pt x="3370" y="3530600"/>
                </a:lnTo>
                <a:lnTo>
                  <a:pt x="30332" y="3594100"/>
                </a:lnTo>
                <a:lnTo>
                  <a:pt x="53924" y="3632200"/>
                </a:lnTo>
                <a:lnTo>
                  <a:pt x="84257" y="3657600"/>
                </a:lnTo>
                <a:lnTo>
                  <a:pt x="121331" y="3695700"/>
                </a:lnTo>
                <a:lnTo>
                  <a:pt x="165145" y="3721100"/>
                </a:lnTo>
                <a:lnTo>
                  <a:pt x="215701" y="3759200"/>
                </a:lnTo>
                <a:lnTo>
                  <a:pt x="272999" y="3784600"/>
                </a:lnTo>
                <a:lnTo>
                  <a:pt x="310267" y="3797300"/>
                </a:lnTo>
                <a:lnTo>
                  <a:pt x="349274" y="3822700"/>
                </a:lnTo>
                <a:lnTo>
                  <a:pt x="390021" y="3835400"/>
                </a:lnTo>
                <a:lnTo>
                  <a:pt x="432507" y="3848100"/>
                </a:lnTo>
                <a:lnTo>
                  <a:pt x="476732" y="3860800"/>
                </a:lnTo>
                <a:lnTo>
                  <a:pt x="522697" y="3886200"/>
                </a:lnTo>
                <a:lnTo>
                  <a:pt x="619845" y="3911600"/>
                </a:lnTo>
                <a:lnTo>
                  <a:pt x="723950" y="3937000"/>
                </a:lnTo>
                <a:lnTo>
                  <a:pt x="835013" y="3962400"/>
                </a:lnTo>
                <a:lnTo>
                  <a:pt x="1014653" y="4000500"/>
                </a:lnTo>
                <a:lnTo>
                  <a:pt x="3053150" y="4000500"/>
                </a:lnTo>
                <a:lnTo>
                  <a:pt x="3147645" y="3975100"/>
                </a:lnTo>
                <a:lnTo>
                  <a:pt x="3194012" y="3975100"/>
                </a:lnTo>
                <a:lnTo>
                  <a:pt x="3329594" y="3937000"/>
                </a:lnTo>
                <a:lnTo>
                  <a:pt x="3373615" y="3937000"/>
                </a:lnTo>
                <a:lnTo>
                  <a:pt x="3417049" y="3924300"/>
                </a:lnTo>
                <a:lnTo>
                  <a:pt x="3487842" y="3898900"/>
                </a:lnTo>
                <a:lnTo>
                  <a:pt x="3554618" y="3886200"/>
                </a:lnTo>
                <a:lnTo>
                  <a:pt x="3617378" y="3860800"/>
                </a:lnTo>
                <a:lnTo>
                  <a:pt x="3676120" y="3835400"/>
                </a:lnTo>
                <a:lnTo>
                  <a:pt x="3730845" y="3822700"/>
                </a:lnTo>
                <a:lnTo>
                  <a:pt x="3781553" y="3797300"/>
                </a:lnTo>
                <a:lnTo>
                  <a:pt x="3804898" y="3784600"/>
                </a:lnTo>
                <a:lnTo>
                  <a:pt x="2170859" y="3784600"/>
                </a:lnTo>
                <a:lnTo>
                  <a:pt x="2118462" y="3771900"/>
                </a:lnTo>
                <a:lnTo>
                  <a:pt x="1860345" y="3771900"/>
                </a:lnTo>
                <a:lnTo>
                  <a:pt x="1809495" y="3759200"/>
                </a:lnTo>
                <a:lnTo>
                  <a:pt x="1708569" y="3759200"/>
                </a:lnTo>
                <a:lnTo>
                  <a:pt x="1658493" y="3746500"/>
                </a:lnTo>
                <a:lnTo>
                  <a:pt x="1559115" y="3746500"/>
                </a:lnTo>
                <a:lnTo>
                  <a:pt x="1509812" y="3733800"/>
                </a:lnTo>
                <a:lnTo>
                  <a:pt x="1460768" y="3733800"/>
                </a:lnTo>
                <a:lnTo>
                  <a:pt x="1411981" y="3721100"/>
                </a:lnTo>
                <a:lnTo>
                  <a:pt x="1363452" y="3721100"/>
                </a:lnTo>
                <a:lnTo>
                  <a:pt x="1315181" y="3708400"/>
                </a:lnTo>
                <a:lnTo>
                  <a:pt x="1267167" y="3708400"/>
                </a:lnTo>
                <a:lnTo>
                  <a:pt x="1095742" y="3670300"/>
                </a:lnTo>
                <a:lnTo>
                  <a:pt x="1041276" y="3657600"/>
                </a:lnTo>
                <a:lnTo>
                  <a:pt x="988148" y="3657600"/>
                </a:lnTo>
                <a:lnTo>
                  <a:pt x="885907" y="3632200"/>
                </a:lnTo>
                <a:lnTo>
                  <a:pt x="789019" y="3606800"/>
                </a:lnTo>
                <a:lnTo>
                  <a:pt x="697483" y="3581400"/>
                </a:lnTo>
                <a:lnTo>
                  <a:pt x="611299" y="3556000"/>
                </a:lnTo>
                <a:lnTo>
                  <a:pt x="570215" y="3530600"/>
                </a:lnTo>
                <a:lnTo>
                  <a:pt x="530468" y="3517900"/>
                </a:lnTo>
                <a:lnTo>
                  <a:pt x="492060" y="3505200"/>
                </a:lnTo>
                <a:lnTo>
                  <a:pt x="454990" y="3492500"/>
                </a:lnTo>
                <a:lnTo>
                  <a:pt x="390056" y="3454400"/>
                </a:lnTo>
                <a:lnTo>
                  <a:pt x="332760" y="3429000"/>
                </a:lnTo>
                <a:lnTo>
                  <a:pt x="283104" y="3390900"/>
                </a:lnTo>
                <a:lnTo>
                  <a:pt x="241087" y="3365500"/>
                </a:lnTo>
                <a:lnTo>
                  <a:pt x="206709" y="3327400"/>
                </a:lnTo>
                <a:lnTo>
                  <a:pt x="179971" y="3302000"/>
                </a:lnTo>
                <a:lnTo>
                  <a:pt x="160872" y="3263900"/>
                </a:lnTo>
                <a:lnTo>
                  <a:pt x="149412" y="3238500"/>
                </a:lnTo>
                <a:lnTo>
                  <a:pt x="145592" y="3200400"/>
                </a:lnTo>
                <a:lnTo>
                  <a:pt x="145592" y="2984500"/>
                </a:lnTo>
                <a:close/>
              </a:path>
              <a:path w="4207509" h="4648200">
                <a:moveTo>
                  <a:pt x="4067708" y="3543300"/>
                </a:moveTo>
                <a:lnTo>
                  <a:pt x="3986911" y="3568700"/>
                </a:lnTo>
                <a:lnTo>
                  <a:pt x="3901492" y="3594100"/>
                </a:lnTo>
                <a:lnTo>
                  <a:pt x="3811452" y="3619500"/>
                </a:lnTo>
                <a:lnTo>
                  <a:pt x="3667725" y="3657600"/>
                </a:lnTo>
                <a:lnTo>
                  <a:pt x="3617506" y="3657600"/>
                </a:lnTo>
                <a:lnTo>
                  <a:pt x="3459916" y="3695700"/>
                </a:lnTo>
                <a:lnTo>
                  <a:pt x="3405075" y="3695700"/>
                </a:lnTo>
                <a:lnTo>
                  <a:pt x="3291928" y="3721100"/>
                </a:lnTo>
                <a:lnTo>
                  <a:pt x="3243208" y="3721100"/>
                </a:lnTo>
                <a:lnTo>
                  <a:pt x="3194273" y="3733800"/>
                </a:lnTo>
                <a:lnTo>
                  <a:pt x="3145124" y="3733800"/>
                </a:lnTo>
                <a:lnTo>
                  <a:pt x="3095760" y="3746500"/>
                </a:lnTo>
                <a:lnTo>
                  <a:pt x="2996390" y="3746500"/>
                </a:lnTo>
                <a:lnTo>
                  <a:pt x="2946384" y="3759200"/>
                </a:lnTo>
                <a:lnTo>
                  <a:pt x="2845729" y="3759200"/>
                </a:lnTo>
                <a:lnTo>
                  <a:pt x="2795080" y="3771900"/>
                </a:lnTo>
                <a:lnTo>
                  <a:pt x="2538622" y="3771900"/>
                </a:lnTo>
                <a:lnTo>
                  <a:pt x="2486687" y="3784600"/>
                </a:lnTo>
                <a:lnTo>
                  <a:pt x="3804898" y="3784600"/>
                </a:lnTo>
                <a:lnTo>
                  <a:pt x="3828244" y="3771900"/>
                </a:lnTo>
                <a:lnTo>
                  <a:pt x="3870918" y="3746500"/>
                </a:lnTo>
                <a:lnTo>
                  <a:pt x="3909576" y="3721100"/>
                </a:lnTo>
                <a:lnTo>
                  <a:pt x="3944216" y="3695700"/>
                </a:lnTo>
                <a:lnTo>
                  <a:pt x="3974840" y="3670300"/>
                </a:lnTo>
                <a:lnTo>
                  <a:pt x="4024037" y="3619500"/>
                </a:lnTo>
                <a:lnTo>
                  <a:pt x="4057168" y="3568700"/>
                </a:lnTo>
                <a:lnTo>
                  <a:pt x="4067708" y="3543300"/>
                </a:lnTo>
                <a:close/>
              </a:path>
              <a:path w="4207509" h="4648200">
                <a:moveTo>
                  <a:pt x="2608636" y="3479800"/>
                </a:moveTo>
                <a:lnTo>
                  <a:pt x="2057453" y="3479800"/>
                </a:lnTo>
                <a:lnTo>
                  <a:pt x="2111017" y="3492500"/>
                </a:lnTo>
                <a:lnTo>
                  <a:pt x="2553943" y="3492500"/>
                </a:lnTo>
                <a:lnTo>
                  <a:pt x="2608636" y="3479800"/>
                </a:lnTo>
                <a:close/>
              </a:path>
              <a:path w="4207509" h="4648200">
                <a:moveTo>
                  <a:pt x="2873746" y="3467100"/>
                </a:moveTo>
                <a:lnTo>
                  <a:pt x="1796113" y="3467100"/>
                </a:lnTo>
                <a:lnTo>
                  <a:pt x="1847516" y="3479800"/>
                </a:lnTo>
                <a:lnTo>
                  <a:pt x="2821838" y="3479800"/>
                </a:lnTo>
                <a:lnTo>
                  <a:pt x="2873746" y="3467100"/>
                </a:lnTo>
                <a:close/>
              </a:path>
              <a:path w="4207509" h="4648200">
                <a:moveTo>
                  <a:pt x="3026126" y="3454400"/>
                </a:moveTo>
                <a:lnTo>
                  <a:pt x="1644496" y="3454400"/>
                </a:lnTo>
                <a:lnTo>
                  <a:pt x="1694603" y="3467100"/>
                </a:lnTo>
                <a:lnTo>
                  <a:pt x="2975889" y="3467100"/>
                </a:lnTo>
                <a:lnTo>
                  <a:pt x="3026126" y="3454400"/>
                </a:lnTo>
                <a:close/>
              </a:path>
              <a:path w="4207509" h="4648200">
                <a:moveTo>
                  <a:pt x="3124926" y="3441700"/>
                </a:moveTo>
                <a:lnTo>
                  <a:pt x="1545579" y="3441700"/>
                </a:lnTo>
                <a:lnTo>
                  <a:pt x="1594821" y="3454400"/>
                </a:lnTo>
                <a:lnTo>
                  <a:pt x="3075805" y="3454400"/>
                </a:lnTo>
                <a:lnTo>
                  <a:pt x="3124926" y="3441700"/>
                </a:lnTo>
                <a:close/>
              </a:path>
              <a:path w="4207509" h="4648200">
                <a:moveTo>
                  <a:pt x="3221498" y="3429000"/>
                </a:moveTo>
                <a:lnTo>
                  <a:pt x="1448391" y="3429000"/>
                </a:lnTo>
                <a:lnTo>
                  <a:pt x="1496769" y="3441700"/>
                </a:lnTo>
                <a:lnTo>
                  <a:pt x="3173491" y="3441700"/>
                </a:lnTo>
                <a:lnTo>
                  <a:pt x="3221498" y="3429000"/>
                </a:lnTo>
                <a:close/>
              </a:path>
              <a:path w="4207509" h="4648200">
                <a:moveTo>
                  <a:pt x="3315842" y="3416300"/>
                </a:moveTo>
                <a:lnTo>
                  <a:pt x="1352933" y="3416300"/>
                </a:lnTo>
                <a:lnTo>
                  <a:pt x="1400446" y="3429000"/>
                </a:lnTo>
                <a:lnTo>
                  <a:pt x="3268949" y="3429000"/>
                </a:lnTo>
                <a:lnTo>
                  <a:pt x="3315842" y="3416300"/>
                </a:lnTo>
                <a:close/>
              </a:path>
              <a:path w="4207509" h="4648200">
                <a:moveTo>
                  <a:pt x="423151" y="2413000"/>
                </a:moveTo>
                <a:lnTo>
                  <a:pt x="375646" y="2451100"/>
                </a:lnTo>
                <a:lnTo>
                  <a:pt x="338699" y="2489200"/>
                </a:lnTo>
                <a:lnTo>
                  <a:pt x="312309" y="2540000"/>
                </a:lnTo>
                <a:lnTo>
                  <a:pt x="296476" y="2578100"/>
                </a:lnTo>
                <a:lnTo>
                  <a:pt x="291198" y="2616200"/>
                </a:lnTo>
                <a:lnTo>
                  <a:pt x="291198" y="2908300"/>
                </a:lnTo>
                <a:lnTo>
                  <a:pt x="294568" y="2946400"/>
                </a:lnTo>
                <a:lnTo>
                  <a:pt x="321530" y="3009900"/>
                </a:lnTo>
                <a:lnTo>
                  <a:pt x="345122" y="3048000"/>
                </a:lnTo>
                <a:lnTo>
                  <a:pt x="375455" y="3073400"/>
                </a:lnTo>
                <a:lnTo>
                  <a:pt x="412529" y="3111500"/>
                </a:lnTo>
                <a:lnTo>
                  <a:pt x="456344" y="3136900"/>
                </a:lnTo>
                <a:lnTo>
                  <a:pt x="506900" y="3175000"/>
                </a:lnTo>
                <a:lnTo>
                  <a:pt x="564197" y="3200400"/>
                </a:lnTo>
                <a:lnTo>
                  <a:pt x="601467" y="3213100"/>
                </a:lnTo>
                <a:lnTo>
                  <a:pt x="640477" y="3238500"/>
                </a:lnTo>
                <a:lnTo>
                  <a:pt x="681225" y="3251200"/>
                </a:lnTo>
                <a:lnTo>
                  <a:pt x="723712" y="3263900"/>
                </a:lnTo>
                <a:lnTo>
                  <a:pt x="767939" y="3289300"/>
                </a:lnTo>
                <a:lnTo>
                  <a:pt x="813904" y="3302000"/>
                </a:lnTo>
                <a:lnTo>
                  <a:pt x="911053" y="3327400"/>
                </a:lnTo>
                <a:lnTo>
                  <a:pt x="1015157" y="3352800"/>
                </a:lnTo>
                <a:lnTo>
                  <a:pt x="1126218" y="3378200"/>
                </a:lnTo>
                <a:lnTo>
                  <a:pt x="1305852" y="3416300"/>
                </a:lnTo>
                <a:lnTo>
                  <a:pt x="3362178" y="3416300"/>
                </a:lnTo>
                <a:lnTo>
                  <a:pt x="3453178" y="3390900"/>
                </a:lnTo>
                <a:lnTo>
                  <a:pt x="3497843" y="3390900"/>
                </a:lnTo>
                <a:lnTo>
                  <a:pt x="3670928" y="3340100"/>
                </a:lnTo>
                <a:lnTo>
                  <a:pt x="3712806" y="3340100"/>
                </a:lnTo>
                <a:lnTo>
                  <a:pt x="3783580" y="3314700"/>
                </a:lnTo>
                <a:lnTo>
                  <a:pt x="3850301" y="3289300"/>
                </a:lnTo>
                <a:lnTo>
                  <a:pt x="3912970" y="3276600"/>
                </a:lnTo>
                <a:lnTo>
                  <a:pt x="3971586" y="3251200"/>
                </a:lnTo>
                <a:lnTo>
                  <a:pt x="4026151" y="3225800"/>
                </a:lnTo>
                <a:lnTo>
                  <a:pt x="4076663" y="3213100"/>
                </a:lnTo>
                <a:lnTo>
                  <a:pt x="4099892" y="3200400"/>
                </a:lnTo>
                <a:lnTo>
                  <a:pt x="2359560" y="3200400"/>
                </a:lnTo>
                <a:lnTo>
                  <a:pt x="2308055" y="3187700"/>
                </a:lnTo>
                <a:lnTo>
                  <a:pt x="2155027" y="3187700"/>
                </a:lnTo>
                <a:lnTo>
                  <a:pt x="2104513" y="3175000"/>
                </a:lnTo>
                <a:lnTo>
                  <a:pt x="1954456" y="3175000"/>
                </a:lnTo>
                <a:lnTo>
                  <a:pt x="1904932" y="3162300"/>
                </a:lnTo>
                <a:lnTo>
                  <a:pt x="1855656" y="3162300"/>
                </a:lnTo>
                <a:lnTo>
                  <a:pt x="1806627" y="3149600"/>
                </a:lnTo>
                <a:lnTo>
                  <a:pt x="1757846" y="3149600"/>
                </a:lnTo>
                <a:lnTo>
                  <a:pt x="1709313" y="3136900"/>
                </a:lnTo>
                <a:lnTo>
                  <a:pt x="1661027" y="3136900"/>
                </a:lnTo>
                <a:lnTo>
                  <a:pt x="1612989" y="3124200"/>
                </a:lnTo>
                <a:lnTo>
                  <a:pt x="1565198" y="3124200"/>
                </a:lnTo>
                <a:lnTo>
                  <a:pt x="1384389" y="3086100"/>
                </a:lnTo>
                <a:lnTo>
                  <a:pt x="1327176" y="3073400"/>
                </a:lnTo>
                <a:lnTo>
                  <a:pt x="1271491" y="3073400"/>
                </a:lnTo>
                <a:lnTo>
                  <a:pt x="1164708" y="3048000"/>
                </a:lnTo>
                <a:lnTo>
                  <a:pt x="1113609" y="3035300"/>
                </a:lnTo>
                <a:lnTo>
                  <a:pt x="1064038" y="3009900"/>
                </a:lnTo>
                <a:lnTo>
                  <a:pt x="969482" y="2984500"/>
                </a:lnTo>
                <a:lnTo>
                  <a:pt x="881040" y="2959100"/>
                </a:lnTo>
                <a:lnTo>
                  <a:pt x="839112" y="2946400"/>
                </a:lnTo>
                <a:lnTo>
                  <a:pt x="798712" y="2921000"/>
                </a:lnTo>
                <a:lnTo>
                  <a:pt x="759841" y="2908300"/>
                </a:lnTo>
                <a:lnTo>
                  <a:pt x="695862" y="2882900"/>
                </a:lnTo>
                <a:lnTo>
                  <a:pt x="639409" y="2844800"/>
                </a:lnTo>
                <a:lnTo>
                  <a:pt x="590483" y="2819400"/>
                </a:lnTo>
                <a:lnTo>
                  <a:pt x="549083" y="2781300"/>
                </a:lnTo>
                <a:lnTo>
                  <a:pt x="515210" y="2755900"/>
                </a:lnTo>
                <a:lnTo>
                  <a:pt x="488864" y="2717800"/>
                </a:lnTo>
                <a:lnTo>
                  <a:pt x="470045" y="2679700"/>
                </a:lnTo>
                <a:lnTo>
                  <a:pt x="458754" y="2654300"/>
                </a:lnTo>
                <a:lnTo>
                  <a:pt x="454990" y="2616200"/>
                </a:lnTo>
                <a:lnTo>
                  <a:pt x="460395" y="2578100"/>
                </a:lnTo>
                <a:lnTo>
                  <a:pt x="476608" y="2527300"/>
                </a:lnTo>
                <a:lnTo>
                  <a:pt x="503628" y="2489200"/>
                </a:lnTo>
                <a:lnTo>
                  <a:pt x="541451" y="2451100"/>
                </a:lnTo>
                <a:lnTo>
                  <a:pt x="515284" y="2438400"/>
                </a:lnTo>
                <a:lnTo>
                  <a:pt x="486844" y="2425700"/>
                </a:lnTo>
                <a:lnTo>
                  <a:pt x="456133" y="2425700"/>
                </a:lnTo>
                <a:lnTo>
                  <a:pt x="423151" y="2413000"/>
                </a:lnTo>
                <a:close/>
              </a:path>
              <a:path w="4207509" h="4648200">
                <a:moveTo>
                  <a:pt x="4203885" y="3136900"/>
                </a:moveTo>
                <a:lnTo>
                  <a:pt x="3538942" y="3136900"/>
                </a:lnTo>
                <a:lnTo>
                  <a:pt x="3489971" y="3149600"/>
                </a:lnTo>
                <a:lnTo>
                  <a:pt x="3440760" y="3149600"/>
                </a:lnTo>
                <a:lnTo>
                  <a:pt x="3391309" y="3162300"/>
                </a:lnTo>
                <a:lnTo>
                  <a:pt x="3291688" y="3162300"/>
                </a:lnTo>
                <a:lnTo>
                  <a:pt x="3241519" y="3175000"/>
                </a:lnTo>
                <a:lnTo>
                  <a:pt x="3140460" y="3175000"/>
                </a:lnTo>
                <a:lnTo>
                  <a:pt x="3089572" y="3187700"/>
                </a:lnTo>
                <a:lnTo>
                  <a:pt x="2883622" y="3187700"/>
                </a:lnTo>
                <a:lnTo>
                  <a:pt x="2831536" y="3200400"/>
                </a:lnTo>
                <a:lnTo>
                  <a:pt x="4099892" y="3200400"/>
                </a:lnTo>
                <a:lnTo>
                  <a:pt x="4123122" y="3187700"/>
                </a:lnTo>
                <a:lnTo>
                  <a:pt x="4165530" y="3162300"/>
                </a:lnTo>
                <a:lnTo>
                  <a:pt x="4203885" y="3136900"/>
                </a:lnTo>
                <a:close/>
              </a:path>
              <a:path w="4207509" h="4648200">
                <a:moveTo>
                  <a:pt x="4207278" y="2997200"/>
                </a:moveTo>
                <a:lnTo>
                  <a:pt x="4194676" y="3009900"/>
                </a:lnTo>
                <a:lnTo>
                  <a:pt x="4105417" y="3035300"/>
                </a:lnTo>
                <a:lnTo>
                  <a:pt x="4011395" y="3060700"/>
                </a:lnTo>
                <a:lnTo>
                  <a:pt x="3962597" y="3060700"/>
                </a:lnTo>
                <a:lnTo>
                  <a:pt x="3912609" y="3073400"/>
                </a:lnTo>
                <a:lnTo>
                  <a:pt x="3755500" y="3111500"/>
                </a:lnTo>
                <a:lnTo>
                  <a:pt x="3700749" y="3111500"/>
                </a:lnTo>
                <a:lnTo>
                  <a:pt x="3587673" y="3136900"/>
                </a:lnTo>
                <a:lnTo>
                  <a:pt x="4207278" y="3136900"/>
                </a:lnTo>
                <a:lnTo>
                  <a:pt x="4207278" y="2997200"/>
                </a:lnTo>
                <a:close/>
              </a:path>
              <a:path w="4207509" h="4648200">
                <a:moveTo>
                  <a:pt x="2946084" y="2895600"/>
                </a:moveTo>
                <a:lnTo>
                  <a:pt x="2293372" y="2895600"/>
                </a:lnTo>
                <a:lnTo>
                  <a:pt x="2346706" y="2908300"/>
                </a:lnTo>
                <a:lnTo>
                  <a:pt x="2892950" y="2908300"/>
                </a:lnTo>
                <a:lnTo>
                  <a:pt x="2946084" y="2895600"/>
                </a:lnTo>
                <a:close/>
              </a:path>
              <a:path w="4207509" h="4648200">
                <a:moveTo>
                  <a:pt x="3154294" y="2882900"/>
                </a:moveTo>
                <a:lnTo>
                  <a:pt x="2084990" y="2882900"/>
                </a:lnTo>
                <a:lnTo>
                  <a:pt x="2136343" y="2895600"/>
                </a:lnTo>
                <a:lnTo>
                  <a:pt x="3102890" y="2895600"/>
                </a:lnTo>
                <a:lnTo>
                  <a:pt x="3154294" y="2882900"/>
                </a:lnTo>
                <a:close/>
              </a:path>
              <a:path w="4207509" h="4648200">
                <a:moveTo>
                  <a:pt x="3305912" y="2870200"/>
                </a:moveTo>
                <a:lnTo>
                  <a:pt x="1933901" y="2870200"/>
                </a:lnTo>
                <a:lnTo>
                  <a:pt x="1983769" y="2882900"/>
                </a:lnTo>
                <a:lnTo>
                  <a:pt x="3255805" y="2882900"/>
                </a:lnTo>
                <a:lnTo>
                  <a:pt x="3305912" y="2870200"/>
                </a:lnTo>
                <a:close/>
              </a:path>
              <a:path w="4207509" h="4648200">
                <a:moveTo>
                  <a:pt x="3404829" y="2857500"/>
                </a:moveTo>
                <a:lnTo>
                  <a:pt x="1835650" y="2857500"/>
                </a:lnTo>
                <a:lnTo>
                  <a:pt x="1884528" y="2870200"/>
                </a:lnTo>
                <a:lnTo>
                  <a:pt x="3355586" y="2870200"/>
                </a:lnTo>
                <a:lnTo>
                  <a:pt x="3404829" y="2857500"/>
                </a:lnTo>
                <a:close/>
              </a:path>
              <a:path w="4207509" h="4648200">
                <a:moveTo>
                  <a:pt x="3597476" y="2832100"/>
                </a:moveTo>
                <a:lnTo>
                  <a:pt x="1645090" y="2832100"/>
                </a:lnTo>
                <a:lnTo>
                  <a:pt x="1691987" y="2844800"/>
                </a:lnTo>
                <a:lnTo>
                  <a:pt x="1739380" y="2844800"/>
                </a:lnTo>
                <a:lnTo>
                  <a:pt x="1787267" y="2857500"/>
                </a:lnTo>
                <a:lnTo>
                  <a:pt x="3502017" y="2857500"/>
                </a:lnTo>
                <a:lnTo>
                  <a:pt x="3597476" y="2832100"/>
                </a:lnTo>
                <a:close/>
              </a:path>
              <a:path w="4207509" h="4648200">
                <a:moveTo>
                  <a:pt x="655193" y="2476500"/>
                </a:moveTo>
                <a:lnTo>
                  <a:pt x="678262" y="2501900"/>
                </a:lnTo>
                <a:lnTo>
                  <a:pt x="704247" y="2514600"/>
                </a:lnTo>
                <a:lnTo>
                  <a:pt x="733146" y="2540000"/>
                </a:lnTo>
                <a:lnTo>
                  <a:pt x="764961" y="2565400"/>
                </a:lnTo>
                <a:lnTo>
                  <a:pt x="799690" y="2590800"/>
                </a:lnTo>
                <a:lnTo>
                  <a:pt x="837335" y="2603500"/>
                </a:lnTo>
                <a:lnTo>
                  <a:pt x="877894" y="2628900"/>
                </a:lnTo>
                <a:lnTo>
                  <a:pt x="921369" y="2641600"/>
                </a:lnTo>
                <a:lnTo>
                  <a:pt x="967758" y="2667000"/>
                </a:lnTo>
                <a:lnTo>
                  <a:pt x="1017062" y="2679700"/>
                </a:lnTo>
                <a:lnTo>
                  <a:pt x="1069281" y="2705100"/>
                </a:lnTo>
                <a:lnTo>
                  <a:pt x="1124415" y="2717800"/>
                </a:lnTo>
                <a:lnTo>
                  <a:pt x="1182465" y="2730500"/>
                </a:lnTo>
                <a:lnTo>
                  <a:pt x="1243429" y="2755900"/>
                </a:lnTo>
                <a:lnTo>
                  <a:pt x="1374101" y="2781300"/>
                </a:lnTo>
                <a:lnTo>
                  <a:pt x="1462450" y="2806700"/>
                </a:lnTo>
                <a:lnTo>
                  <a:pt x="1507367" y="2806700"/>
                </a:lnTo>
                <a:lnTo>
                  <a:pt x="1598687" y="2832100"/>
                </a:lnTo>
                <a:lnTo>
                  <a:pt x="3644557" y="2832100"/>
                </a:lnTo>
                <a:lnTo>
                  <a:pt x="3824190" y="2794000"/>
                </a:lnTo>
                <a:lnTo>
                  <a:pt x="3935251" y="2768600"/>
                </a:lnTo>
                <a:lnTo>
                  <a:pt x="4039356" y="2743200"/>
                </a:lnTo>
                <a:lnTo>
                  <a:pt x="4136504" y="2717800"/>
                </a:lnTo>
                <a:lnTo>
                  <a:pt x="4182469" y="2705100"/>
                </a:lnTo>
                <a:lnTo>
                  <a:pt x="4207278" y="2692400"/>
                </a:lnTo>
                <a:lnTo>
                  <a:pt x="4207278" y="2616200"/>
                </a:lnTo>
                <a:lnTo>
                  <a:pt x="1760282" y="2616200"/>
                </a:lnTo>
                <a:lnTo>
                  <a:pt x="1705856" y="2603500"/>
                </a:lnTo>
                <a:lnTo>
                  <a:pt x="1544976" y="2603500"/>
                </a:lnTo>
                <a:lnTo>
                  <a:pt x="1492148" y="2590800"/>
                </a:lnTo>
                <a:lnTo>
                  <a:pt x="1387691" y="2590800"/>
                </a:lnTo>
                <a:lnTo>
                  <a:pt x="1336062" y="2578100"/>
                </a:lnTo>
                <a:lnTo>
                  <a:pt x="1234001" y="2578100"/>
                </a:lnTo>
                <a:lnTo>
                  <a:pt x="1183570" y="2565400"/>
                </a:lnTo>
                <a:lnTo>
                  <a:pt x="1133538" y="2565400"/>
                </a:lnTo>
                <a:lnTo>
                  <a:pt x="1034673" y="2540000"/>
                </a:lnTo>
                <a:lnTo>
                  <a:pt x="985840" y="2540000"/>
                </a:lnTo>
                <a:lnTo>
                  <a:pt x="937406" y="2527300"/>
                </a:lnTo>
                <a:lnTo>
                  <a:pt x="889372" y="2527300"/>
                </a:lnTo>
                <a:lnTo>
                  <a:pt x="747666" y="2489200"/>
                </a:lnTo>
                <a:lnTo>
                  <a:pt x="701229" y="2489200"/>
                </a:lnTo>
                <a:lnTo>
                  <a:pt x="655193" y="2476500"/>
                </a:lnTo>
                <a:close/>
              </a:path>
              <a:path w="4207509" h="4648200">
                <a:moveTo>
                  <a:pt x="4207278" y="2095500"/>
                </a:moveTo>
                <a:lnTo>
                  <a:pt x="4207127" y="2095500"/>
                </a:lnTo>
                <a:lnTo>
                  <a:pt x="4188028" y="2133600"/>
                </a:lnTo>
                <a:lnTo>
                  <a:pt x="4161290" y="2171700"/>
                </a:lnTo>
                <a:lnTo>
                  <a:pt x="4126912" y="2197100"/>
                </a:lnTo>
                <a:lnTo>
                  <a:pt x="4084895" y="2235200"/>
                </a:lnTo>
                <a:lnTo>
                  <a:pt x="4035239" y="2260600"/>
                </a:lnTo>
                <a:lnTo>
                  <a:pt x="3977943" y="2298700"/>
                </a:lnTo>
                <a:lnTo>
                  <a:pt x="3913009" y="2324100"/>
                </a:lnTo>
                <a:lnTo>
                  <a:pt x="3875939" y="2336800"/>
                </a:lnTo>
                <a:lnTo>
                  <a:pt x="3837531" y="2362200"/>
                </a:lnTo>
                <a:lnTo>
                  <a:pt x="3797784" y="2374900"/>
                </a:lnTo>
                <a:lnTo>
                  <a:pt x="3714277" y="2400300"/>
                </a:lnTo>
                <a:lnTo>
                  <a:pt x="3625417" y="2425700"/>
                </a:lnTo>
                <a:lnTo>
                  <a:pt x="3531205" y="2451100"/>
                </a:lnTo>
                <a:lnTo>
                  <a:pt x="3431640" y="2476500"/>
                </a:lnTo>
                <a:lnTo>
                  <a:pt x="3272257" y="2514600"/>
                </a:lnTo>
                <a:lnTo>
                  <a:pt x="3216454" y="2514600"/>
                </a:lnTo>
                <a:lnTo>
                  <a:pt x="3100832" y="2540000"/>
                </a:lnTo>
                <a:lnTo>
                  <a:pt x="3052818" y="2540000"/>
                </a:lnTo>
                <a:lnTo>
                  <a:pt x="2956018" y="2565400"/>
                </a:lnTo>
                <a:lnTo>
                  <a:pt x="2858187" y="2565400"/>
                </a:lnTo>
                <a:lnTo>
                  <a:pt x="2808884" y="2578100"/>
                </a:lnTo>
                <a:lnTo>
                  <a:pt x="2759324" y="2578100"/>
                </a:lnTo>
                <a:lnTo>
                  <a:pt x="2709506" y="2590800"/>
                </a:lnTo>
                <a:lnTo>
                  <a:pt x="2609096" y="2590800"/>
                </a:lnTo>
                <a:lnTo>
                  <a:pt x="2558504" y="2603500"/>
                </a:lnTo>
                <a:lnTo>
                  <a:pt x="2353558" y="2603500"/>
                </a:lnTo>
                <a:lnTo>
                  <a:pt x="2301676" y="2616200"/>
                </a:lnTo>
                <a:lnTo>
                  <a:pt x="4207278" y="2616200"/>
                </a:lnTo>
                <a:lnTo>
                  <a:pt x="4207278" y="2095500"/>
                </a:lnTo>
                <a:close/>
              </a:path>
              <a:path w="4207509" h="4648200">
                <a:moveTo>
                  <a:pt x="2419472" y="2311400"/>
                </a:moveTo>
                <a:lnTo>
                  <a:pt x="1660422" y="2311400"/>
                </a:lnTo>
                <a:lnTo>
                  <a:pt x="1713122" y="2324100"/>
                </a:lnTo>
                <a:lnTo>
                  <a:pt x="2366973" y="2324100"/>
                </a:lnTo>
                <a:lnTo>
                  <a:pt x="2419472" y="2311400"/>
                </a:lnTo>
                <a:close/>
              </a:path>
              <a:path w="4207509" h="4648200">
                <a:moveTo>
                  <a:pt x="2623008" y="2298700"/>
                </a:moveTo>
                <a:lnTo>
                  <a:pt x="1504915" y="2298700"/>
                </a:lnTo>
                <a:lnTo>
                  <a:pt x="1556318" y="2311400"/>
                </a:lnTo>
                <a:lnTo>
                  <a:pt x="2573093" y="2311400"/>
                </a:lnTo>
                <a:lnTo>
                  <a:pt x="2623008" y="2298700"/>
                </a:lnTo>
                <a:close/>
              </a:path>
              <a:path w="4207509" h="4648200">
                <a:moveTo>
                  <a:pt x="2782576" y="2286000"/>
                </a:moveTo>
                <a:lnTo>
                  <a:pt x="1353298" y="2286000"/>
                </a:lnTo>
                <a:lnTo>
                  <a:pt x="1403404" y="2298700"/>
                </a:lnTo>
                <a:lnTo>
                  <a:pt x="2720898" y="2298700"/>
                </a:lnTo>
                <a:lnTo>
                  <a:pt x="2782576" y="2286000"/>
                </a:lnTo>
                <a:close/>
              </a:path>
              <a:path w="4207509" h="4648200">
                <a:moveTo>
                  <a:pt x="3057513" y="2247900"/>
                </a:moveTo>
                <a:lnTo>
                  <a:pt x="1061734" y="2247900"/>
                </a:lnTo>
                <a:lnTo>
                  <a:pt x="1157193" y="2273300"/>
                </a:lnTo>
                <a:lnTo>
                  <a:pt x="1205571" y="2273300"/>
                </a:lnTo>
                <a:lnTo>
                  <a:pt x="1254381" y="2286000"/>
                </a:lnTo>
                <a:lnTo>
                  <a:pt x="2842023" y="2286000"/>
                </a:lnTo>
                <a:lnTo>
                  <a:pt x="2954227" y="2260600"/>
                </a:lnTo>
                <a:lnTo>
                  <a:pt x="3006985" y="2260600"/>
                </a:lnTo>
                <a:lnTo>
                  <a:pt x="3057513" y="2247900"/>
                </a:lnTo>
                <a:close/>
              </a:path>
              <a:path w="4207509" h="4648200">
                <a:moveTo>
                  <a:pt x="145592" y="1231900"/>
                </a:moveTo>
                <a:lnTo>
                  <a:pt x="93177" y="1282700"/>
                </a:lnTo>
                <a:lnTo>
                  <a:pt x="52411" y="1320800"/>
                </a:lnTo>
                <a:lnTo>
                  <a:pt x="23293" y="1358900"/>
                </a:lnTo>
                <a:lnTo>
                  <a:pt x="5823" y="1409700"/>
                </a:lnTo>
                <a:lnTo>
                  <a:pt x="0" y="1447800"/>
                </a:lnTo>
                <a:lnTo>
                  <a:pt x="0" y="1739900"/>
                </a:lnTo>
                <a:lnTo>
                  <a:pt x="3370" y="1778000"/>
                </a:lnTo>
                <a:lnTo>
                  <a:pt x="13480" y="1816100"/>
                </a:lnTo>
                <a:lnTo>
                  <a:pt x="30332" y="1841500"/>
                </a:lnTo>
                <a:lnTo>
                  <a:pt x="53924" y="1879600"/>
                </a:lnTo>
                <a:lnTo>
                  <a:pt x="84257" y="1905000"/>
                </a:lnTo>
                <a:lnTo>
                  <a:pt x="121331" y="1943100"/>
                </a:lnTo>
                <a:lnTo>
                  <a:pt x="165145" y="1968500"/>
                </a:lnTo>
                <a:lnTo>
                  <a:pt x="215701" y="2006600"/>
                </a:lnTo>
                <a:lnTo>
                  <a:pt x="272999" y="2032000"/>
                </a:lnTo>
                <a:lnTo>
                  <a:pt x="310267" y="2044700"/>
                </a:lnTo>
                <a:lnTo>
                  <a:pt x="349274" y="2070100"/>
                </a:lnTo>
                <a:lnTo>
                  <a:pt x="390021" y="2082800"/>
                </a:lnTo>
                <a:lnTo>
                  <a:pt x="432507" y="2095500"/>
                </a:lnTo>
                <a:lnTo>
                  <a:pt x="476732" y="2120900"/>
                </a:lnTo>
                <a:lnTo>
                  <a:pt x="522697" y="2133600"/>
                </a:lnTo>
                <a:lnTo>
                  <a:pt x="619845" y="2159000"/>
                </a:lnTo>
                <a:lnTo>
                  <a:pt x="723950" y="2184400"/>
                </a:lnTo>
                <a:lnTo>
                  <a:pt x="835013" y="2209800"/>
                </a:lnTo>
                <a:lnTo>
                  <a:pt x="1014653" y="2247900"/>
                </a:lnTo>
                <a:lnTo>
                  <a:pt x="3105811" y="2247900"/>
                </a:lnTo>
                <a:lnTo>
                  <a:pt x="3151880" y="2235200"/>
                </a:lnTo>
                <a:lnTo>
                  <a:pt x="3195720" y="2222500"/>
                </a:lnTo>
                <a:lnTo>
                  <a:pt x="3237331" y="2222500"/>
                </a:lnTo>
                <a:lnTo>
                  <a:pt x="3349684" y="2197100"/>
                </a:lnTo>
                <a:lnTo>
                  <a:pt x="3403354" y="2171700"/>
                </a:lnTo>
                <a:lnTo>
                  <a:pt x="3505683" y="2146300"/>
                </a:lnTo>
                <a:lnTo>
                  <a:pt x="3554340" y="2133600"/>
                </a:lnTo>
                <a:lnTo>
                  <a:pt x="3601326" y="2108200"/>
                </a:lnTo>
                <a:lnTo>
                  <a:pt x="3662842" y="2082800"/>
                </a:lnTo>
                <a:lnTo>
                  <a:pt x="3718171" y="2057400"/>
                </a:lnTo>
                <a:lnTo>
                  <a:pt x="3767312" y="2044700"/>
                </a:lnTo>
                <a:lnTo>
                  <a:pt x="3788789" y="2032000"/>
                </a:lnTo>
                <a:lnTo>
                  <a:pt x="2014441" y="2032000"/>
                </a:lnTo>
                <a:lnTo>
                  <a:pt x="1962818" y="2019300"/>
                </a:lnTo>
                <a:lnTo>
                  <a:pt x="1809495" y="2019300"/>
                </a:lnTo>
                <a:lnTo>
                  <a:pt x="1758903" y="2006600"/>
                </a:lnTo>
                <a:lnTo>
                  <a:pt x="1658493" y="2006600"/>
                </a:lnTo>
                <a:lnTo>
                  <a:pt x="1608675" y="1993900"/>
                </a:lnTo>
                <a:lnTo>
                  <a:pt x="1509812" y="1993900"/>
                </a:lnTo>
                <a:lnTo>
                  <a:pt x="1460768" y="1981200"/>
                </a:lnTo>
                <a:lnTo>
                  <a:pt x="1411981" y="1981200"/>
                </a:lnTo>
                <a:lnTo>
                  <a:pt x="1363452" y="1968500"/>
                </a:lnTo>
                <a:lnTo>
                  <a:pt x="1315181" y="1968500"/>
                </a:lnTo>
                <a:lnTo>
                  <a:pt x="1267167" y="1955800"/>
                </a:lnTo>
                <a:lnTo>
                  <a:pt x="1208687" y="1943100"/>
                </a:lnTo>
                <a:lnTo>
                  <a:pt x="1151545" y="1943100"/>
                </a:lnTo>
                <a:lnTo>
                  <a:pt x="988148" y="1905000"/>
                </a:lnTo>
                <a:lnTo>
                  <a:pt x="885907" y="1879600"/>
                </a:lnTo>
                <a:lnTo>
                  <a:pt x="789019" y="1854200"/>
                </a:lnTo>
                <a:lnTo>
                  <a:pt x="697483" y="1828800"/>
                </a:lnTo>
                <a:lnTo>
                  <a:pt x="611299" y="1803400"/>
                </a:lnTo>
                <a:lnTo>
                  <a:pt x="570215" y="1790700"/>
                </a:lnTo>
                <a:lnTo>
                  <a:pt x="530468" y="1778000"/>
                </a:lnTo>
                <a:lnTo>
                  <a:pt x="492060" y="1752600"/>
                </a:lnTo>
                <a:lnTo>
                  <a:pt x="454990" y="1739900"/>
                </a:lnTo>
                <a:lnTo>
                  <a:pt x="390056" y="1714500"/>
                </a:lnTo>
                <a:lnTo>
                  <a:pt x="332760" y="1676400"/>
                </a:lnTo>
                <a:lnTo>
                  <a:pt x="283104" y="1651000"/>
                </a:lnTo>
                <a:lnTo>
                  <a:pt x="241087" y="1612900"/>
                </a:lnTo>
                <a:lnTo>
                  <a:pt x="206709" y="1587500"/>
                </a:lnTo>
                <a:lnTo>
                  <a:pt x="179971" y="1549400"/>
                </a:lnTo>
                <a:lnTo>
                  <a:pt x="160872" y="1524000"/>
                </a:lnTo>
                <a:lnTo>
                  <a:pt x="149412" y="1485900"/>
                </a:lnTo>
                <a:lnTo>
                  <a:pt x="145592" y="1447800"/>
                </a:lnTo>
                <a:lnTo>
                  <a:pt x="145592" y="1231900"/>
                </a:lnTo>
                <a:close/>
              </a:path>
              <a:path w="4207509" h="4648200">
                <a:moveTo>
                  <a:pt x="4073837" y="1791658"/>
                </a:moveTo>
                <a:lnTo>
                  <a:pt x="4037523" y="1803400"/>
                </a:lnTo>
                <a:lnTo>
                  <a:pt x="3955340" y="1828800"/>
                </a:lnTo>
                <a:lnTo>
                  <a:pt x="3868322" y="1854200"/>
                </a:lnTo>
                <a:lnTo>
                  <a:pt x="3776470" y="1879600"/>
                </a:lnTo>
                <a:lnTo>
                  <a:pt x="3629626" y="1917700"/>
                </a:lnTo>
                <a:lnTo>
                  <a:pt x="3578261" y="1917700"/>
                </a:lnTo>
                <a:lnTo>
                  <a:pt x="3416915" y="1955800"/>
                </a:lnTo>
                <a:lnTo>
                  <a:pt x="3360715" y="1955800"/>
                </a:lnTo>
                <a:lnTo>
                  <a:pt x="3303308" y="1968500"/>
                </a:lnTo>
                <a:lnTo>
                  <a:pt x="3254327" y="1968500"/>
                </a:lnTo>
                <a:lnTo>
                  <a:pt x="3205095" y="1981200"/>
                </a:lnTo>
                <a:lnTo>
                  <a:pt x="3155612" y="1981200"/>
                </a:lnTo>
                <a:lnTo>
                  <a:pt x="3105876" y="1993900"/>
                </a:lnTo>
                <a:lnTo>
                  <a:pt x="3055888" y="1993900"/>
                </a:lnTo>
                <a:lnTo>
                  <a:pt x="3005649" y="2006600"/>
                </a:lnTo>
                <a:lnTo>
                  <a:pt x="2904414" y="2006600"/>
                </a:lnTo>
                <a:lnTo>
                  <a:pt x="2853418" y="2019300"/>
                </a:lnTo>
                <a:lnTo>
                  <a:pt x="2698920" y="2019300"/>
                </a:lnTo>
                <a:lnTo>
                  <a:pt x="2646916" y="2032000"/>
                </a:lnTo>
                <a:lnTo>
                  <a:pt x="3788789" y="2032000"/>
                </a:lnTo>
                <a:lnTo>
                  <a:pt x="3810266" y="2019300"/>
                </a:lnTo>
                <a:lnTo>
                  <a:pt x="3847033" y="1993900"/>
                </a:lnTo>
                <a:lnTo>
                  <a:pt x="3887552" y="1968500"/>
                </a:lnTo>
                <a:lnTo>
                  <a:pt x="3924946" y="1943100"/>
                </a:lnTo>
                <a:lnTo>
                  <a:pt x="3959213" y="1917700"/>
                </a:lnTo>
                <a:lnTo>
                  <a:pt x="3990352" y="1892300"/>
                </a:lnTo>
                <a:lnTo>
                  <a:pt x="4037558" y="1841500"/>
                </a:lnTo>
                <a:lnTo>
                  <a:pt x="4052203" y="1828800"/>
                </a:lnTo>
                <a:lnTo>
                  <a:pt x="4060875" y="1816100"/>
                </a:lnTo>
                <a:lnTo>
                  <a:pt x="4066143" y="1803400"/>
                </a:lnTo>
                <a:lnTo>
                  <a:pt x="4070553" y="1803400"/>
                </a:lnTo>
                <a:lnTo>
                  <a:pt x="4073837" y="1791658"/>
                </a:lnTo>
                <a:close/>
              </a:path>
              <a:path w="4207509" h="4648200">
                <a:moveTo>
                  <a:pt x="4076801" y="1790700"/>
                </a:moveTo>
                <a:lnTo>
                  <a:pt x="4074106" y="1790700"/>
                </a:lnTo>
                <a:lnTo>
                  <a:pt x="4073837" y="1791658"/>
                </a:lnTo>
                <a:lnTo>
                  <a:pt x="4076801" y="1790700"/>
                </a:lnTo>
                <a:close/>
              </a:path>
              <a:path w="4207509" h="4648200">
                <a:moveTo>
                  <a:pt x="2707578" y="1727200"/>
                </a:moveTo>
                <a:lnTo>
                  <a:pt x="1957352" y="1727200"/>
                </a:lnTo>
                <a:lnTo>
                  <a:pt x="2008824" y="1739900"/>
                </a:lnTo>
                <a:lnTo>
                  <a:pt x="2654877" y="1739900"/>
                </a:lnTo>
                <a:lnTo>
                  <a:pt x="2707578" y="1727200"/>
                </a:lnTo>
                <a:close/>
              </a:path>
              <a:path w="4207509" h="4648200">
                <a:moveTo>
                  <a:pt x="2914058" y="1714500"/>
                </a:moveTo>
                <a:lnTo>
                  <a:pt x="1757151" y="1714500"/>
                </a:lnTo>
                <a:lnTo>
                  <a:pt x="1806349" y="1727200"/>
                </a:lnTo>
                <a:lnTo>
                  <a:pt x="2863086" y="1727200"/>
                </a:lnTo>
                <a:lnTo>
                  <a:pt x="2914058" y="1714500"/>
                </a:lnTo>
                <a:close/>
              </a:path>
              <a:path w="4207509" h="4648200">
                <a:moveTo>
                  <a:pt x="3064380" y="1701800"/>
                </a:moveTo>
                <a:lnTo>
                  <a:pt x="1612971" y="1701800"/>
                </a:lnTo>
                <a:lnTo>
                  <a:pt x="1660463" y="1714500"/>
                </a:lnTo>
                <a:lnTo>
                  <a:pt x="3014705" y="1714500"/>
                </a:lnTo>
                <a:lnTo>
                  <a:pt x="3064380" y="1701800"/>
                </a:lnTo>
                <a:close/>
              </a:path>
              <a:path w="4207509" h="4648200">
                <a:moveTo>
                  <a:pt x="3162435" y="1689100"/>
                </a:moveTo>
                <a:lnTo>
                  <a:pt x="1519694" y="1689100"/>
                </a:lnTo>
                <a:lnTo>
                  <a:pt x="1566049" y="1701800"/>
                </a:lnTo>
                <a:lnTo>
                  <a:pt x="3113623" y="1701800"/>
                </a:lnTo>
                <a:lnTo>
                  <a:pt x="3162435" y="1689100"/>
                </a:lnTo>
                <a:close/>
              </a:path>
              <a:path w="4207509" h="4648200">
                <a:moveTo>
                  <a:pt x="291198" y="1054100"/>
                </a:moveTo>
                <a:lnTo>
                  <a:pt x="291198" y="1231900"/>
                </a:lnTo>
                <a:lnTo>
                  <a:pt x="294894" y="1244600"/>
                </a:lnTo>
                <a:lnTo>
                  <a:pt x="305982" y="1257300"/>
                </a:lnTo>
                <a:lnTo>
                  <a:pt x="324464" y="1282700"/>
                </a:lnTo>
                <a:lnTo>
                  <a:pt x="377733" y="1333500"/>
                </a:lnTo>
                <a:lnTo>
                  <a:pt x="412586" y="1358900"/>
                </a:lnTo>
                <a:lnTo>
                  <a:pt x="454902" y="1384300"/>
                </a:lnTo>
                <a:lnTo>
                  <a:pt x="504681" y="1409700"/>
                </a:lnTo>
                <a:lnTo>
                  <a:pt x="561924" y="1435100"/>
                </a:lnTo>
                <a:lnTo>
                  <a:pt x="601060" y="1460500"/>
                </a:lnTo>
                <a:lnTo>
                  <a:pt x="642258" y="1473200"/>
                </a:lnTo>
                <a:lnTo>
                  <a:pt x="685518" y="1498600"/>
                </a:lnTo>
                <a:lnTo>
                  <a:pt x="730840" y="1511300"/>
                </a:lnTo>
                <a:lnTo>
                  <a:pt x="778225" y="1524000"/>
                </a:lnTo>
                <a:lnTo>
                  <a:pt x="827671" y="1549400"/>
                </a:lnTo>
                <a:lnTo>
                  <a:pt x="932751" y="1574800"/>
                </a:lnTo>
                <a:lnTo>
                  <a:pt x="970192" y="1587500"/>
                </a:lnTo>
                <a:lnTo>
                  <a:pt x="1009719" y="1600200"/>
                </a:lnTo>
                <a:lnTo>
                  <a:pt x="1051332" y="1612900"/>
                </a:lnTo>
                <a:lnTo>
                  <a:pt x="1095031" y="1625600"/>
                </a:lnTo>
                <a:lnTo>
                  <a:pt x="1140815" y="1638300"/>
                </a:lnTo>
                <a:lnTo>
                  <a:pt x="1188685" y="1638300"/>
                </a:lnTo>
                <a:lnTo>
                  <a:pt x="1238640" y="1651000"/>
                </a:lnTo>
                <a:lnTo>
                  <a:pt x="1290680" y="1663700"/>
                </a:lnTo>
                <a:lnTo>
                  <a:pt x="1344806" y="1663700"/>
                </a:lnTo>
                <a:lnTo>
                  <a:pt x="1459313" y="1689100"/>
                </a:lnTo>
                <a:lnTo>
                  <a:pt x="3210814" y="1689100"/>
                </a:lnTo>
                <a:lnTo>
                  <a:pt x="3258761" y="1676400"/>
                </a:lnTo>
                <a:lnTo>
                  <a:pt x="3306275" y="1676400"/>
                </a:lnTo>
                <a:lnTo>
                  <a:pt x="3353358" y="1663700"/>
                </a:lnTo>
                <a:lnTo>
                  <a:pt x="3532992" y="1625600"/>
                </a:lnTo>
                <a:lnTo>
                  <a:pt x="3644052" y="1600200"/>
                </a:lnTo>
                <a:lnTo>
                  <a:pt x="3748156" y="1574800"/>
                </a:lnTo>
                <a:lnTo>
                  <a:pt x="3845303" y="1549400"/>
                </a:lnTo>
                <a:lnTo>
                  <a:pt x="3891267" y="1536700"/>
                </a:lnTo>
                <a:lnTo>
                  <a:pt x="3935493" y="1511300"/>
                </a:lnTo>
                <a:lnTo>
                  <a:pt x="3977978" y="1498600"/>
                </a:lnTo>
                <a:lnTo>
                  <a:pt x="4018725" y="1485900"/>
                </a:lnTo>
                <a:lnTo>
                  <a:pt x="4057732" y="1460500"/>
                </a:lnTo>
                <a:lnTo>
                  <a:pt x="4095000" y="1447800"/>
                </a:lnTo>
                <a:lnTo>
                  <a:pt x="1962892" y="1447800"/>
                </a:lnTo>
                <a:lnTo>
                  <a:pt x="1911787" y="1435100"/>
                </a:lnTo>
                <a:lnTo>
                  <a:pt x="1760392" y="1435100"/>
                </a:lnTo>
                <a:lnTo>
                  <a:pt x="1710567" y="1422400"/>
                </a:lnTo>
                <a:lnTo>
                  <a:pt x="1611879" y="1422400"/>
                </a:lnTo>
                <a:lnTo>
                  <a:pt x="1563016" y="1409700"/>
                </a:lnTo>
                <a:lnTo>
                  <a:pt x="1514473" y="1409700"/>
                </a:lnTo>
                <a:lnTo>
                  <a:pt x="1466250" y="1397000"/>
                </a:lnTo>
                <a:lnTo>
                  <a:pt x="1418347" y="1397000"/>
                </a:lnTo>
                <a:lnTo>
                  <a:pt x="1370765" y="1384300"/>
                </a:lnTo>
                <a:lnTo>
                  <a:pt x="1323503" y="1384300"/>
                </a:lnTo>
                <a:lnTo>
                  <a:pt x="1229939" y="1358900"/>
                </a:lnTo>
                <a:lnTo>
                  <a:pt x="1183638" y="1358900"/>
                </a:lnTo>
                <a:lnTo>
                  <a:pt x="1137657" y="1346200"/>
                </a:lnTo>
                <a:lnTo>
                  <a:pt x="1091996" y="1346200"/>
                </a:lnTo>
                <a:lnTo>
                  <a:pt x="1026249" y="1320800"/>
                </a:lnTo>
                <a:lnTo>
                  <a:pt x="901745" y="1295400"/>
                </a:lnTo>
                <a:lnTo>
                  <a:pt x="786562" y="1270000"/>
                </a:lnTo>
                <a:lnTo>
                  <a:pt x="732466" y="1257300"/>
                </a:lnTo>
                <a:lnTo>
                  <a:pt x="680700" y="1231900"/>
                </a:lnTo>
                <a:lnTo>
                  <a:pt x="631264" y="1219200"/>
                </a:lnTo>
                <a:lnTo>
                  <a:pt x="584158" y="1206500"/>
                </a:lnTo>
                <a:lnTo>
                  <a:pt x="539383" y="1193800"/>
                </a:lnTo>
                <a:lnTo>
                  <a:pt x="496938" y="1168400"/>
                </a:lnTo>
                <a:lnTo>
                  <a:pt x="456822" y="1155700"/>
                </a:lnTo>
                <a:lnTo>
                  <a:pt x="419037" y="1130300"/>
                </a:lnTo>
                <a:lnTo>
                  <a:pt x="383582" y="1117600"/>
                </a:lnTo>
                <a:lnTo>
                  <a:pt x="350457" y="1092200"/>
                </a:lnTo>
                <a:lnTo>
                  <a:pt x="319663" y="1079500"/>
                </a:lnTo>
                <a:lnTo>
                  <a:pt x="291198" y="1054100"/>
                </a:lnTo>
                <a:close/>
              </a:path>
              <a:path w="4207509" h="4648200">
                <a:moveTo>
                  <a:pt x="4202855" y="1384300"/>
                </a:moveTo>
                <a:lnTo>
                  <a:pt x="3288439" y="1384300"/>
                </a:lnTo>
                <a:lnTo>
                  <a:pt x="3240858" y="1397000"/>
                </a:lnTo>
                <a:lnTo>
                  <a:pt x="3192956" y="1397000"/>
                </a:lnTo>
                <a:lnTo>
                  <a:pt x="3144733" y="1409700"/>
                </a:lnTo>
                <a:lnTo>
                  <a:pt x="3096190" y="1409700"/>
                </a:lnTo>
                <a:lnTo>
                  <a:pt x="3047327" y="1422400"/>
                </a:lnTo>
                <a:lnTo>
                  <a:pt x="2948639" y="1422400"/>
                </a:lnTo>
                <a:lnTo>
                  <a:pt x="2898815" y="1435100"/>
                </a:lnTo>
                <a:lnTo>
                  <a:pt x="2747419" y="1435100"/>
                </a:lnTo>
                <a:lnTo>
                  <a:pt x="2696313" y="1447800"/>
                </a:lnTo>
                <a:lnTo>
                  <a:pt x="4095000" y="1447800"/>
                </a:lnTo>
                <a:lnTo>
                  <a:pt x="4152298" y="1422400"/>
                </a:lnTo>
                <a:lnTo>
                  <a:pt x="4202855" y="1384300"/>
                </a:lnTo>
                <a:close/>
              </a:path>
              <a:path w="4207509" h="4648200">
                <a:moveTo>
                  <a:pt x="4207278" y="1155700"/>
                </a:moveTo>
                <a:lnTo>
                  <a:pt x="4202379" y="1155700"/>
                </a:lnTo>
                <a:lnTo>
                  <a:pt x="4162263" y="1168400"/>
                </a:lnTo>
                <a:lnTo>
                  <a:pt x="4119817" y="1193800"/>
                </a:lnTo>
                <a:lnTo>
                  <a:pt x="4075041" y="1206500"/>
                </a:lnTo>
                <a:lnTo>
                  <a:pt x="4027935" y="1219200"/>
                </a:lnTo>
                <a:lnTo>
                  <a:pt x="3978498" y="1231900"/>
                </a:lnTo>
                <a:lnTo>
                  <a:pt x="3926732" y="1257300"/>
                </a:lnTo>
                <a:lnTo>
                  <a:pt x="3872636" y="1270000"/>
                </a:lnTo>
                <a:lnTo>
                  <a:pt x="3757452" y="1295400"/>
                </a:lnTo>
                <a:lnTo>
                  <a:pt x="3632948" y="1320800"/>
                </a:lnTo>
                <a:lnTo>
                  <a:pt x="3567201" y="1346200"/>
                </a:lnTo>
                <a:lnTo>
                  <a:pt x="3521542" y="1346200"/>
                </a:lnTo>
                <a:lnTo>
                  <a:pt x="3475562" y="1358900"/>
                </a:lnTo>
                <a:lnTo>
                  <a:pt x="3429262" y="1358900"/>
                </a:lnTo>
                <a:lnTo>
                  <a:pt x="3335701" y="1384300"/>
                </a:lnTo>
                <a:lnTo>
                  <a:pt x="4207278" y="1384300"/>
                </a:lnTo>
                <a:lnTo>
                  <a:pt x="4207278" y="1155700"/>
                </a:lnTo>
                <a:close/>
              </a:path>
              <a:path w="4207509" h="4648200">
                <a:moveTo>
                  <a:pt x="2759846" y="1143000"/>
                </a:moveTo>
                <a:lnTo>
                  <a:pt x="1899352" y="1143000"/>
                </a:lnTo>
                <a:lnTo>
                  <a:pt x="1951620" y="1155700"/>
                </a:lnTo>
                <a:lnTo>
                  <a:pt x="2707578" y="1155700"/>
                </a:lnTo>
                <a:lnTo>
                  <a:pt x="2759846" y="1143000"/>
                </a:lnTo>
                <a:close/>
              </a:path>
              <a:path w="4207509" h="4648200">
                <a:moveTo>
                  <a:pt x="2914058" y="1130300"/>
                </a:moveTo>
                <a:lnTo>
                  <a:pt x="1745142" y="1130300"/>
                </a:lnTo>
                <a:lnTo>
                  <a:pt x="1796113" y="1143000"/>
                </a:lnTo>
                <a:lnTo>
                  <a:pt x="2863086" y="1143000"/>
                </a:lnTo>
                <a:lnTo>
                  <a:pt x="2914058" y="1130300"/>
                </a:lnTo>
                <a:close/>
              </a:path>
              <a:path w="4207509" h="4648200">
                <a:moveTo>
                  <a:pt x="3064380" y="1117600"/>
                </a:moveTo>
                <a:lnTo>
                  <a:pt x="1594821" y="1117600"/>
                </a:lnTo>
                <a:lnTo>
                  <a:pt x="1644496" y="1130300"/>
                </a:lnTo>
                <a:lnTo>
                  <a:pt x="3014705" y="1130300"/>
                </a:lnTo>
                <a:lnTo>
                  <a:pt x="3064380" y="1117600"/>
                </a:lnTo>
                <a:close/>
              </a:path>
              <a:path w="4207509" h="4648200">
                <a:moveTo>
                  <a:pt x="3162435" y="1104900"/>
                </a:moveTo>
                <a:lnTo>
                  <a:pt x="1496769" y="1104900"/>
                </a:lnTo>
                <a:lnTo>
                  <a:pt x="1545579" y="1117600"/>
                </a:lnTo>
                <a:lnTo>
                  <a:pt x="3113623" y="1117600"/>
                </a:lnTo>
                <a:lnTo>
                  <a:pt x="3162435" y="1104900"/>
                </a:lnTo>
                <a:close/>
              </a:path>
              <a:path w="4207509" h="4648200">
                <a:moveTo>
                  <a:pt x="3258761" y="1092200"/>
                </a:moveTo>
                <a:lnTo>
                  <a:pt x="1400446" y="1092200"/>
                </a:lnTo>
                <a:lnTo>
                  <a:pt x="1448391" y="1104900"/>
                </a:lnTo>
                <a:lnTo>
                  <a:pt x="3210814" y="1104900"/>
                </a:lnTo>
                <a:lnTo>
                  <a:pt x="3258761" y="1092200"/>
                </a:lnTo>
                <a:close/>
              </a:path>
              <a:path w="4207509" h="4648200">
                <a:moveTo>
                  <a:pt x="3474853" y="88900"/>
                </a:moveTo>
                <a:lnTo>
                  <a:pt x="1184357" y="88900"/>
                </a:lnTo>
                <a:lnTo>
                  <a:pt x="1069818" y="114300"/>
                </a:lnTo>
                <a:lnTo>
                  <a:pt x="962235" y="139700"/>
                </a:lnTo>
                <a:lnTo>
                  <a:pt x="861609" y="165100"/>
                </a:lnTo>
                <a:lnTo>
                  <a:pt x="813904" y="190500"/>
                </a:lnTo>
                <a:lnTo>
                  <a:pt x="767939" y="203200"/>
                </a:lnTo>
                <a:lnTo>
                  <a:pt x="723712" y="215900"/>
                </a:lnTo>
                <a:lnTo>
                  <a:pt x="681225" y="228600"/>
                </a:lnTo>
                <a:lnTo>
                  <a:pt x="640477" y="254000"/>
                </a:lnTo>
                <a:lnTo>
                  <a:pt x="601467" y="266700"/>
                </a:lnTo>
                <a:lnTo>
                  <a:pt x="564197" y="279400"/>
                </a:lnTo>
                <a:lnTo>
                  <a:pt x="506900" y="317500"/>
                </a:lnTo>
                <a:lnTo>
                  <a:pt x="456344" y="342900"/>
                </a:lnTo>
                <a:lnTo>
                  <a:pt x="412529" y="381000"/>
                </a:lnTo>
                <a:lnTo>
                  <a:pt x="375455" y="406400"/>
                </a:lnTo>
                <a:lnTo>
                  <a:pt x="345122" y="444500"/>
                </a:lnTo>
                <a:lnTo>
                  <a:pt x="321530" y="469900"/>
                </a:lnTo>
                <a:lnTo>
                  <a:pt x="304679" y="508000"/>
                </a:lnTo>
                <a:lnTo>
                  <a:pt x="294568" y="546100"/>
                </a:lnTo>
                <a:lnTo>
                  <a:pt x="291198" y="571500"/>
                </a:lnTo>
                <a:lnTo>
                  <a:pt x="294568" y="609600"/>
                </a:lnTo>
                <a:lnTo>
                  <a:pt x="304679" y="647700"/>
                </a:lnTo>
                <a:lnTo>
                  <a:pt x="321530" y="673100"/>
                </a:lnTo>
                <a:lnTo>
                  <a:pt x="345122" y="711200"/>
                </a:lnTo>
                <a:lnTo>
                  <a:pt x="375455" y="736600"/>
                </a:lnTo>
                <a:lnTo>
                  <a:pt x="412529" y="774700"/>
                </a:lnTo>
                <a:lnTo>
                  <a:pt x="456344" y="800100"/>
                </a:lnTo>
                <a:lnTo>
                  <a:pt x="506900" y="838200"/>
                </a:lnTo>
                <a:lnTo>
                  <a:pt x="564197" y="863600"/>
                </a:lnTo>
                <a:lnTo>
                  <a:pt x="601467" y="889000"/>
                </a:lnTo>
                <a:lnTo>
                  <a:pt x="640477" y="901700"/>
                </a:lnTo>
                <a:lnTo>
                  <a:pt x="681225" y="914400"/>
                </a:lnTo>
                <a:lnTo>
                  <a:pt x="723712" y="939800"/>
                </a:lnTo>
                <a:lnTo>
                  <a:pt x="767939" y="952500"/>
                </a:lnTo>
                <a:lnTo>
                  <a:pt x="813904" y="965200"/>
                </a:lnTo>
                <a:lnTo>
                  <a:pt x="911053" y="990600"/>
                </a:lnTo>
                <a:lnTo>
                  <a:pt x="1015157" y="1016000"/>
                </a:lnTo>
                <a:lnTo>
                  <a:pt x="1126218" y="1041400"/>
                </a:lnTo>
                <a:lnTo>
                  <a:pt x="1305852" y="1079500"/>
                </a:lnTo>
                <a:lnTo>
                  <a:pt x="1352933" y="1092200"/>
                </a:lnTo>
                <a:lnTo>
                  <a:pt x="3306275" y="1092200"/>
                </a:lnTo>
                <a:lnTo>
                  <a:pt x="3353358" y="1079500"/>
                </a:lnTo>
                <a:lnTo>
                  <a:pt x="3532992" y="1041400"/>
                </a:lnTo>
                <a:lnTo>
                  <a:pt x="3644052" y="1016000"/>
                </a:lnTo>
                <a:lnTo>
                  <a:pt x="3748156" y="990600"/>
                </a:lnTo>
                <a:lnTo>
                  <a:pt x="3845303" y="965200"/>
                </a:lnTo>
                <a:lnTo>
                  <a:pt x="3891267" y="952500"/>
                </a:lnTo>
                <a:lnTo>
                  <a:pt x="3935493" y="939800"/>
                </a:lnTo>
                <a:lnTo>
                  <a:pt x="3977978" y="914400"/>
                </a:lnTo>
                <a:lnTo>
                  <a:pt x="4018725" y="901700"/>
                </a:lnTo>
                <a:lnTo>
                  <a:pt x="4057732" y="889000"/>
                </a:lnTo>
                <a:lnTo>
                  <a:pt x="4095000" y="863600"/>
                </a:lnTo>
                <a:lnTo>
                  <a:pt x="4152298" y="838200"/>
                </a:lnTo>
                <a:lnTo>
                  <a:pt x="4202855" y="800100"/>
                </a:lnTo>
                <a:lnTo>
                  <a:pt x="4207278" y="800100"/>
                </a:lnTo>
                <a:lnTo>
                  <a:pt x="4207278" y="342900"/>
                </a:lnTo>
                <a:lnTo>
                  <a:pt x="4202855" y="342900"/>
                </a:lnTo>
                <a:lnTo>
                  <a:pt x="4152298" y="317500"/>
                </a:lnTo>
                <a:lnTo>
                  <a:pt x="4095000" y="279400"/>
                </a:lnTo>
                <a:lnTo>
                  <a:pt x="4057732" y="266700"/>
                </a:lnTo>
                <a:lnTo>
                  <a:pt x="4018725" y="254000"/>
                </a:lnTo>
                <a:lnTo>
                  <a:pt x="3977978" y="228600"/>
                </a:lnTo>
                <a:lnTo>
                  <a:pt x="3935493" y="215900"/>
                </a:lnTo>
                <a:lnTo>
                  <a:pt x="3891267" y="203200"/>
                </a:lnTo>
                <a:lnTo>
                  <a:pt x="3845303" y="190500"/>
                </a:lnTo>
                <a:lnTo>
                  <a:pt x="3797599" y="165100"/>
                </a:lnTo>
                <a:lnTo>
                  <a:pt x="3696974" y="139700"/>
                </a:lnTo>
                <a:lnTo>
                  <a:pt x="3589392" y="114300"/>
                </a:lnTo>
                <a:lnTo>
                  <a:pt x="3474853" y="88900"/>
                </a:lnTo>
                <a:close/>
              </a:path>
              <a:path w="4207509" h="4648200">
                <a:moveTo>
                  <a:pt x="3306275" y="63500"/>
                </a:moveTo>
                <a:lnTo>
                  <a:pt x="1352933" y="63500"/>
                </a:lnTo>
                <a:lnTo>
                  <a:pt x="1305852" y="76200"/>
                </a:lnTo>
                <a:lnTo>
                  <a:pt x="1244235" y="88900"/>
                </a:lnTo>
                <a:lnTo>
                  <a:pt x="3414975" y="88900"/>
                </a:lnTo>
                <a:lnTo>
                  <a:pt x="3353358" y="76200"/>
                </a:lnTo>
                <a:lnTo>
                  <a:pt x="3306275" y="63500"/>
                </a:lnTo>
                <a:close/>
              </a:path>
              <a:path w="4207509" h="4648200">
                <a:moveTo>
                  <a:pt x="3210814" y="50800"/>
                </a:moveTo>
                <a:lnTo>
                  <a:pt x="1448391" y="50800"/>
                </a:lnTo>
                <a:lnTo>
                  <a:pt x="1400446" y="63500"/>
                </a:lnTo>
                <a:lnTo>
                  <a:pt x="3258761" y="63500"/>
                </a:lnTo>
                <a:lnTo>
                  <a:pt x="3210814" y="50800"/>
                </a:lnTo>
                <a:close/>
              </a:path>
              <a:path w="4207509" h="4648200">
                <a:moveTo>
                  <a:pt x="3113623" y="38100"/>
                </a:moveTo>
                <a:lnTo>
                  <a:pt x="1545579" y="38100"/>
                </a:lnTo>
                <a:lnTo>
                  <a:pt x="1496769" y="50800"/>
                </a:lnTo>
                <a:lnTo>
                  <a:pt x="3162435" y="50800"/>
                </a:lnTo>
                <a:lnTo>
                  <a:pt x="3113623" y="38100"/>
                </a:lnTo>
                <a:close/>
              </a:path>
              <a:path w="4207509" h="4648200">
                <a:moveTo>
                  <a:pt x="3014705" y="25400"/>
                </a:moveTo>
                <a:lnTo>
                  <a:pt x="1644496" y="25400"/>
                </a:lnTo>
                <a:lnTo>
                  <a:pt x="1594821" y="38100"/>
                </a:lnTo>
                <a:lnTo>
                  <a:pt x="3064380" y="38100"/>
                </a:lnTo>
                <a:lnTo>
                  <a:pt x="3014705" y="25400"/>
                </a:lnTo>
                <a:close/>
              </a:path>
              <a:path w="4207509" h="4648200">
                <a:moveTo>
                  <a:pt x="2914058" y="12700"/>
                </a:moveTo>
                <a:lnTo>
                  <a:pt x="1745142" y="12700"/>
                </a:lnTo>
                <a:lnTo>
                  <a:pt x="1694603" y="25400"/>
                </a:lnTo>
                <a:lnTo>
                  <a:pt x="2964597" y="25400"/>
                </a:lnTo>
                <a:lnTo>
                  <a:pt x="2914058" y="12700"/>
                </a:lnTo>
                <a:close/>
              </a:path>
              <a:path w="4207509" h="4648200">
                <a:moveTo>
                  <a:pt x="2707578" y="0"/>
                </a:moveTo>
                <a:lnTo>
                  <a:pt x="1951620" y="0"/>
                </a:lnTo>
                <a:lnTo>
                  <a:pt x="1899352" y="12700"/>
                </a:lnTo>
                <a:lnTo>
                  <a:pt x="2759846" y="12700"/>
                </a:lnTo>
                <a:lnTo>
                  <a:pt x="270757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400731" y="959254"/>
            <a:ext cx="3159760" cy="4049395"/>
          </a:xfrm>
          <a:custGeom>
            <a:avLst/>
            <a:gdLst/>
            <a:ahLst/>
            <a:cxnLst/>
            <a:rect l="l" t="t" r="r" b="b"/>
            <a:pathLst>
              <a:path w="3159759" h="4049395">
                <a:moveTo>
                  <a:pt x="261645" y="3581234"/>
                </a:moveTo>
                <a:lnTo>
                  <a:pt x="286723" y="3636573"/>
                </a:lnTo>
                <a:lnTo>
                  <a:pt x="330248" y="3689322"/>
                </a:lnTo>
                <a:lnTo>
                  <a:pt x="358928" y="3714726"/>
                </a:lnTo>
                <a:lnTo>
                  <a:pt x="392220" y="3739483"/>
                </a:lnTo>
                <a:lnTo>
                  <a:pt x="430123" y="3763592"/>
                </a:lnTo>
                <a:lnTo>
                  <a:pt x="472638" y="3787055"/>
                </a:lnTo>
                <a:lnTo>
                  <a:pt x="519765" y="3809870"/>
                </a:lnTo>
                <a:lnTo>
                  <a:pt x="571503" y="3832038"/>
                </a:lnTo>
                <a:lnTo>
                  <a:pt x="627853" y="3853559"/>
                </a:lnTo>
                <a:lnTo>
                  <a:pt x="688814" y="3874434"/>
                </a:lnTo>
                <a:lnTo>
                  <a:pt x="754388" y="3894661"/>
                </a:lnTo>
                <a:lnTo>
                  <a:pt x="824572" y="3914241"/>
                </a:lnTo>
                <a:lnTo>
                  <a:pt x="867189" y="3925239"/>
                </a:lnTo>
                <a:lnTo>
                  <a:pt x="910466" y="3935768"/>
                </a:lnTo>
                <a:lnTo>
                  <a:pt x="954404" y="3945830"/>
                </a:lnTo>
                <a:lnTo>
                  <a:pt x="999003" y="3955424"/>
                </a:lnTo>
                <a:lnTo>
                  <a:pt x="1044262" y="3964550"/>
                </a:lnTo>
                <a:lnTo>
                  <a:pt x="1090182" y="3973208"/>
                </a:lnTo>
                <a:lnTo>
                  <a:pt x="1136763" y="3981398"/>
                </a:lnTo>
                <a:lnTo>
                  <a:pt x="1184004" y="3989120"/>
                </a:lnTo>
                <a:lnTo>
                  <a:pt x="1231906" y="3996374"/>
                </a:lnTo>
                <a:lnTo>
                  <a:pt x="1280469" y="4003160"/>
                </a:lnTo>
                <a:lnTo>
                  <a:pt x="1329692" y="4009478"/>
                </a:lnTo>
                <a:lnTo>
                  <a:pt x="1379577" y="4015328"/>
                </a:lnTo>
                <a:lnTo>
                  <a:pt x="1430122" y="4020711"/>
                </a:lnTo>
                <a:lnTo>
                  <a:pt x="1481327" y="4025625"/>
                </a:lnTo>
                <a:lnTo>
                  <a:pt x="1585721" y="4034049"/>
                </a:lnTo>
                <a:lnTo>
                  <a:pt x="1692758" y="4040602"/>
                </a:lnTo>
                <a:lnTo>
                  <a:pt x="1802437" y="4045282"/>
                </a:lnTo>
                <a:lnTo>
                  <a:pt x="1914760" y="4048090"/>
                </a:lnTo>
                <a:lnTo>
                  <a:pt x="2029726" y="4049026"/>
                </a:lnTo>
                <a:lnTo>
                  <a:pt x="2136272" y="4048194"/>
                </a:lnTo>
                <a:lnTo>
                  <a:pt x="2240958" y="4045698"/>
                </a:lnTo>
                <a:lnTo>
                  <a:pt x="2343785" y="4041537"/>
                </a:lnTo>
                <a:lnTo>
                  <a:pt x="2444751" y="4035713"/>
                </a:lnTo>
                <a:lnTo>
                  <a:pt x="2543857" y="4028224"/>
                </a:lnTo>
                <a:lnTo>
                  <a:pt x="2641104" y="4019071"/>
                </a:lnTo>
                <a:lnTo>
                  <a:pt x="2736491" y="4008254"/>
                </a:lnTo>
                <a:lnTo>
                  <a:pt x="2783487" y="4002221"/>
                </a:lnTo>
                <a:lnTo>
                  <a:pt x="2830018" y="3995773"/>
                </a:lnTo>
                <a:lnTo>
                  <a:pt x="2876084" y="3988908"/>
                </a:lnTo>
                <a:lnTo>
                  <a:pt x="2921685" y="3981627"/>
                </a:lnTo>
                <a:lnTo>
                  <a:pt x="2983497" y="3970968"/>
                </a:lnTo>
                <a:lnTo>
                  <a:pt x="3043292" y="3959721"/>
                </a:lnTo>
                <a:lnTo>
                  <a:pt x="3101069" y="3947887"/>
                </a:lnTo>
                <a:lnTo>
                  <a:pt x="3156828" y="3935467"/>
                </a:lnTo>
                <a:lnTo>
                  <a:pt x="3159273" y="3934875"/>
                </a:lnTo>
                <a:lnTo>
                  <a:pt x="3159273" y="3795306"/>
                </a:lnTo>
                <a:lnTo>
                  <a:pt x="1776006" y="3795306"/>
                </a:lnTo>
                <a:lnTo>
                  <a:pt x="1672989" y="3794510"/>
                </a:lnTo>
                <a:lnTo>
                  <a:pt x="1571014" y="3792123"/>
                </a:lnTo>
                <a:lnTo>
                  <a:pt x="1470082" y="3788144"/>
                </a:lnTo>
                <a:lnTo>
                  <a:pt x="1370192" y="3782575"/>
                </a:lnTo>
                <a:lnTo>
                  <a:pt x="1271344" y="3775414"/>
                </a:lnTo>
                <a:lnTo>
                  <a:pt x="1173539" y="3766663"/>
                </a:lnTo>
                <a:lnTo>
                  <a:pt x="1076777" y="3756321"/>
                </a:lnTo>
                <a:lnTo>
                  <a:pt x="981058" y="3744388"/>
                </a:lnTo>
                <a:lnTo>
                  <a:pt x="933589" y="3737825"/>
                </a:lnTo>
                <a:lnTo>
                  <a:pt x="876785" y="3729402"/>
                </a:lnTo>
                <a:lnTo>
                  <a:pt x="821335" y="3720554"/>
                </a:lnTo>
                <a:lnTo>
                  <a:pt x="767240" y="3711282"/>
                </a:lnTo>
                <a:lnTo>
                  <a:pt x="714501" y="3701584"/>
                </a:lnTo>
                <a:lnTo>
                  <a:pt x="663116" y="3691461"/>
                </a:lnTo>
                <a:lnTo>
                  <a:pt x="613087" y="3680913"/>
                </a:lnTo>
                <a:lnTo>
                  <a:pt x="564413" y="3669941"/>
                </a:lnTo>
                <a:lnTo>
                  <a:pt x="517094" y="3658543"/>
                </a:lnTo>
                <a:lnTo>
                  <a:pt x="471131" y="3646721"/>
                </a:lnTo>
                <a:lnTo>
                  <a:pt x="426522" y="3634473"/>
                </a:lnTo>
                <a:lnTo>
                  <a:pt x="383270" y="3621801"/>
                </a:lnTo>
                <a:lnTo>
                  <a:pt x="341373" y="3608704"/>
                </a:lnTo>
                <a:lnTo>
                  <a:pt x="300831" y="3595182"/>
                </a:lnTo>
                <a:lnTo>
                  <a:pt x="261645" y="3581234"/>
                </a:lnTo>
                <a:close/>
              </a:path>
              <a:path w="3159759" h="4049395">
                <a:moveTo>
                  <a:pt x="3159273" y="3630548"/>
                </a:moveTo>
                <a:lnTo>
                  <a:pt x="3097606" y="3647641"/>
                </a:lnTo>
                <a:lnTo>
                  <a:pt x="3046201" y="3660687"/>
                </a:lnTo>
                <a:lnTo>
                  <a:pt x="2993077" y="3673206"/>
                </a:lnTo>
                <a:lnTo>
                  <a:pt x="2938234" y="3685200"/>
                </a:lnTo>
                <a:lnTo>
                  <a:pt x="2881672" y="3696669"/>
                </a:lnTo>
                <a:lnTo>
                  <a:pt x="2823391" y="3707611"/>
                </a:lnTo>
                <a:lnTo>
                  <a:pt x="2763390" y="3718028"/>
                </a:lnTo>
                <a:lnTo>
                  <a:pt x="2701671" y="3727919"/>
                </a:lnTo>
                <a:lnTo>
                  <a:pt x="2603713" y="3742061"/>
                </a:lnTo>
                <a:lnTo>
                  <a:pt x="2504532" y="3754539"/>
                </a:lnTo>
                <a:lnTo>
                  <a:pt x="2404127" y="3765354"/>
                </a:lnTo>
                <a:lnTo>
                  <a:pt x="2302498" y="3774506"/>
                </a:lnTo>
                <a:lnTo>
                  <a:pt x="2199646" y="3781993"/>
                </a:lnTo>
                <a:lnTo>
                  <a:pt x="2095571" y="3787817"/>
                </a:lnTo>
                <a:lnTo>
                  <a:pt x="1990272" y="3791977"/>
                </a:lnTo>
                <a:lnTo>
                  <a:pt x="1883751" y="3794474"/>
                </a:lnTo>
                <a:lnTo>
                  <a:pt x="1776006" y="3795306"/>
                </a:lnTo>
                <a:lnTo>
                  <a:pt x="3159273" y="3795306"/>
                </a:lnTo>
                <a:lnTo>
                  <a:pt x="3159273" y="3630548"/>
                </a:lnTo>
                <a:close/>
              </a:path>
              <a:path w="3159759" h="4049395">
                <a:moveTo>
                  <a:pt x="2217803" y="3528898"/>
                </a:moveTo>
                <a:lnTo>
                  <a:pt x="1360976" y="3528898"/>
                </a:lnTo>
                <a:lnTo>
                  <a:pt x="1411227" y="3541598"/>
                </a:lnTo>
                <a:lnTo>
                  <a:pt x="2164843" y="3541598"/>
                </a:lnTo>
                <a:lnTo>
                  <a:pt x="2217803" y="3528898"/>
                </a:lnTo>
                <a:close/>
              </a:path>
              <a:path w="3159759" h="4049395">
                <a:moveTo>
                  <a:pt x="2372804" y="3516198"/>
                </a:moveTo>
                <a:lnTo>
                  <a:pt x="1164618" y="3516198"/>
                </a:lnTo>
                <a:lnTo>
                  <a:pt x="1213010" y="3528898"/>
                </a:lnTo>
                <a:lnTo>
                  <a:pt x="2321784" y="3528898"/>
                </a:lnTo>
                <a:lnTo>
                  <a:pt x="2372804" y="3516198"/>
                </a:lnTo>
                <a:close/>
              </a:path>
              <a:path w="3159759" h="4049395">
                <a:moveTo>
                  <a:pt x="2472903" y="3503498"/>
                </a:moveTo>
                <a:lnTo>
                  <a:pt x="1069230" y="3503498"/>
                </a:lnTo>
                <a:lnTo>
                  <a:pt x="1116691" y="3516198"/>
                </a:lnTo>
                <a:lnTo>
                  <a:pt x="2423177" y="3516198"/>
                </a:lnTo>
                <a:lnTo>
                  <a:pt x="2472903" y="3503498"/>
                </a:lnTo>
                <a:close/>
              </a:path>
              <a:path w="3159759" h="4049395">
                <a:moveTo>
                  <a:pt x="2570414" y="3490798"/>
                </a:moveTo>
                <a:lnTo>
                  <a:pt x="975701" y="3490798"/>
                </a:lnTo>
                <a:lnTo>
                  <a:pt x="1022233" y="3503498"/>
                </a:lnTo>
                <a:lnTo>
                  <a:pt x="2521982" y="3503498"/>
                </a:lnTo>
                <a:lnTo>
                  <a:pt x="2570414" y="3490798"/>
                </a:lnTo>
                <a:close/>
              </a:path>
              <a:path w="3159759" h="4049395">
                <a:moveTo>
                  <a:pt x="126847" y="2601798"/>
                </a:moveTo>
                <a:lnTo>
                  <a:pt x="81180" y="2639898"/>
                </a:lnTo>
                <a:lnTo>
                  <a:pt x="45663" y="2677998"/>
                </a:lnTo>
                <a:lnTo>
                  <a:pt x="20294" y="2716098"/>
                </a:lnTo>
                <a:lnTo>
                  <a:pt x="5073" y="2754198"/>
                </a:lnTo>
                <a:lnTo>
                  <a:pt x="0" y="2792298"/>
                </a:lnTo>
                <a:lnTo>
                  <a:pt x="0" y="3046298"/>
                </a:lnTo>
                <a:lnTo>
                  <a:pt x="3716" y="3071698"/>
                </a:lnTo>
                <a:lnTo>
                  <a:pt x="14866" y="3109798"/>
                </a:lnTo>
                <a:lnTo>
                  <a:pt x="33448" y="3135198"/>
                </a:lnTo>
                <a:lnTo>
                  <a:pt x="59464" y="3173298"/>
                </a:lnTo>
                <a:lnTo>
                  <a:pt x="92913" y="3211398"/>
                </a:lnTo>
                <a:lnTo>
                  <a:pt x="133795" y="3236798"/>
                </a:lnTo>
                <a:lnTo>
                  <a:pt x="182110" y="3262198"/>
                </a:lnTo>
                <a:lnTo>
                  <a:pt x="237858" y="3300298"/>
                </a:lnTo>
                <a:lnTo>
                  <a:pt x="275460" y="3312998"/>
                </a:lnTo>
                <a:lnTo>
                  <a:pt x="315080" y="3325698"/>
                </a:lnTo>
                <a:lnTo>
                  <a:pt x="356716" y="3351098"/>
                </a:lnTo>
                <a:lnTo>
                  <a:pt x="400370" y="3363798"/>
                </a:lnTo>
                <a:lnTo>
                  <a:pt x="446042" y="3376498"/>
                </a:lnTo>
                <a:lnTo>
                  <a:pt x="493730" y="3389198"/>
                </a:lnTo>
                <a:lnTo>
                  <a:pt x="543436" y="3401898"/>
                </a:lnTo>
                <a:lnTo>
                  <a:pt x="595159" y="3427298"/>
                </a:lnTo>
                <a:lnTo>
                  <a:pt x="704657" y="3452698"/>
                </a:lnTo>
                <a:lnTo>
                  <a:pt x="762432" y="3452698"/>
                </a:lnTo>
                <a:lnTo>
                  <a:pt x="884034" y="3478098"/>
                </a:lnTo>
                <a:lnTo>
                  <a:pt x="929635" y="3490798"/>
                </a:lnTo>
                <a:lnTo>
                  <a:pt x="2618199" y="3490798"/>
                </a:lnTo>
                <a:lnTo>
                  <a:pt x="2665337" y="3478098"/>
                </a:lnTo>
                <a:lnTo>
                  <a:pt x="2711828" y="3478098"/>
                </a:lnTo>
                <a:lnTo>
                  <a:pt x="2847418" y="3439998"/>
                </a:lnTo>
                <a:lnTo>
                  <a:pt x="2891321" y="3439998"/>
                </a:lnTo>
                <a:lnTo>
                  <a:pt x="2977184" y="3414598"/>
                </a:lnTo>
                <a:lnTo>
                  <a:pt x="3047389" y="3401898"/>
                </a:lnTo>
                <a:lnTo>
                  <a:pt x="3113023" y="3376498"/>
                </a:lnTo>
                <a:lnTo>
                  <a:pt x="3159273" y="3363798"/>
                </a:lnTo>
                <a:lnTo>
                  <a:pt x="3159273" y="3300298"/>
                </a:lnTo>
                <a:lnTo>
                  <a:pt x="1975699" y="3300298"/>
                </a:lnTo>
                <a:lnTo>
                  <a:pt x="1921978" y="3287598"/>
                </a:lnTo>
                <a:lnTo>
                  <a:pt x="1657965" y="3287598"/>
                </a:lnTo>
                <a:lnTo>
                  <a:pt x="1606080" y="3274898"/>
                </a:lnTo>
                <a:lnTo>
                  <a:pt x="1452263" y="3274898"/>
                </a:lnTo>
                <a:lnTo>
                  <a:pt x="1401602" y="3262198"/>
                </a:lnTo>
                <a:lnTo>
                  <a:pt x="1351247" y="3262198"/>
                </a:lnTo>
                <a:lnTo>
                  <a:pt x="1301199" y="3249498"/>
                </a:lnTo>
                <a:lnTo>
                  <a:pt x="1251456" y="3249498"/>
                </a:lnTo>
                <a:lnTo>
                  <a:pt x="1202018" y="3236798"/>
                </a:lnTo>
                <a:lnTo>
                  <a:pt x="1152887" y="3236798"/>
                </a:lnTo>
                <a:lnTo>
                  <a:pt x="1104061" y="3224098"/>
                </a:lnTo>
                <a:lnTo>
                  <a:pt x="1042339" y="3211398"/>
                </a:lnTo>
                <a:lnTo>
                  <a:pt x="982336" y="3211398"/>
                </a:lnTo>
                <a:lnTo>
                  <a:pt x="867490" y="3185998"/>
                </a:lnTo>
                <a:lnTo>
                  <a:pt x="759521" y="3160598"/>
                </a:lnTo>
                <a:lnTo>
                  <a:pt x="658431" y="3135198"/>
                </a:lnTo>
                <a:lnTo>
                  <a:pt x="564219" y="3109798"/>
                </a:lnTo>
                <a:lnTo>
                  <a:pt x="519693" y="3084398"/>
                </a:lnTo>
                <a:lnTo>
                  <a:pt x="476886" y="3071698"/>
                </a:lnTo>
                <a:lnTo>
                  <a:pt x="435798" y="3058998"/>
                </a:lnTo>
                <a:lnTo>
                  <a:pt x="396430" y="3046298"/>
                </a:lnTo>
                <a:lnTo>
                  <a:pt x="333248" y="3008198"/>
                </a:lnTo>
                <a:lnTo>
                  <a:pt x="278489" y="2982798"/>
                </a:lnTo>
                <a:lnTo>
                  <a:pt x="232155" y="2944698"/>
                </a:lnTo>
                <a:lnTo>
                  <a:pt x="194244" y="2919298"/>
                </a:lnTo>
                <a:lnTo>
                  <a:pt x="164758" y="2881198"/>
                </a:lnTo>
                <a:lnTo>
                  <a:pt x="143697" y="2855798"/>
                </a:lnTo>
                <a:lnTo>
                  <a:pt x="131060" y="2817698"/>
                </a:lnTo>
                <a:lnTo>
                  <a:pt x="126847" y="2792298"/>
                </a:lnTo>
                <a:lnTo>
                  <a:pt x="126847" y="2601798"/>
                </a:lnTo>
                <a:close/>
              </a:path>
              <a:path w="3159759" h="4049395">
                <a:moveTo>
                  <a:pt x="3159273" y="3185998"/>
                </a:moveTo>
                <a:lnTo>
                  <a:pt x="3139146" y="3198698"/>
                </a:lnTo>
                <a:lnTo>
                  <a:pt x="3087580" y="3198698"/>
                </a:lnTo>
                <a:lnTo>
                  <a:pt x="2924992" y="3236798"/>
                </a:lnTo>
                <a:lnTo>
                  <a:pt x="2868168" y="3236798"/>
                </a:lnTo>
                <a:lnTo>
                  <a:pt x="2820713" y="3249498"/>
                </a:lnTo>
                <a:lnTo>
                  <a:pt x="2773025" y="3249498"/>
                </a:lnTo>
                <a:lnTo>
                  <a:pt x="2725103" y="3262198"/>
                </a:lnTo>
                <a:lnTo>
                  <a:pt x="2628561" y="3262198"/>
                </a:lnTo>
                <a:lnTo>
                  <a:pt x="2579940" y="3274898"/>
                </a:lnTo>
                <a:lnTo>
                  <a:pt x="2481998" y="3274898"/>
                </a:lnTo>
                <a:lnTo>
                  <a:pt x="2432678" y="3287598"/>
                </a:lnTo>
                <a:lnTo>
                  <a:pt x="2131862" y="3287598"/>
                </a:lnTo>
                <a:lnTo>
                  <a:pt x="2080910" y="3300298"/>
                </a:lnTo>
                <a:lnTo>
                  <a:pt x="3159273" y="3300298"/>
                </a:lnTo>
                <a:lnTo>
                  <a:pt x="3159273" y="3185998"/>
                </a:lnTo>
                <a:close/>
              </a:path>
              <a:path w="3159759" h="4049395">
                <a:moveTo>
                  <a:pt x="2144689" y="3033598"/>
                </a:moveTo>
                <a:lnTo>
                  <a:pt x="1923176" y="3033598"/>
                </a:lnTo>
                <a:lnTo>
                  <a:pt x="1976219" y="3046298"/>
                </a:lnTo>
                <a:lnTo>
                  <a:pt x="2087538" y="3046298"/>
                </a:lnTo>
                <a:lnTo>
                  <a:pt x="2144689" y="3033598"/>
                </a:lnTo>
                <a:close/>
              </a:path>
              <a:path w="3159759" h="4049395">
                <a:moveTo>
                  <a:pt x="2473722" y="3020898"/>
                </a:moveTo>
                <a:lnTo>
                  <a:pt x="1614691" y="3020898"/>
                </a:lnTo>
                <a:lnTo>
                  <a:pt x="1664942" y="3033598"/>
                </a:lnTo>
                <a:lnTo>
                  <a:pt x="2420535" y="3033598"/>
                </a:lnTo>
                <a:lnTo>
                  <a:pt x="2473722" y="3020898"/>
                </a:lnTo>
                <a:close/>
              </a:path>
              <a:path w="3159759" h="4049395">
                <a:moveTo>
                  <a:pt x="2629320" y="3008198"/>
                </a:moveTo>
                <a:lnTo>
                  <a:pt x="1418336" y="3008198"/>
                </a:lnTo>
                <a:lnTo>
                  <a:pt x="1466727" y="3020898"/>
                </a:lnTo>
                <a:lnTo>
                  <a:pt x="2578115" y="3020898"/>
                </a:lnTo>
                <a:lnTo>
                  <a:pt x="2629320" y="3008198"/>
                </a:lnTo>
                <a:close/>
              </a:path>
              <a:path w="3159759" h="4049395">
                <a:moveTo>
                  <a:pt x="2729748" y="2995498"/>
                </a:moveTo>
                <a:lnTo>
                  <a:pt x="1322949" y="2995498"/>
                </a:lnTo>
                <a:lnTo>
                  <a:pt x="1370410" y="3008198"/>
                </a:lnTo>
                <a:lnTo>
                  <a:pt x="2679865" y="3008198"/>
                </a:lnTo>
                <a:lnTo>
                  <a:pt x="2729748" y="2995498"/>
                </a:lnTo>
                <a:close/>
              </a:path>
              <a:path w="3159759" h="4049395">
                <a:moveTo>
                  <a:pt x="2827534" y="2982798"/>
                </a:moveTo>
                <a:lnTo>
                  <a:pt x="1229422" y="2982798"/>
                </a:lnTo>
                <a:lnTo>
                  <a:pt x="1275953" y="2995498"/>
                </a:lnTo>
                <a:lnTo>
                  <a:pt x="2778972" y="2995498"/>
                </a:lnTo>
                <a:lnTo>
                  <a:pt x="2827534" y="2982798"/>
                </a:lnTo>
                <a:close/>
              </a:path>
              <a:path w="3159759" h="4049395">
                <a:moveTo>
                  <a:pt x="397417" y="2106498"/>
                </a:moveTo>
                <a:lnTo>
                  <a:pt x="368681" y="2106498"/>
                </a:lnTo>
                <a:lnTo>
                  <a:pt x="318382" y="2144598"/>
                </a:lnTo>
                <a:lnTo>
                  <a:pt x="282452" y="2195398"/>
                </a:lnTo>
                <a:lnTo>
                  <a:pt x="260894" y="2233498"/>
                </a:lnTo>
                <a:lnTo>
                  <a:pt x="253707" y="2284298"/>
                </a:lnTo>
                <a:lnTo>
                  <a:pt x="253707" y="2538298"/>
                </a:lnTo>
                <a:lnTo>
                  <a:pt x="257424" y="2563698"/>
                </a:lnTo>
                <a:lnTo>
                  <a:pt x="268574" y="2601798"/>
                </a:lnTo>
                <a:lnTo>
                  <a:pt x="287156" y="2639898"/>
                </a:lnTo>
                <a:lnTo>
                  <a:pt x="313172" y="2665298"/>
                </a:lnTo>
                <a:lnTo>
                  <a:pt x="346621" y="2703398"/>
                </a:lnTo>
                <a:lnTo>
                  <a:pt x="387503" y="2728798"/>
                </a:lnTo>
                <a:lnTo>
                  <a:pt x="435818" y="2754198"/>
                </a:lnTo>
                <a:lnTo>
                  <a:pt x="491566" y="2792298"/>
                </a:lnTo>
                <a:lnTo>
                  <a:pt x="529168" y="2804998"/>
                </a:lnTo>
                <a:lnTo>
                  <a:pt x="568787" y="2817698"/>
                </a:lnTo>
                <a:lnTo>
                  <a:pt x="610424" y="2843098"/>
                </a:lnTo>
                <a:lnTo>
                  <a:pt x="654079" y="2855798"/>
                </a:lnTo>
                <a:lnTo>
                  <a:pt x="699750" y="2868498"/>
                </a:lnTo>
                <a:lnTo>
                  <a:pt x="747439" y="2881198"/>
                </a:lnTo>
                <a:lnTo>
                  <a:pt x="797146" y="2906598"/>
                </a:lnTo>
                <a:lnTo>
                  <a:pt x="902612" y="2931998"/>
                </a:lnTo>
                <a:lnTo>
                  <a:pt x="1016148" y="2957398"/>
                </a:lnTo>
                <a:lnTo>
                  <a:pt x="1075942" y="2957398"/>
                </a:lnTo>
                <a:lnTo>
                  <a:pt x="1137754" y="2970098"/>
                </a:lnTo>
                <a:lnTo>
                  <a:pt x="1183356" y="2982798"/>
                </a:lnTo>
                <a:lnTo>
                  <a:pt x="2875436" y="2982798"/>
                </a:lnTo>
                <a:lnTo>
                  <a:pt x="2922677" y="2970098"/>
                </a:lnTo>
                <a:lnTo>
                  <a:pt x="2969258" y="2970098"/>
                </a:lnTo>
                <a:lnTo>
                  <a:pt x="3105036" y="2931998"/>
                </a:lnTo>
                <a:lnTo>
                  <a:pt x="3148973" y="2931998"/>
                </a:lnTo>
                <a:lnTo>
                  <a:pt x="3159273" y="2919298"/>
                </a:lnTo>
                <a:lnTo>
                  <a:pt x="3159273" y="2792298"/>
                </a:lnTo>
                <a:lnTo>
                  <a:pt x="2176545" y="2792298"/>
                </a:lnTo>
                <a:lnTo>
                  <a:pt x="2123541" y="2779598"/>
                </a:lnTo>
                <a:lnTo>
                  <a:pt x="1862924" y="2779598"/>
                </a:lnTo>
                <a:lnTo>
                  <a:pt x="1811681" y="2766898"/>
                </a:lnTo>
                <a:lnTo>
                  <a:pt x="1710077" y="2766898"/>
                </a:lnTo>
                <a:lnTo>
                  <a:pt x="1659715" y="2754198"/>
                </a:lnTo>
                <a:lnTo>
                  <a:pt x="1609647" y="2754198"/>
                </a:lnTo>
                <a:lnTo>
                  <a:pt x="1559873" y="2741498"/>
                </a:lnTo>
                <a:lnTo>
                  <a:pt x="1510392" y="2741498"/>
                </a:lnTo>
                <a:lnTo>
                  <a:pt x="1461206" y="2728798"/>
                </a:lnTo>
                <a:lnTo>
                  <a:pt x="1412312" y="2728798"/>
                </a:lnTo>
                <a:lnTo>
                  <a:pt x="1363713" y="2716098"/>
                </a:lnTo>
                <a:lnTo>
                  <a:pt x="1302286" y="2703398"/>
                </a:lnTo>
                <a:lnTo>
                  <a:pt x="1242599" y="2703398"/>
                </a:lnTo>
                <a:lnTo>
                  <a:pt x="1128443" y="2677998"/>
                </a:lnTo>
                <a:lnTo>
                  <a:pt x="1021245" y="2652598"/>
                </a:lnTo>
                <a:lnTo>
                  <a:pt x="921006" y="2627198"/>
                </a:lnTo>
                <a:lnTo>
                  <a:pt x="873495" y="2614498"/>
                </a:lnTo>
                <a:lnTo>
                  <a:pt x="827724" y="2601798"/>
                </a:lnTo>
                <a:lnTo>
                  <a:pt x="783693" y="2576398"/>
                </a:lnTo>
                <a:lnTo>
                  <a:pt x="741402" y="2563698"/>
                </a:lnTo>
                <a:lnTo>
                  <a:pt x="700850" y="2550998"/>
                </a:lnTo>
                <a:lnTo>
                  <a:pt x="662038" y="2538298"/>
                </a:lnTo>
                <a:lnTo>
                  <a:pt x="599785" y="2500198"/>
                </a:lnTo>
                <a:lnTo>
                  <a:pt x="545833" y="2474798"/>
                </a:lnTo>
                <a:lnTo>
                  <a:pt x="500181" y="2436698"/>
                </a:lnTo>
                <a:lnTo>
                  <a:pt x="462830" y="2411298"/>
                </a:lnTo>
                <a:lnTo>
                  <a:pt x="433780" y="2373198"/>
                </a:lnTo>
                <a:lnTo>
                  <a:pt x="413030" y="2347798"/>
                </a:lnTo>
                <a:lnTo>
                  <a:pt x="400580" y="2309698"/>
                </a:lnTo>
                <a:lnTo>
                  <a:pt x="396430" y="2284298"/>
                </a:lnTo>
                <a:lnTo>
                  <a:pt x="401138" y="2246198"/>
                </a:lnTo>
                <a:lnTo>
                  <a:pt x="415259" y="2208098"/>
                </a:lnTo>
                <a:lnTo>
                  <a:pt x="438794" y="2169998"/>
                </a:lnTo>
                <a:lnTo>
                  <a:pt x="471741" y="2131898"/>
                </a:lnTo>
                <a:lnTo>
                  <a:pt x="448948" y="2131898"/>
                </a:lnTo>
                <a:lnTo>
                  <a:pt x="424173" y="2119198"/>
                </a:lnTo>
                <a:lnTo>
                  <a:pt x="397417" y="2106498"/>
                </a:lnTo>
                <a:close/>
              </a:path>
              <a:path w="3159759" h="4049395">
                <a:moveTo>
                  <a:pt x="3159273" y="2728798"/>
                </a:moveTo>
                <a:lnTo>
                  <a:pt x="3125851" y="2728798"/>
                </a:lnTo>
                <a:lnTo>
                  <a:pt x="3078382" y="2741498"/>
                </a:lnTo>
                <a:lnTo>
                  <a:pt x="2982663" y="2741498"/>
                </a:lnTo>
                <a:lnTo>
                  <a:pt x="2934412" y="2754198"/>
                </a:lnTo>
                <a:lnTo>
                  <a:pt x="2885901" y="2754198"/>
                </a:lnTo>
                <a:lnTo>
                  <a:pt x="2837128" y="2766898"/>
                </a:lnTo>
                <a:lnTo>
                  <a:pt x="2738802" y="2766898"/>
                </a:lnTo>
                <a:lnTo>
                  <a:pt x="2689248" y="2779598"/>
                </a:lnTo>
                <a:lnTo>
                  <a:pt x="2437569" y="2779598"/>
                </a:lnTo>
                <a:lnTo>
                  <a:pt x="2386451" y="2792298"/>
                </a:lnTo>
                <a:lnTo>
                  <a:pt x="3159273" y="2792298"/>
                </a:lnTo>
                <a:lnTo>
                  <a:pt x="3159273" y="2728798"/>
                </a:lnTo>
                <a:close/>
              </a:path>
              <a:path w="3159759" h="4049395">
                <a:moveTo>
                  <a:pt x="2442557" y="2525598"/>
                </a:moveTo>
                <a:lnTo>
                  <a:pt x="2119441" y="2525598"/>
                </a:lnTo>
                <a:lnTo>
                  <a:pt x="2173549" y="2538298"/>
                </a:lnTo>
                <a:lnTo>
                  <a:pt x="2389980" y="2538298"/>
                </a:lnTo>
                <a:lnTo>
                  <a:pt x="2442557" y="2525598"/>
                </a:lnTo>
                <a:close/>
              </a:path>
              <a:path w="3159759" h="4049395">
                <a:moveTo>
                  <a:pt x="2748251" y="2512898"/>
                </a:moveTo>
                <a:lnTo>
                  <a:pt x="1857258" y="2512898"/>
                </a:lnTo>
                <a:lnTo>
                  <a:pt x="1908580" y="2525598"/>
                </a:lnTo>
                <a:lnTo>
                  <a:pt x="2698464" y="2525598"/>
                </a:lnTo>
                <a:lnTo>
                  <a:pt x="2748251" y="2512898"/>
                </a:lnTo>
                <a:close/>
              </a:path>
              <a:path w="3159759" h="4049395">
                <a:moveTo>
                  <a:pt x="2894822" y="2500198"/>
                </a:moveTo>
                <a:lnTo>
                  <a:pt x="1706630" y="2500198"/>
                </a:lnTo>
                <a:lnTo>
                  <a:pt x="1756282" y="2512898"/>
                </a:lnTo>
                <a:lnTo>
                  <a:pt x="2846430" y="2512898"/>
                </a:lnTo>
                <a:lnTo>
                  <a:pt x="2894822" y="2500198"/>
                </a:lnTo>
                <a:close/>
              </a:path>
              <a:path w="3159759" h="4049395">
                <a:moveTo>
                  <a:pt x="2990210" y="2487498"/>
                </a:moveTo>
                <a:lnTo>
                  <a:pt x="1561015" y="2487498"/>
                </a:lnTo>
                <a:lnTo>
                  <a:pt x="1608997" y="2500198"/>
                </a:lnTo>
                <a:lnTo>
                  <a:pt x="2942748" y="2500198"/>
                </a:lnTo>
                <a:lnTo>
                  <a:pt x="2990210" y="2487498"/>
                </a:lnTo>
                <a:close/>
              </a:path>
              <a:path w="3159759" h="4049395">
                <a:moveTo>
                  <a:pt x="3083738" y="2474798"/>
                </a:moveTo>
                <a:lnTo>
                  <a:pt x="1466724" y="2474798"/>
                </a:lnTo>
                <a:lnTo>
                  <a:pt x="1513591" y="2487498"/>
                </a:lnTo>
                <a:lnTo>
                  <a:pt x="3037207" y="2487498"/>
                </a:lnTo>
                <a:lnTo>
                  <a:pt x="3083738" y="2474798"/>
                </a:lnTo>
                <a:close/>
              </a:path>
              <a:path w="3159759" h="4049395">
                <a:moveTo>
                  <a:pt x="570852" y="2157298"/>
                </a:moveTo>
                <a:lnTo>
                  <a:pt x="594031" y="2182698"/>
                </a:lnTo>
                <a:lnTo>
                  <a:pt x="620528" y="2208098"/>
                </a:lnTo>
                <a:lnTo>
                  <a:pt x="650342" y="2220798"/>
                </a:lnTo>
                <a:lnTo>
                  <a:pt x="683472" y="2246198"/>
                </a:lnTo>
                <a:lnTo>
                  <a:pt x="719920" y="2271598"/>
                </a:lnTo>
                <a:lnTo>
                  <a:pt x="759685" y="2284298"/>
                </a:lnTo>
                <a:lnTo>
                  <a:pt x="802767" y="2309698"/>
                </a:lnTo>
                <a:lnTo>
                  <a:pt x="849165" y="2322398"/>
                </a:lnTo>
                <a:lnTo>
                  <a:pt x="898881" y="2347798"/>
                </a:lnTo>
                <a:lnTo>
                  <a:pt x="951914" y="2360498"/>
                </a:lnTo>
                <a:lnTo>
                  <a:pt x="1008264" y="2373198"/>
                </a:lnTo>
                <a:lnTo>
                  <a:pt x="1067931" y="2398598"/>
                </a:lnTo>
                <a:lnTo>
                  <a:pt x="1130915" y="2411298"/>
                </a:lnTo>
                <a:lnTo>
                  <a:pt x="1197216" y="2423998"/>
                </a:lnTo>
                <a:lnTo>
                  <a:pt x="1284824" y="2449398"/>
                </a:lnTo>
                <a:lnTo>
                  <a:pt x="1329463" y="2449398"/>
                </a:lnTo>
                <a:lnTo>
                  <a:pt x="1420413" y="2474798"/>
                </a:lnTo>
                <a:lnTo>
                  <a:pt x="3129805" y="2474798"/>
                </a:lnTo>
                <a:lnTo>
                  <a:pt x="3159273" y="2462098"/>
                </a:lnTo>
                <a:lnTo>
                  <a:pt x="3159273" y="2284298"/>
                </a:lnTo>
                <a:lnTo>
                  <a:pt x="1665885" y="2284298"/>
                </a:lnTo>
                <a:lnTo>
                  <a:pt x="1611486" y="2271598"/>
                </a:lnTo>
                <a:lnTo>
                  <a:pt x="1346097" y="2271598"/>
                </a:lnTo>
                <a:lnTo>
                  <a:pt x="1294341" y="2258898"/>
                </a:lnTo>
                <a:lnTo>
                  <a:pt x="1192150" y="2258898"/>
                </a:lnTo>
                <a:lnTo>
                  <a:pt x="1141715" y="2246198"/>
                </a:lnTo>
                <a:lnTo>
                  <a:pt x="1091721" y="2246198"/>
                </a:lnTo>
                <a:lnTo>
                  <a:pt x="1042167" y="2233498"/>
                </a:lnTo>
                <a:lnTo>
                  <a:pt x="993053" y="2233498"/>
                </a:lnTo>
                <a:lnTo>
                  <a:pt x="944380" y="2220798"/>
                </a:lnTo>
                <a:lnTo>
                  <a:pt x="896148" y="2220798"/>
                </a:lnTo>
                <a:lnTo>
                  <a:pt x="848356" y="2208098"/>
                </a:lnTo>
                <a:lnTo>
                  <a:pt x="801004" y="2208098"/>
                </a:lnTo>
                <a:lnTo>
                  <a:pt x="661591" y="2169998"/>
                </a:lnTo>
                <a:lnTo>
                  <a:pt x="616001" y="2169998"/>
                </a:lnTo>
                <a:lnTo>
                  <a:pt x="570852" y="2157298"/>
                </a:lnTo>
                <a:close/>
              </a:path>
              <a:path w="3159759" h="4049395">
                <a:moveTo>
                  <a:pt x="3159273" y="2119198"/>
                </a:moveTo>
                <a:lnTo>
                  <a:pt x="3147291" y="2119198"/>
                </a:lnTo>
                <a:lnTo>
                  <a:pt x="3046201" y="2144598"/>
                </a:lnTo>
                <a:lnTo>
                  <a:pt x="2938234" y="2169998"/>
                </a:lnTo>
                <a:lnTo>
                  <a:pt x="2763390" y="2208098"/>
                </a:lnTo>
                <a:lnTo>
                  <a:pt x="2701671" y="2208098"/>
                </a:lnTo>
                <a:lnTo>
                  <a:pt x="2652845" y="2220798"/>
                </a:lnTo>
                <a:lnTo>
                  <a:pt x="2603713" y="2220798"/>
                </a:lnTo>
                <a:lnTo>
                  <a:pt x="2554275" y="2233498"/>
                </a:lnTo>
                <a:lnTo>
                  <a:pt x="2504532" y="2233498"/>
                </a:lnTo>
                <a:lnTo>
                  <a:pt x="2454482" y="2246198"/>
                </a:lnTo>
                <a:lnTo>
                  <a:pt x="2404127" y="2246198"/>
                </a:lnTo>
                <a:lnTo>
                  <a:pt x="2353466" y="2258898"/>
                </a:lnTo>
                <a:lnTo>
                  <a:pt x="2251225" y="2258898"/>
                </a:lnTo>
                <a:lnTo>
                  <a:pt x="2199646" y="2271598"/>
                </a:lnTo>
                <a:lnTo>
                  <a:pt x="1937164" y="2271598"/>
                </a:lnTo>
                <a:lnTo>
                  <a:pt x="1883751" y="2284298"/>
                </a:lnTo>
                <a:lnTo>
                  <a:pt x="3159273" y="2284298"/>
                </a:lnTo>
                <a:lnTo>
                  <a:pt x="3159273" y="2119198"/>
                </a:lnTo>
                <a:close/>
              </a:path>
              <a:path w="3159759" h="4049395">
                <a:moveTo>
                  <a:pt x="2230909" y="2006600"/>
                </a:moveTo>
                <a:lnTo>
                  <a:pt x="1360976" y="2006600"/>
                </a:lnTo>
                <a:lnTo>
                  <a:pt x="1411227" y="2019300"/>
                </a:lnTo>
                <a:lnTo>
                  <a:pt x="2183008" y="2019300"/>
                </a:lnTo>
                <a:lnTo>
                  <a:pt x="2230909" y="2006600"/>
                </a:lnTo>
                <a:close/>
              </a:path>
              <a:path w="3159759" h="4049395">
                <a:moveTo>
                  <a:pt x="2370645" y="1993900"/>
                </a:moveTo>
                <a:lnTo>
                  <a:pt x="1213010" y="1993900"/>
                </a:lnTo>
                <a:lnTo>
                  <a:pt x="1261867" y="2006600"/>
                </a:lnTo>
                <a:lnTo>
                  <a:pt x="2324728" y="2006600"/>
                </a:lnTo>
                <a:lnTo>
                  <a:pt x="2370645" y="1993900"/>
                </a:lnTo>
                <a:close/>
              </a:path>
              <a:path w="3159759" h="4049395">
                <a:moveTo>
                  <a:pt x="2487422" y="1981200"/>
                </a:moveTo>
                <a:lnTo>
                  <a:pt x="1069230" y="1981200"/>
                </a:lnTo>
                <a:lnTo>
                  <a:pt x="1116691" y="1993900"/>
                </a:lnTo>
                <a:lnTo>
                  <a:pt x="2430232" y="1993900"/>
                </a:lnTo>
                <a:lnTo>
                  <a:pt x="2487422" y="1981200"/>
                </a:lnTo>
                <a:close/>
              </a:path>
              <a:path w="3159759" h="4049395">
                <a:moveTo>
                  <a:pt x="2594606" y="1968500"/>
                </a:moveTo>
                <a:lnTo>
                  <a:pt x="975701" y="1968500"/>
                </a:lnTo>
                <a:lnTo>
                  <a:pt x="1022233" y="1981200"/>
                </a:lnTo>
                <a:lnTo>
                  <a:pt x="2542213" y="1981200"/>
                </a:lnTo>
                <a:lnTo>
                  <a:pt x="2594606" y="1968500"/>
                </a:lnTo>
                <a:close/>
              </a:path>
              <a:path w="3159759" h="4049395">
                <a:moveTo>
                  <a:pt x="126847" y="1079500"/>
                </a:moveTo>
                <a:lnTo>
                  <a:pt x="81180" y="1117600"/>
                </a:lnTo>
                <a:lnTo>
                  <a:pt x="45663" y="1155700"/>
                </a:lnTo>
                <a:lnTo>
                  <a:pt x="20294" y="1193800"/>
                </a:lnTo>
                <a:lnTo>
                  <a:pt x="5073" y="1231900"/>
                </a:lnTo>
                <a:lnTo>
                  <a:pt x="0" y="1270000"/>
                </a:lnTo>
                <a:lnTo>
                  <a:pt x="0" y="1524000"/>
                </a:lnTo>
                <a:lnTo>
                  <a:pt x="3716" y="1549400"/>
                </a:lnTo>
                <a:lnTo>
                  <a:pt x="14866" y="1587500"/>
                </a:lnTo>
                <a:lnTo>
                  <a:pt x="33448" y="1612900"/>
                </a:lnTo>
                <a:lnTo>
                  <a:pt x="59464" y="1651000"/>
                </a:lnTo>
                <a:lnTo>
                  <a:pt x="92913" y="1676400"/>
                </a:lnTo>
                <a:lnTo>
                  <a:pt x="133795" y="1714500"/>
                </a:lnTo>
                <a:lnTo>
                  <a:pt x="182110" y="1739900"/>
                </a:lnTo>
                <a:lnTo>
                  <a:pt x="237858" y="1765300"/>
                </a:lnTo>
                <a:lnTo>
                  <a:pt x="275460" y="1790700"/>
                </a:lnTo>
                <a:lnTo>
                  <a:pt x="315080" y="1803400"/>
                </a:lnTo>
                <a:lnTo>
                  <a:pt x="356716" y="1816100"/>
                </a:lnTo>
                <a:lnTo>
                  <a:pt x="400370" y="1841500"/>
                </a:lnTo>
                <a:lnTo>
                  <a:pt x="446042" y="1854200"/>
                </a:lnTo>
                <a:lnTo>
                  <a:pt x="493730" y="1866900"/>
                </a:lnTo>
                <a:lnTo>
                  <a:pt x="543436" y="1879600"/>
                </a:lnTo>
                <a:lnTo>
                  <a:pt x="648900" y="1905000"/>
                </a:lnTo>
                <a:lnTo>
                  <a:pt x="762432" y="1930400"/>
                </a:lnTo>
                <a:lnTo>
                  <a:pt x="884034" y="1955800"/>
                </a:lnTo>
                <a:lnTo>
                  <a:pt x="929635" y="1968500"/>
                </a:lnTo>
                <a:lnTo>
                  <a:pt x="2644601" y="1968500"/>
                </a:lnTo>
                <a:lnTo>
                  <a:pt x="2692197" y="1955800"/>
                </a:lnTo>
                <a:lnTo>
                  <a:pt x="2737394" y="1943100"/>
                </a:lnTo>
                <a:lnTo>
                  <a:pt x="2780193" y="1943100"/>
                </a:lnTo>
                <a:lnTo>
                  <a:pt x="2820593" y="1930400"/>
                </a:lnTo>
                <a:lnTo>
                  <a:pt x="2918492" y="1905000"/>
                </a:lnTo>
                <a:lnTo>
                  <a:pt x="3010561" y="1879600"/>
                </a:lnTo>
                <a:lnTo>
                  <a:pt x="3096803" y="1854200"/>
                </a:lnTo>
                <a:lnTo>
                  <a:pt x="3137738" y="1841500"/>
                </a:lnTo>
                <a:lnTo>
                  <a:pt x="3159273" y="1828800"/>
                </a:lnTo>
                <a:lnTo>
                  <a:pt x="3159273" y="1778000"/>
                </a:lnTo>
                <a:lnTo>
                  <a:pt x="1975699" y="1778000"/>
                </a:lnTo>
                <a:lnTo>
                  <a:pt x="1921978" y="1765300"/>
                </a:lnTo>
                <a:lnTo>
                  <a:pt x="1657965" y="1765300"/>
                </a:lnTo>
                <a:lnTo>
                  <a:pt x="1606080" y="1752600"/>
                </a:lnTo>
                <a:lnTo>
                  <a:pt x="1452263" y="1752600"/>
                </a:lnTo>
                <a:lnTo>
                  <a:pt x="1401602" y="1739900"/>
                </a:lnTo>
                <a:lnTo>
                  <a:pt x="1351247" y="1739900"/>
                </a:lnTo>
                <a:lnTo>
                  <a:pt x="1301199" y="1727200"/>
                </a:lnTo>
                <a:lnTo>
                  <a:pt x="1251456" y="1727200"/>
                </a:lnTo>
                <a:lnTo>
                  <a:pt x="1202018" y="1714500"/>
                </a:lnTo>
                <a:lnTo>
                  <a:pt x="1152887" y="1714500"/>
                </a:lnTo>
                <a:lnTo>
                  <a:pt x="1104061" y="1701800"/>
                </a:lnTo>
                <a:lnTo>
                  <a:pt x="1042339" y="1689100"/>
                </a:lnTo>
                <a:lnTo>
                  <a:pt x="982336" y="1689100"/>
                </a:lnTo>
                <a:lnTo>
                  <a:pt x="867490" y="1663700"/>
                </a:lnTo>
                <a:lnTo>
                  <a:pt x="759521" y="1638300"/>
                </a:lnTo>
                <a:lnTo>
                  <a:pt x="658431" y="1612900"/>
                </a:lnTo>
                <a:lnTo>
                  <a:pt x="564219" y="1587500"/>
                </a:lnTo>
                <a:lnTo>
                  <a:pt x="519693" y="1562100"/>
                </a:lnTo>
                <a:lnTo>
                  <a:pt x="476886" y="1549400"/>
                </a:lnTo>
                <a:lnTo>
                  <a:pt x="435798" y="1536700"/>
                </a:lnTo>
                <a:lnTo>
                  <a:pt x="396430" y="1524000"/>
                </a:lnTo>
                <a:lnTo>
                  <a:pt x="333248" y="1485900"/>
                </a:lnTo>
                <a:lnTo>
                  <a:pt x="278489" y="1460500"/>
                </a:lnTo>
                <a:lnTo>
                  <a:pt x="232155" y="1422400"/>
                </a:lnTo>
                <a:lnTo>
                  <a:pt x="194244" y="1397000"/>
                </a:lnTo>
                <a:lnTo>
                  <a:pt x="164758" y="1358900"/>
                </a:lnTo>
                <a:lnTo>
                  <a:pt x="143697" y="1333500"/>
                </a:lnTo>
                <a:lnTo>
                  <a:pt x="131060" y="1295400"/>
                </a:lnTo>
                <a:lnTo>
                  <a:pt x="126847" y="1270000"/>
                </a:lnTo>
                <a:lnTo>
                  <a:pt x="126847" y="1079500"/>
                </a:lnTo>
                <a:close/>
              </a:path>
              <a:path w="3159759" h="4049395">
                <a:moveTo>
                  <a:pt x="3159273" y="1663700"/>
                </a:moveTo>
                <a:lnTo>
                  <a:pt x="3149718" y="1663700"/>
                </a:lnTo>
                <a:lnTo>
                  <a:pt x="2990865" y="1701800"/>
                </a:lnTo>
                <a:lnTo>
                  <a:pt x="2935164" y="1701800"/>
                </a:lnTo>
                <a:lnTo>
                  <a:pt x="2878086" y="1714500"/>
                </a:lnTo>
                <a:lnTo>
                  <a:pt x="2830376" y="1727200"/>
                </a:lnTo>
                <a:lnTo>
                  <a:pt x="2734133" y="1727200"/>
                </a:lnTo>
                <a:lnTo>
                  <a:pt x="2685600" y="1739900"/>
                </a:lnTo>
                <a:lnTo>
                  <a:pt x="2636794" y="1739900"/>
                </a:lnTo>
                <a:lnTo>
                  <a:pt x="2587713" y="1752600"/>
                </a:lnTo>
                <a:lnTo>
                  <a:pt x="2488730" y="1752600"/>
                </a:lnTo>
                <a:lnTo>
                  <a:pt x="2438826" y="1765300"/>
                </a:lnTo>
                <a:lnTo>
                  <a:pt x="2133647" y="1765300"/>
                </a:lnTo>
                <a:lnTo>
                  <a:pt x="2081824" y="1778000"/>
                </a:lnTo>
                <a:lnTo>
                  <a:pt x="3159273" y="1778000"/>
                </a:lnTo>
                <a:lnTo>
                  <a:pt x="3159273" y="1663700"/>
                </a:lnTo>
                <a:close/>
              </a:path>
              <a:path w="3159759" h="4049395">
                <a:moveTo>
                  <a:pt x="2136272" y="1511300"/>
                </a:moveTo>
                <a:lnTo>
                  <a:pt x="1921151" y="1511300"/>
                </a:lnTo>
                <a:lnTo>
                  <a:pt x="1975115" y="1524000"/>
                </a:lnTo>
                <a:lnTo>
                  <a:pt x="2083232" y="1524000"/>
                </a:lnTo>
                <a:lnTo>
                  <a:pt x="2136272" y="1511300"/>
                </a:lnTo>
                <a:close/>
              </a:path>
              <a:path w="3159759" h="4049395">
                <a:moveTo>
                  <a:pt x="2444751" y="1498600"/>
                </a:moveTo>
                <a:lnTo>
                  <a:pt x="1610962" y="1498600"/>
                </a:lnTo>
                <a:lnTo>
                  <a:pt x="1661042" y="1511300"/>
                </a:lnTo>
                <a:lnTo>
                  <a:pt x="2394500" y="1511300"/>
                </a:lnTo>
                <a:lnTo>
                  <a:pt x="2444751" y="1498600"/>
                </a:lnTo>
                <a:close/>
              </a:path>
              <a:path w="3159759" h="4049395">
                <a:moveTo>
                  <a:pt x="2641104" y="1485900"/>
                </a:moveTo>
                <a:lnTo>
                  <a:pt x="1417116" y="1485900"/>
                </a:lnTo>
                <a:lnTo>
                  <a:pt x="1464606" y="1498600"/>
                </a:lnTo>
                <a:lnTo>
                  <a:pt x="2592713" y="1498600"/>
                </a:lnTo>
                <a:lnTo>
                  <a:pt x="2641104" y="1485900"/>
                </a:lnTo>
                <a:close/>
              </a:path>
              <a:path w="3159759" h="4049395">
                <a:moveTo>
                  <a:pt x="2736491" y="1473200"/>
                </a:moveTo>
                <a:lnTo>
                  <a:pt x="1324076" y="1473200"/>
                </a:lnTo>
                <a:lnTo>
                  <a:pt x="1370272" y="1485900"/>
                </a:lnTo>
                <a:lnTo>
                  <a:pt x="2689030" y="1485900"/>
                </a:lnTo>
                <a:lnTo>
                  <a:pt x="2736491" y="1473200"/>
                </a:lnTo>
                <a:close/>
              </a:path>
              <a:path w="3159759" h="4049395">
                <a:moveTo>
                  <a:pt x="253707" y="914400"/>
                </a:moveTo>
                <a:lnTo>
                  <a:pt x="253707" y="1079500"/>
                </a:lnTo>
                <a:lnTo>
                  <a:pt x="256929" y="1092200"/>
                </a:lnTo>
                <a:lnTo>
                  <a:pt x="266593" y="1104900"/>
                </a:lnTo>
                <a:lnTo>
                  <a:pt x="282699" y="1117600"/>
                </a:lnTo>
                <a:lnTo>
                  <a:pt x="305244" y="1143000"/>
                </a:lnTo>
                <a:lnTo>
                  <a:pt x="336096" y="1168400"/>
                </a:lnTo>
                <a:lnTo>
                  <a:pt x="377102" y="1193800"/>
                </a:lnTo>
                <a:lnTo>
                  <a:pt x="428265" y="1219200"/>
                </a:lnTo>
                <a:lnTo>
                  <a:pt x="489585" y="1257300"/>
                </a:lnTo>
                <a:lnTo>
                  <a:pt x="528705" y="1270000"/>
                </a:lnTo>
                <a:lnTo>
                  <a:pt x="570170" y="1295400"/>
                </a:lnTo>
                <a:lnTo>
                  <a:pt x="613980" y="1308100"/>
                </a:lnTo>
                <a:lnTo>
                  <a:pt x="660136" y="1320800"/>
                </a:lnTo>
                <a:lnTo>
                  <a:pt x="708636" y="1346200"/>
                </a:lnTo>
                <a:lnTo>
                  <a:pt x="759482" y="1358900"/>
                </a:lnTo>
                <a:lnTo>
                  <a:pt x="812673" y="1371600"/>
                </a:lnTo>
                <a:lnTo>
                  <a:pt x="852039" y="1384300"/>
                </a:lnTo>
                <a:lnTo>
                  <a:pt x="894022" y="1397000"/>
                </a:lnTo>
                <a:lnTo>
                  <a:pt x="938622" y="1409700"/>
                </a:lnTo>
                <a:lnTo>
                  <a:pt x="985838" y="1422400"/>
                </a:lnTo>
                <a:lnTo>
                  <a:pt x="1035670" y="1435100"/>
                </a:lnTo>
                <a:lnTo>
                  <a:pt x="1088119" y="1435100"/>
                </a:lnTo>
                <a:lnTo>
                  <a:pt x="1143184" y="1447800"/>
                </a:lnTo>
                <a:lnTo>
                  <a:pt x="1261163" y="1473200"/>
                </a:lnTo>
                <a:lnTo>
                  <a:pt x="2783487" y="1473200"/>
                </a:lnTo>
                <a:lnTo>
                  <a:pt x="2830018" y="1460500"/>
                </a:lnTo>
                <a:lnTo>
                  <a:pt x="2876084" y="1460500"/>
                </a:lnTo>
                <a:lnTo>
                  <a:pt x="2921685" y="1447800"/>
                </a:lnTo>
                <a:lnTo>
                  <a:pt x="3043292" y="1422400"/>
                </a:lnTo>
                <a:lnTo>
                  <a:pt x="3156828" y="1397000"/>
                </a:lnTo>
                <a:lnTo>
                  <a:pt x="3159273" y="1397000"/>
                </a:lnTo>
                <a:lnTo>
                  <a:pt x="3159273" y="1270000"/>
                </a:lnTo>
                <a:lnTo>
                  <a:pt x="1974423" y="1270000"/>
                </a:lnTo>
                <a:lnTo>
                  <a:pt x="1919516" y="1257300"/>
                </a:lnTo>
                <a:lnTo>
                  <a:pt x="1650911" y="1257300"/>
                </a:lnTo>
                <a:lnTo>
                  <a:pt x="1598377" y="1244600"/>
                </a:lnTo>
                <a:lnTo>
                  <a:pt x="1494495" y="1244600"/>
                </a:lnTo>
                <a:lnTo>
                  <a:pt x="1443148" y="1231900"/>
                </a:lnTo>
                <a:lnTo>
                  <a:pt x="1341640" y="1231900"/>
                </a:lnTo>
                <a:lnTo>
                  <a:pt x="1291479" y="1219200"/>
                </a:lnTo>
                <a:lnTo>
                  <a:pt x="1241714" y="1219200"/>
                </a:lnTo>
                <a:lnTo>
                  <a:pt x="1192345" y="1206500"/>
                </a:lnTo>
                <a:lnTo>
                  <a:pt x="1143371" y="1206500"/>
                </a:lnTo>
                <a:lnTo>
                  <a:pt x="1046610" y="1181100"/>
                </a:lnTo>
                <a:lnTo>
                  <a:pt x="998824" y="1181100"/>
                </a:lnTo>
                <a:lnTo>
                  <a:pt x="951433" y="1168400"/>
                </a:lnTo>
                <a:lnTo>
                  <a:pt x="824502" y="1143000"/>
                </a:lnTo>
                <a:lnTo>
                  <a:pt x="708002" y="1117600"/>
                </a:lnTo>
                <a:lnTo>
                  <a:pt x="653664" y="1092200"/>
                </a:lnTo>
                <a:lnTo>
                  <a:pt x="601934" y="1079500"/>
                </a:lnTo>
                <a:lnTo>
                  <a:pt x="552811" y="1066800"/>
                </a:lnTo>
                <a:lnTo>
                  <a:pt x="506296" y="1054100"/>
                </a:lnTo>
                <a:lnTo>
                  <a:pt x="462389" y="1028700"/>
                </a:lnTo>
                <a:lnTo>
                  <a:pt x="421089" y="1016000"/>
                </a:lnTo>
                <a:lnTo>
                  <a:pt x="382397" y="990600"/>
                </a:lnTo>
                <a:lnTo>
                  <a:pt x="346313" y="977900"/>
                </a:lnTo>
                <a:lnTo>
                  <a:pt x="312837" y="952500"/>
                </a:lnTo>
                <a:lnTo>
                  <a:pt x="281968" y="939800"/>
                </a:lnTo>
                <a:lnTo>
                  <a:pt x="253707" y="914400"/>
                </a:lnTo>
                <a:close/>
              </a:path>
              <a:path w="3159759" h="4049395">
                <a:moveTo>
                  <a:pt x="3159273" y="1155700"/>
                </a:moveTo>
                <a:lnTo>
                  <a:pt x="3108007" y="1168400"/>
                </a:lnTo>
                <a:lnTo>
                  <a:pt x="3060616" y="1181100"/>
                </a:lnTo>
                <a:lnTo>
                  <a:pt x="3012829" y="1181100"/>
                </a:lnTo>
                <a:lnTo>
                  <a:pt x="2916069" y="1206500"/>
                </a:lnTo>
                <a:lnTo>
                  <a:pt x="2867095" y="1206500"/>
                </a:lnTo>
                <a:lnTo>
                  <a:pt x="2817726" y="1219200"/>
                </a:lnTo>
                <a:lnTo>
                  <a:pt x="2767961" y="1219200"/>
                </a:lnTo>
                <a:lnTo>
                  <a:pt x="2717801" y="1231900"/>
                </a:lnTo>
                <a:lnTo>
                  <a:pt x="2616293" y="1231900"/>
                </a:lnTo>
                <a:lnTo>
                  <a:pt x="2564946" y="1244600"/>
                </a:lnTo>
                <a:lnTo>
                  <a:pt x="2461066" y="1244600"/>
                </a:lnTo>
                <a:lnTo>
                  <a:pt x="2408532" y="1257300"/>
                </a:lnTo>
                <a:lnTo>
                  <a:pt x="2139933" y="1257300"/>
                </a:lnTo>
                <a:lnTo>
                  <a:pt x="2085028" y="1270000"/>
                </a:lnTo>
                <a:lnTo>
                  <a:pt x="3159273" y="1270000"/>
                </a:lnTo>
                <a:lnTo>
                  <a:pt x="3159273" y="1155700"/>
                </a:lnTo>
                <a:close/>
              </a:path>
              <a:path w="3159759" h="4049395">
                <a:moveTo>
                  <a:pt x="2188848" y="1003300"/>
                </a:moveTo>
                <a:lnTo>
                  <a:pt x="1870599" y="1003300"/>
                </a:lnTo>
                <a:lnTo>
                  <a:pt x="1923176" y="1016000"/>
                </a:lnTo>
                <a:lnTo>
                  <a:pt x="2136272" y="1016000"/>
                </a:lnTo>
                <a:lnTo>
                  <a:pt x="2188848" y="1003300"/>
                </a:lnTo>
                <a:close/>
              </a:path>
              <a:path w="3159759" h="4049395">
                <a:moveTo>
                  <a:pt x="2494537" y="990600"/>
                </a:moveTo>
                <a:lnTo>
                  <a:pt x="1564905" y="990600"/>
                </a:lnTo>
                <a:lnTo>
                  <a:pt x="1614691" y="1003300"/>
                </a:lnTo>
                <a:lnTo>
                  <a:pt x="2444751" y="1003300"/>
                </a:lnTo>
                <a:lnTo>
                  <a:pt x="2494537" y="990600"/>
                </a:lnTo>
                <a:close/>
              </a:path>
              <a:path w="3159759" h="4049395">
                <a:moveTo>
                  <a:pt x="2641104" y="977900"/>
                </a:moveTo>
                <a:lnTo>
                  <a:pt x="1418336" y="977900"/>
                </a:lnTo>
                <a:lnTo>
                  <a:pt x="1466727" y="990600"/>
                </a:lnTo>
                <a:lnTo>
                  <a:pt x="2592713" y="990600"/>
                </a:lnTo>
                <a:lnTo>
                  <a:pt x="2641104" y="977900"/>
                </a:lnTo>
                <a:close/>
              </a:path>
              <a:path w="3159759" h="4049395">
                <a:moveTo>
                  <a:pt x="2736491" y="965200"/>
                </a:moveTo>
                <a:lnTo>
                  <a:pt x="1322949" y="965200"/>
                </a:lnTo>
                <a:lnTo>
                  <a:pt x="1370410" y="977900"/>
                </a:lnTo>
                <a:lnTo>
                  <a:pt x="2689030" y="977900"/>
                </a:lnTo>
                <a:lnTo>
                  <a:pt x="2736491" y="965200"/>
                </a:lnTo>
                <a:close/>
              </a:path>
              <a:path w="3159759" h="4049395">
                <a:moveTo>
                  <a:pt x="2830018" y="952500"/>
                </a:moveTo>
                <a:lnTo>
                  <a:pt x="1229422" y="952500"/>
                </a:lnTo>
                <a:lnTo>
                  <a:pt x="1275953" y="965200"/>
                </a:lnTo>
                <a:lnTo>
                  <a:pt x="2783487" y="965200"/>
                </a:lnTo>
                <a:lnTo>
                  <a:pt x="2830018" y="952500"/>
                </a:lnTo>
                <a:close/>
              </a:path>
              <a:path w="3159759" h="4049395">
                <a:moveTo>
                  <a:pt x="2876084" y="50800"/>
                </a:moveTo>
                <a:lnTo>
                  <a:pt x="1183356" y="50800"/>
                </a:lnTo>
                <a:lnTo>
                  <a:pt x="1137754" y="63500"/>
                </a:lnTo>
                <a:lnTo>
                  <a:pt x="1075942" y="76200"/>
                </a:lnTo>
                <a:lnTo>
                  <a:pt x="958371" y="101600"/>
                </a:lnTo>
                <a:lnTo>
                  <a:pt x="848870" y="127000"/>
                </a:lnTo>
                <a:lnTo>
                  <a:pt x="747439" y="152400"/>
                </a:lnTo>
                <a:lnTo>
                  <a:pt x="699750" y="165100"/>
                </a:lnTo>
                <a:lnTo>
                  <a:pt x="654079" y="177800"/>
                </a:lnTo>
                <a:lnTo>
                  <a:pt x="610424" y="190500"/>
                </a:lnTo>
                <a:lnTo>
                  <a:pt x="568787" y="215900"/>
                </a:lnTo>
                <a:lnTo>
                  <a:pt x="529168" y="228600"/>
                </a:lnTo>
                <a:lnTo>
                  <a:pt x="491566" y="254000"/>
                </a:lnTo>
                <a:lnTo>
                  <a:pt x="435818" y="279400"/>
                </a:lnTo>
                <a:lnTo>
                  <a:pt x="387503" y="304800"/>
                </a:lnTo>
                <a:lnTo>
                  <a:pt x="346621" y="342900"/>
                </a:lnTo>
                <a:lnTo>
                  <a:pt x="313172" y="368300"/>
                </a:lnTo>
                <a:lnTo>
                  <a:pt x="287156" y="406400"/>
                </a:lnTo>
                <a:lnTo>
                  <a:pt x="268574" y="431800"/>
                </a:lnTo>
                <a:lnTo>
                  <a:pt x="257424" y="469900"/>
                </a:lnTo>
                <a:lnTo>
                  <a:pt x="253707" y="495300"/>
                </a:lnTo>
                <a:lnTo>
                  <a:pt x="257424" y="533400"/>
                </a:lnTo>
                <a:lnTo>
                  <a:pt x="268574" y="571500"/>
                </a:lnTo>
                <a:lnTo>
                  <a:pt x="287156" y="596900"/>
                </a:lnTo>
                <a:lnTo>
                  <a:pt x="313172" y="635000"/>
                </a:lnTo>
                <a:lnTo>
                  <a:pt x="346621" y="660400"/>
                </a:lnTo>
                <a:lnTo>
                  <a:pt x="387503" y="698500"/>
                </a:lnTo>
                <a:lnTo>
                  <a:pt x="435818" y="723900"/>
                </a:lnTo>
                <a:lnTo>
                  <a:pt x="491566" y="749300"/>
                </a:lnTo>
                <a:lnTo>
                  <a:pt x="529168" y="774700"/>
                </a:lnTo>
                <a:lnTo>
                  <a:pt x="568787" y="787400"/>
                </a:lnTo>
                <a:lnTo>
                  <a:pt x="610424" y="812800"/>
                </a:lnTo>
                <a:lnTo>
                  <a:pt x="654079" y="825500"/>
                </a:lnTo>
                <a:lnTo>
                  <a:pt x="699750" y="838200"/>
                </a:lnTo>
                <a:lnTo>
                  <a:pt x="747439" y="850900"/>
                </a:lnTo>
                <a:lnTo>
                  <a:pt x="797146" y="863600"/>
                </a:lnTo>
                <a:lnTo>
                  <a:pt x="902612" y="889000"/>
                </a:lnTo>
                <a:lnTo>
                  <a:pt x="1016148" y="914400"/>
                </a:lnTo>
                <a:lnTo>
                  <a:pt x="1137754" y="939800"/>
                </a:lnTo>
                <a:lnTo>
                  <a:pt x="1183356" y="952500"/>
                </a:lnTo>
                <a:lnTo>
                  <a:pt x="2876084" y="952500"/>
                </a:lnTo>
                <a:lnTo>
                  <a:pt x="2921685" y="939800"/>
                </a:lnTo>
                <a:lnTo>
                  <a:pt x="3043292" y="914400"/>
                </a:lnTo>
                <a:lnTo>
                  <a:pt x="3156828" y="889000"/>
                </a:lnTo>
                <a:lnTo>
                  <a:pt x="3159273" y="889000"/>
                </a:lnTo>
                <a:lnTo>
                  <a:pt x="3159273" y="114300"/>
                </a:lnTo>
                <a:lnTo>
                  <a:pt x="3156828" y="114300"/>
                </a:lnTo>
                <a:lnTo>
                  <a:pt x="3043292" y="88900"/>
                </a:lnTo>
                <a:lnTo>
                  <a:pt x="2921685" y="63500"/>
                </a:lnTo>
                <a:lnTo>
                  <a:pt x="2876084" y="50800"/>
                </a:lnTo>
                <a:close/>
              </a:path>
              <a:path w="3159759" h="4049395">
                <a:moveTo>
                  <a:pt x="2783487" y="38100"/>
                </a:moveTo>
                <a:lnTo>
                  <a:pt x="1275953" y="38100"/>
                </a:lnTo>
                <a:lnTo>
                  <a:pt x="1229422" y="50800"/>
                </a:lnTo>
                <a:lnTo>
                  <a:pt x="2830018" y="50800"/>
                </a:lnTo>
                <a:lnTo>
                  <a:pt x="2783487" y="38100"/>
                </a:lnTo>
                <a:close/>
              </a:path>
              <a:path w="3159759" h="4049395">
                <a:moveTo>
                  <a:pt x="2689030" y="25400"/>
                </a:moveTo>
                <a:lnTo>
                  <a:pt x="1370410" y="25400"/>
                </a:lnTo>
                <a:lnTo>
                  <a:pt x="1322949" y="38100"/>
                </a:lnTo>
                <a:lnTo>
                  <a:pt x="2736491" y="38100"/>
                </a:lnTo>
                <a:lnTo>
                  <a:pt x="2689030" y="25400"/>
                </a:lnTo>
                <a:close/>
              </a:path>
              <a:path w="3159759" h="4049395">
                <a:moveTo>
                  <a:pt x="2543857" y="12700"/>
                </a:moveTo>
                <a:lnTo>
                  <a:pt x="1515583" y="12700"/>
                </a:lnTo>
                <a:lnTo>
                  <a:pt x="1466727" y="25400"/>
                </a:lnTo>
                <a:lnTo>
                  <a:pt x="2592713" y="25400"/>
                </a:lnTo>
                <a:lnTo>
                  <a:pt x="2543857" y="12700"/>
                </a:lnTo>
                <a:close/>
              </a:path>
              <a:path w="3159759" h="4049395">
                <a:moveTo>
                  <a:pt x="2394500" y="0"/>
                </a:moveTo>
                <a:lnTo>
                  <a:pt x="1664942" y="0"/>
                </a:lnTo>
                <a:lnTo>
                  <a:pt x="1614691" y="12700"/>
                </a:lnTo>
                <a:lnTo>
                  <a:pt x="2444751" y="12700"/>
                </a:lnTo>
                <a:lnTo>
                  <a:pt x="239450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680747" y="1780397"/>
            <a:ext cx="285115" cy="104139"/>
            <a:chOff x="680747" y="1780397"/>
            <a:chExt cx="285115" cy="104139"/>
          </a:xfrm>
        </p:grpSpPr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80747" y="1780401"/>
              <a:ext cx="114071" cy="104114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4139" y="1780397"/>
              <a:ext cx="93078" cy="104114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946447" y="1840087"/>
              <a:ext cx="19685" cy="44450"/>
            </a:xfrm>
            <a:custGeom>
              <a:avLst/>
              <a:gdLst/>
              <a:ahLst/>
              <a:cxnLst/>
              <a:rect l="l" t="t" r="r" b="b"/>
              <a:pathLst>
                <a:path w="19684" h="44450">
                  <a:moveTo>
                    <a:pt x="0" y="44449"/>
                  </a:moveTo>
                  <a:lnTo>
                    <a:pt x="19354" y="44449"/>
                  </a:lnTo>
                  <a:lnTo>
                    <a:pt x="19354" y="0"/>
                  </a:lnTo>
                  <a:lnTo>
                    <a:pt x="0" y="0"/>
                  </a:lnTo>
                  <a:lnTo>
                    <a:pt x="0" y="4444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" name="object 9"/>
          <p:cNvGrpSpPr/>
          <p:nvPr/>
        </p:nvGrpSpPr>
        <p:grpSpPr>
          <a:xfrm>
            <a:off x="946447" y="1778905"/>
            <a:ext cx="1063625" cy="107314"/>
            <a:chOff x="946447" y="1778905"/>
            <a:chExt cx="1063625" cy="107314"/>
          </a:xfrm>
        </p:grpSpPr>
        <p:sp>
          <p:nvSpPr>
            <p:cNvPr id="10" name="object 10"/>
            <p:cNvSpPr/>
            <p:nvPr/>
          </p:nvSpPr>
          <p:spPr>
            <a:xfrm>
              <a:off x="946442" y="1780400"/>
              <a:ext cx="92710" cy="104139"/>
            </a:xfrm>
            <a:custGeom>
              <a:avLst/>
              <a:gdLst/>
              <a:ahLst/>
              <a:cxnLst/>
              <a:rect l="l" t="t" r="r" b="b"/>
              <a:pathLst>
                <a:path w="92709" h="104139">
                  <a:moveTo>
                    <a:pt x="92621" y="0"/>
                  </a:moveTo>
                  <a:lnTo>
                    <a:pt x="73266" y="0"/>
                  </a:lnTo>
                  <a:lnTo>
                    <a:pt x="73266" y="43180"/>
                  </a:lnTo>
                  <a:lnTo>
                    <a:pt x="19354" y="43180"/>
                  </a:lnTo>
                  <a:lnTo>
                    <a:pt x="19354" y="0"/>
                  </a:lnTo>
                  <a:lnTo>
                    <a:pt x="0" y="0"/>
                  </a:lnTo>
                  <a:lnTo>
                    <a:pt x="0" y="43180"/>
                  </a:lnTo>
                  <a:lnTo>
                    <a:pt x="0" y="59690"/>
                  </a:lnTo>
                  <a:lnTo>
                    <a:pt x="73266" y="59690"/>
                  </a:lnTo>
                  <a:lnTo>
                    <a:pt x="73266" y="104140"/>
                  </a:lnTo>
                  <a:lnTo>
                    <a:pt x="92621" y="104140"/>
                  </a:lnTo>
                  <a:lnTo>
                    <a:pt x="92621" y="59690"/>
                  </a:lnTo>
                  <a:lnTo>
                    <a:pt x="92621" y="43180"/>
                  </a:lnTo>
                  <a:lnTo>
                    <a:pt x="9262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68457" y="1780398"/>
              <a:ext cx="93078" cy="104114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83022" y="1778905"/>
              <a:ext cx="284427" cy="10709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1489024" y="1778914"/>
              <a:ext cx="521334" cy="107314"/>
            </a:xfrm>
            <a:custGeom>
              <a:avLst/>
              <a:gdLst/>
              <a:ahLst/>
              <a:cxnLst/>
              <a:rect l="l" t="t" r="r" b="b"/>
              <a:pathLst>
                <a:path w="521335" h="107314">
                  <a:moveTo>
                    <a:pt x="87261" y="30886"/>
                  </a:moveTo>
                  <a:lnTo>
                    <a:pt x="85483" y="24295"/>
                  </a:lnTo>
                  <a:lnTo>
                    <a:pt x="81330" y="17843"/>
                  </a:lnTo>
                  <a:lnTo>
                    <a:pt x="78333" y="13182"/>
                  </a:lnTo>
                  <a:lnTo>
                    <a:pt x="73164" y="8928"/>
                  </a:lnTo>
                  <a:lnTo>
                    <a:pt x="67754" y="6527"/>
                  </a:lnTo>
                  <a:lnTo>
                    <a:pt x="67754" y="31877"/>
                  </a:lnTo>
                  <a:lnTo>
                    <a:pt x="67754" y="45161"/>
                  </a:lnTo>
                  <a:lnTo>
                    <a:pt x="65570" y="50266"/>
                  </a:lnTo>
                  <a:lnTo>
                    <a:pt x="56832" y="57416"/>
                  </a:lnTo>
                  <a:lnTo>
                    <a:pt x="50431" y="59194"/>
                  </a:lnTo>
                  <a:lnTo>
                    <a:pt x="19354" y="59194"/>
                  </a:lnTo>
                  <a:lnTo>
                    <a:pt x="19354" y="17843"/>
                  </a:lnTo>
                  <a:lnTo>
                    <a:pt x="50431" y="17843"/>
                  </a:lnTo>
                  <a:lnTo>
                    <a:pt x="56832" y="19634"/>
                  </a:lnTo>
                  <a:lnTo>
                    <a:pt x="65570" y="26771"/>
                  </a:lnTo>
                  <a:lnTo>
                    <a:pt x="67754" y="31877"/>
                  </a:lnTo>
                  <a:lnTo>
                    <a:pt x="67754" y="6527"/>
                  </a:lnTo>
                  <a:lnTo>
                    <a:pt x="59766" y="2971"/>
                  </a:lnTo>
                  <a:lnTo>
                    <a:pt x="51917" y="1485"/>
                  </a:lnTo>
                  <a:lnTo>
                    <a:pt x="0" y="1485"/>
                  </a:lnTo>
                  <a:lnTo>
                    <a:pt x="0" y="105600"/>
                  </a:lnTo>
                  <a:lnTo>
                    <a:pt x="19354" y="105600"/>
                  </a:lnTo>
                  <a:lnTo>
                    <a:pt x="19354" y="75565"/>
                  </a:lnTo>
                  <a:lnTo>
                    <a:pt x="51917" y="75565"/>
                  </a:lnTo>
                  <a:lnTo>
                    <a:pt x="85483" y="52654"/>
                  </a:lnTo>
                  <a:lnTo>
                    <a:pt x="87261" y="46062"/>
                  </a:lnTo>
                  <a:lnTo>
                    <a:pt x="87261" y="30886"/>
                  </a:lnTo>
                  <a:close/>
                </a:path>
                <a:path w="521335" h="107314">
                  <a:moveTo>
                    <a:pt x="196392" y="17411"/>
                  </a:moveTo>
                  <a:lnTo>
                    <a:pt x="191528" y="11760"/>
                  </a:lnTo>
                  <a:lnTo>
                    <a:pt x="185572" y="7442"/>
                  </a:lnTo>
                  <a:lnTo>
                    <a:pt x="171475" y="1498"/>
                  </a:lnTo>
                  <a:lnTo>
                    <a:pt x="163677" y="0"/>
                  </a:lnTo>
                  <a:lnTo>
                    <a:pt x="155143" y="0"/>
                  </a:lnTo>
                  <a:lnTo>
                    <a:pt x="115227" y="15176"/>
                  </a:lnTo>
                  <a:lnTo>
                    <a:pt x="99301" y="53555"/>
                  </a:lnTo>
                  <a:lnTo>
                    <a:pt x="99745" y="61010"/>
                  </a:lnTo>
                  <a:lnTo>
                    <a:pt x="120396" y="96431"/>
                  </a:lnTo>
                  <a:lnTo>
                    <a:pt x="154990" y="107099"/>
                  </a:lnTo>
                  <a:lnTo>
                    <a:pt x="163525" y="107099"/>
                  </a:lnTo>
                  <a:lnTo>
                    <a:pt x="171323" y="105613"/>
                  </a:lnTo>
                  <a:lnTo>
                    <a:pt x="185521" y="99656"/>
                  </a:lnTo>
                  <a:lnTo>
                    <a:pt x="191528" y="95351"/>
                  </a:lnTo>
                  <a:lnTo>
                    <a:pt x="196392" y="89700"/>
                  </a:lnTo>
                  <a:lnTo>
                    <a:pt x="183883" y="77800"/>
                  </a:lnTo>
                  <a:lnTo>
                    <a:pt x="177901" y="83197"/>
                  </a:lnTo>
                  <a:lnTo>
                    <a:pt x="171259" y="87058"/>
                  </a:lnTo>
                  <a:lnTo>
                    <a:pt x="163969" y="89369"/>
                  </a:lnTo>
                  <a:lnTo>
                    <a:pt x="156032" y="90144"/>
                  </a:lnTo>
                  <a:lnTo>
                    <a:pt x="148882" y="90144"/>
                  </a:lnTo>
                  <a:lnTo>
                    <a:pt x="118808" y="60591"/>
                  </a:lnTo>
                  <a:lnTo>
                    <a:pt x="118808" y="46507"/>
                  </a:lnTo>
                  <a:lnTo>
                    <a:pt x="148882" y="16967"/>
                  </a:lnTo>
                  <a:lnTo>
                    <a:pt x="156032" y="16967"/>
                  </a:lnTo>
                  <a:lnTo>
                    <a:pt x="163969" y="17729"/>
                  </a:lnTo>
                  <a:lnTo>
                    <a:pt x="171259" y="20015"/>
                  </a:lnTo>
                  <a:lnTo>
                    <a:pt x="177901" y="23825"/>
                  </a:lnTo>
                  <a:lnTo>
                    <a:pt x="183883" y="29159"/>
                  </a:lnTo>
                  <a:lnTo>
                    <a:pt x="196392" y="17411"/>
                  </a:lnTo>
                  <a:close/>
                </a:path>
                <a:path w="521335" h="107314">
                  <a:moveTo>
                    <a:pt x="288848" y="1498"/>
                  </a:moveTo>
                  <a:lnTo>
                    <a:pt x="200685" y="1498"/>
                  </a:lnTo>
                  <a:lnTo>
                    <a:pt x="200685" y="17856"/>
                  </a:lnTo>
                  <a:lnTo>
                    <a:pt x="235089" y="17856"/>
                  </a:lnTo>
                  <a:lnTo>
                    <a:pt x="235089" y="105613"/>
                  </a:lnTo>
                  <a:lnTo>
                    <a:pt x="254304" y="105613"/>
                  </a:lnTo>
                  <a:lnTo>
                    <a:pt x="254304" y="17856"/>
                  </a:lnTo>
                  <a:lnTo>
                    <a:pt x="288848" y="17856"/>
                  </a:lnTo>
                  <a:lnTo>
                    <a:pt x="288848" y="1498"/>
                  </a:lnTo>
                  <a:close/>
                </a:path>
                <a:path w="521335" h="107314">
                  <a:moveTo>
                    <a:pt x="394601" y="70307"/>
                  </a:moveTo>
                  <a:lnTo>
                    <a:pt x="392861" y="64947"/>
                  </a:lnTo>
                  <a:lnTo>
                    <a:pt x="388912" y="60083"/>
                  </a:lnTo>
                  <a:lnTo>
                    <a:pt x="385914" y="56324"/>
                  </a:lnTo>
                  <a:lnTo>
                    <a:pt x="380847" y="53251"/>
                  </a:lnTo>
                  <a:lnTo>
                    <a:pt x="375081" y="51701"/>
                  </a:lnTo>
                  <a:lnTo>
                    <a:pt x="375081" y="75260"/>
                  </a:lnTo>
                  <a:lnTo>
                    <a:pt x="373799" y="82029"/>
                  </a:lnTo>
                  <a:lnTo>
                    <a:pt x="369951" y="86868"/>
                  </a:lnTo>
                  <a:lnTo>
                    <a:pt x="363524" y="89763"/>
                  </a:lnTo>
                  <a:lnTo>
                    <a:pt x="354533" y="90728"/>
                  </a:lnTo>
                  <a:lnTo>
                    <a:pt x="324751" y="90728"/>
                  </a:lnTo>
                  <a:lnTo>
                    <a:pt x="324751" y="60083"/>
                  </a:lnTo>
                  <a:lnTo>
                    <a:pt x="354533" y="60083"/>
                  </a:lnTo>
                  <a:lnTo>
                    <a:pt x="363524" y="61036"/>
                  </a:lnTo>
                  <a:lnTo>
                    <a:pt x="369951" y="63881"/>
                  </a:lnTo>
                  <a:lnTo>
                    <a:pt x="373799" y="68630"/>
                  </a:lnTo>
                  <a:lnTo>
                    <a:pt x="375081" y="75260"/>
                  </a:lnTo>
                  <a:lnTo>
                    <a:pt x="375081" y="51701"/>
                  </a:lnTo>
                  <a:lnTo>
                    <a:pt x="374192" y="51460"/>
                  </a:lnTo>
                  <a:lnTo>
                    <a:pt x="379158" y="49377"/>
                  </a:lnTo>
                  <a:lnTo>
                    <a:pt x="382930" y="46355"/>
                  </a:lnTo>
                  <a:lnTo>
                    <a:pt x="383197" y="45961"/>
                  </a:lnTo>
                  <a:lnTo>
                    <a:pt x="385508" y="42392"/>
                  </a:lnTo>
                  <a:lnTo>
                    <a:pt x="388188" y="38417"/>
                  </a:lnTo>
                  <a:lnTo>
                    <a:pt x="389534" y="33705"/>
                  </a:lnTo>
                  <a:lnTo>
                    <a:pt x="389534" y="19735"/>
                  </a:lnTo>
                  <a:lnTo>
                    <a:pt x="387858" y="16357"/>
                  </a:lnTo>
                  <a:lnTo>
                    <a:pt x="386257" y="13131"/>
                  </a:lnTo>
                  <a:lnTo>
                    <a:pt x="379704" y="8470"/>
                  </a:lnTo>
                  <a:lnTo>
                    <a:pt x="374307" y="5422"/>
                  </a:lnTo>
                  <a:lnTo>
                    <a:pt x="369874" y="3911"/>
                  </a:lnTo>
                  <a:lnTo>
                    <a:pt x="369874" y="26377"/>
                  </a:lnTo>
                  <a:lnTo>
                    <a:pt x="369874" y="36093"/>
                  </a:lnTo>
                  <a:lnTo>
                    <a:pt x="368236" y="39763"/>
                  </a:lnTo>
                  <a:lnTo>
                    <a:pt x="361683" y="44716"/>
                  </a:lnTo>
                  <a:lnTo>
                    <a:pt x="356920" y="45961"/>
                  </a:lnTo>
                  <a:lnTo>
                    <a:pt x="324751" y="45961"/>
                  </a:lnTo>
                  <a:lnTo>
                    <a:pt x="324751" y="16357"/>
                  </a:lnTo>
                  <a:lnTo>
                    <a:pt x="356920" y="16357"/>
                  </a:lnTo>
                  <a:lnTo>
                    <a:pt x="361683" y="17653"/>
                  </a:lnTo>
                  <a:lnTo>
                    <a:pt x="364959" y="20231"/>
                  </a:lnTo>
                  <a:lnTo>
                    <a:pt x="368236" y="22707"/>
                  </a:lnTo>
                  <a:lnTo>
                    <a:pt x="352298" y="1485"/>
                  </a:lnTo>
                  <a:lnTo>
                    <a:pt x="305689" y="1485"/>
                  </a:lnTo>
                  <a:lnTo>
                    <a:pt x="305689" y="105600"/>
                  </a:lnTo>
                  <a:lnTo>
                    <a:pt x="355130" y="105600"/>
                  </a:lnTo>
                  <a:lnTo>
                    <a:pt x="391223" y="92964"/>
                  </a:lnTo>
                  <a:lnTo>
                    <a:pt x="394601" y="85864"/>
                  </a:lnTo>
                  <a:lnTo>
                    <a:pt x="394601" y="70307"/>
                  </a:lnTo>
                  <a:close/>
                </a:path>
                <a:path w="521335" h="107314">
                  <a:moveTo>
                    <a:pt x="521042" y="53555"/>
                  </a:moveTo>
                  <a:lnTo>
                    <a:pt x="506717" y="16967"/>
                  </a:lnTo>
                  <a:lnTo>
                    <a:pt x="501421" y="12179"/>
                  </a:lnTo>
                  <a:lnTo>
                    <a:pt x="501421" y="60960"/>
                  </a:lnTo>
                  <a:lnTo>
                    <a:pt x="499948" y="66789"/>
                  </a:lnTo>
                  <a:lnTo>
                    <a:pt x="471843" y="90144"/>
                  </a:lnTo>
                  <a:lnTo>
                    <a:pt x="457949" y="90144"/>
                  </a:lnTo>
                  <a:lnTo>
                    <a:pt x="428383" y="60960"/>
                  </a:lnTo>
                  <a:lnTo>
                    <a:pt x="428396" y="46088"/>
                  </a:lnTo>
                  <a:lnTo>
                    <a:pt x="429856" y="40360"/>
                  </a:lnTo>
                  <a:lnTo>
                    <a:pt x="433031" y="34810"/>
                  </a:lnTo>
                  <a:lnTo>
                    <a:pt x="436206" y="29159"/>
                  </a:lnTo>
                  <a:lnTo>
                    <a:pt x="440575" y="24790"/>
                  </a:lnTo>
                  <a:lnTo>
                    <a:pt x="446138" y="21717"/>
                  </a:lnTo>
                  <a:lnTo>
                    <a:pt x="451688" y="18542"/>
                  </a:lnTo>
                  <a:lnTo>
                    <a:pt x="457949" y="16967"/>
                  </a:lnTo>
                  <a:lnTo>
                    <a:pt x="471843" y="16967"/>
                  </a:lnTo>
                  <a:lnTo>
                    <a:pt x="478104" y="18542"/>
                  </a:lnTo>
                  <a:lnTo>
                    <a:pt x="483654" y="21717"/>
                  </a:lnTo>
                  <a:lnTo>
                    <a:pt x="489216" y="24790"/>
                  </a:lnTo>
                  <a:lnTo>
                    <a:pt x="493585" y="29159"/>
                  </a:lnTo>
                  <a:lnTo>
                    <a:pt x="496760" y="34810"/>
                  </a:lnTo>
                  <a:lnTo>
                    <a:pt x="499948" y="40360"/>
                  </a:lnTo>
                  <a:lnTo>
                    <a:pt x="501408" y="46088"/>
                  </a:lnTo>
                  <a:lnTo>
                    <a:pt x="501421" y="60960"/>
                  </a:lnTo>
                  <a:lnTo>
                    <a:pt x="501421" y="12179"/>
                  </a:lnTo>
                  <a:lnTo>
                    <a:pt x="464896" y="0"/>
                  </a:lnTo>
                  <a:lnTo>
                    <a:pt x="457136" y="431"/>
                  </a:lnTo>
                  <a:lnTo>
                    <a:pt x="420052" y="20358"/>
                  </a:lnTo>
                  <a:lnTo>
                    <a:pt x="408749" y="53555"/>
                  </a:lnTo>
                  <a:lnTo>
                    <a:pt x="409219" y="61010"/>
                  </a:lnTo>
                  <a:lnTo>
                    <a:pt x="430098" y="96431"/>
                  </a:lnTo>
                  <a:lnTo>
                    <a:pt x="464896" y="107099"/>
                  </a:lnTo>
                  <a:lnTo>
                    <a:pt x="472668" y="106667"/>
                  </a:lnTo>
                  <a:lnTo>
                    <a:pt x="509752" y="86842"/>
                  </a:lnTo>
                  <a:lnTo>
                    <a:pt x="520585" y="61010"/>
                  </a:lnTo>
                  <a:lnTo>
                    <a:pt x="521042" y="5355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671805" y="1977080"/>
            <a:ext cx="950594" cy="113030"/>
            <a:chOff x="671805" y="1977080"/>
            <a:chExt cx="950594" cy="113030"/>
          </a:xfrm>
        </p:grpSpPr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71805" y="1977080"/>
              <a:ext cx="127927" cy="11244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0213" y="1981240"/>
              <a:ext cx="93078" cy="10411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42520" y="1981240"/>
              <a:ext cx="330250" cy="104140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94274" y="1979749"/>
              <a:ext cx="217277" cy="107099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33098" y="1981243"/>
              <a:ext cx="88900" cy="104114"/>
            </a:xfrm>
            <a:prstGeom prst="rect">
              <a:avLst/>
            </a:prstGeom>
          </p:spPr>
        </p:pic>
      </p:grpSp>
      <p:grpSp>
        <p:nvGrpSpPr>
          <p:cNvPr id="20" name="object 20"/>
          <p:cNvGrpSpPr/>
          <p:nvPr/>
        </p:nvGrpSpPr>
        <p:grpSpPr>
          <a:xfrm>
            <a:off x="680599" y="2153521"/>
            <a:ext cx="1120775" cy="134620"/>
            <a:chOff x="680599" y="2153521"/>
            <a:chExt cx="1120775" cy="134620"/>
          </a:xfrm>
        </p:grpSpPr>
        <p:sp>
          <p:nvSpPr>
            <p:cNvPr id="21" name="object 21"/>
            <p:cNvSpPr/>
            <p:nvPr/>
          </p:nvSpPr>
          <p:spPr>
            <a:xfrm>
              <a:off x="680593" y="2180589"/>
              <a:ext cx="539115" cy="107314"/>
            </a:xfrm>
            <a:custGeom>
              <a:avLst/>
              <a:gdLst/>
              <a:ahLst/>
              <a:cxnLst/>
              <a:rect l="l" t="t" r="r" b="b"/>
              <a:pathLst>
                <a:path w="539115" h="107314">
                  <a:moveTo>
                    <a:pt x="87261" y="30899"/>
                  </a:moveTo>
                  <a:lnTo>
                    <a:pt x="85483" y="24307"/>
                  </a:lnTo>
                  <a:lnTo>
                    <a:pt x="81330" y="17856"/>
                  </a:lnTo>
                  <a:lnTo>
                    <a:pt x="78333" y="13195"/>
                  </a:lnTo>
                  <a:lnTo>
                    <a:pt x="73164" y="8940"/>
                  </a:lnTo>
                  <a:lnTo>
                    <a:pt x="67754" y="6540"/>
                  </a:lnTo>
                  <a:lnTo>
                    <a:pt x="67754" y="31889"/>
                  </a:lnTo>
                  <a:lnTo>
                    <a:pt x="67754" y="45186"/>
                  </a:lnTo>
                  <a:lnTo>
                    <a:pt x="65570" y="50292"/>
                  </a:lnTo>
                  <a:lnTo>
                    <a:pt x="56832" y="57429"/>
                  </a:lnTo>
                  <a:lnTo>
                    <a:pt x="50431" y="59207"/>
                  </a:lnTo>
                  <a:lnTo>
                    <a:pt x="19354" y="59207"/>
                  </a:lnTo>
                  <a:lnTo>
                    <a:pt x="19354" y="17856"/>
                  </a:lnTo>
                  <a:lnTo>
                    <a:pt x="50431" y="17856"/>
                  </a:lnTo>
                  <a:lnTo>
                    <a:pt x="56832" y="19646"/>
                  </a:lnTo>
                  <a:lnTo>
                    <a:pt x="65570" y="26784"/>
                  </a:lnTo>
                  <a:lnTo>
                    <a:pt x="67754" y="31889"/>
                  </a:lnTo>
                  <a:lnTo>
                    <a:pt x="67754" y="6540"/>
                  </a:lnTo>
                  <a:lnTo>
                    <a:pt x="59766" y="2984"/>
                  </a:lnTo>
                  <a:lnTo>
                    <a:pt x="51917" y="1498"/>
                  </a:lnTo>
                  <a:lnTo>
                    <a:pt x="0" y="1498"/>
                  </a:lnTo>
                  <a:lnTo>
                    <a:pt x="0" y="105613"/>
                  </a:lnTo>
                  <a:lnTo>
                    <a:pt x="19354" y="105613"/>
                  </a:lnTo>
                  <a:lnTo>
                    <a:pt x="19354" y="75577"/>
                  </a:lnTo>
                  <a:lnTo>
                    <a:pt x="51917" y="75577"/>
                  </a:lnTo>
                  <a:lnTo>
                    <a:pt x="85483" y="52666"/>
                  </a:lnTo>
                  <a:lnTo>
                    <a:pt x="87261" y="46075"/>
                  </a:lnTo>
                  <a:lnTo>
                    <a:pt x="87261" y="30899"/>
                  </a:lnTo>
                  <a:close/>
                </a:path>
                <a:path w="539115" h="107314">
                  <a:moveTo>
                    <a:pt x="211429" y="53555"/>
                  </a:moveTo>
                  <a:lnTo>
                    <a:pt x="197091" y="16967"/>
                  </a:lnTo>
                  <a:lnTo>
                    <a:pt x="191808" y="12192"/>
                  </a:lnTo>
                  <a:lnTo>
                    <a:pt x="191808" y="60972"/>
                  </a:lnTo>
                  <a:lnTo>
                    <a:pt x="190322" y="66789"/>
                  </a:lnTo>
                  <a:lnTo>
                    <a:pt x="162229" y="90144"/>
                  </a:lnTo>
                  <a:lnTo>
                    <a:pt x="148336" y="90144"/>
                  </a:lnTo>
                  <a:lnTo>
                    <a:pt x="118770" y="60972"/>
                  </a:lnTo>
                  <a:lnTo>
                    <a:pt x="118783" y="46101"/>
                  </a:lnTo>
                  <a:lnTo>
                    <a:pt x="120243" y="40360"/>
                  </a:lnTo>
                  <a:lnTo>
                    <a:pt x="123418" y="34810"/>
                  </a:lnTo>
                  <a:lnTo>
                    <a:pt x="126593" y="29159"/>
                  </a:lnTo>
                  <a:lnTo>
                    <a:pt x="130962" y="24790"/>
                  </a:lnTo>
                  <a:lnTo>
                    <a:pt x="136525" y="21717"/>
                  </a:lnTo>
                  <a:lnTo>
                    <a:pt x="142074" y="18554"/>
                  </a:lnTo>
                  <a:lnTo>
                    <a:pt x="148336" y="16967"/>
                  </a:lnTo>
                  <a:lnTo>
                    <a:pt x="162229" y="16967"/>
                  </a:lnTo>
                  <a:lnTo>
                    <a:pt x="168490" y="18554"/>
                  </a:lnTo>
                  <a:lnTo>
                    <a:pt x="174040" y="21717"/>
                  </a:lnTo>
                  <a:lnTo>
                    <a:pt x="179603" y="24790"/>
                  </a:lnTo>
                  <a:lnTo>
                    <a:pt x="183972" y="29159"/>
                  </a:lnTo>
                  <a:lnTo>
                    <a:pt x="187147" y="34810"/>
                  </a:lnTo>
                  <a:lnTo>
                    <a:pt x="190322" y="40360"/>
                  </a:lnTo>
                  <a:lnTo>
                    <a:pt x="191795" y="46101"/>
                  </a:lnTo>
                  <a:lnTo>
                    <a:pt x="191808" y="60972"/>
                  </a:lnTo>
                  <a:lnTo>
                    <a:pt x="191808" y="12192"/>
                  </a:lnTo>
                  <a:lnTo>
                    <a:pt x="155282" y="0"/>
                  </a:lnTo>
                  <a:lnTo>
                    <a:pt x="147510" y="444"/>
                  </a:lnTo>
                  <a:lnTo>
                    <a:pt x="110439" y="20370"/>
                  </a:lnTo>
                  <a:lnTo>
                    <a:pt x="99136" y="53555"/>
                  </a:lnTo>
                  <a:lnTo>
                    <a:pt x="99606" y="61023"/>
                  </a:lnTo>
                  <a:lnTo>
                    <a:pt x="120484" y="96443"/>
                  </a:lnTo>
                  <a:lnTo>
                    <a:pt x="155282" y="107099"/>
                  </a:lnTo>
                  <a:lnTo>
                    <a:pt x="163055" y="106680"/>
                  </a:lnTo>
                  <a:lnTo>
                    <a:pt x="197116" y="90144"/>
                  </a:lnTo>
                  <a:lnTo>
                    <a:pt x="200139" y="86842"/>
                  </a:lnTo>
                  <a:lnTo>
                    <a:pt x="204127" y="81064"/>
                  </a:lnTo>
                  <a:lnTo>
                    <a:pt x="207340" y="74726"/>
                  </a:lnTo>
                  <a:lnTo>
                    <a:pt x="209613" y="68021"/>
                  </a:lnTo>
                  <a:lnTo>
                    <a:pt x="210972" y="61023"/>
                  </a:lnTo>
                  <a:lnTo>
                    <a:pt x="211429" y="53555"/>
                  </a:lnTo>
                  <a:close/>
                </a:path>
                <a:path w="539115" h="107314">
                  <a:moveTo>
                    <a:pt x="322186" y="17411"/>
                  </a:moveTo>
                  <a:lnTo>
                    <a:pt x="317322" y="11760"/>
                  </a:lnTo>
                  <a:lnTo>
                    <a:pt x="311365" y="7442"/>
                  </a:lnTo>
                  <a:lnTo>
                    <a:pt x="297268" y="1498"/>
                  </a:lnTo>
                  <a:lnTo>
                    <a:pt x="289471" y="0"/>
                  </a:lnTo>
                  <a:lnTo>
                    <a:pt x="280936" y="0"/>
                  </a:lnTo>
                  <a:lnTo>
                    <a:pt x="241020" y="15189"/>
                  </a:lnTo>
                  <a:lnTo>
                    <a:pt x="225094" y="53555"/>
                  </a:lnTo>
                  <a:lnTo>
                    <a:pt x="225539" y="61023"/>
                  </a:lnTo>
                  <a:lnTo>
                    <a:pt x="246202" y="96443"/>
                  </a:lnTo>
                  <a:lnTo>
                    <a:pt x="280784" y="107099"/>
                  </a:lnTo>
                  <a:lnTo>
                    <a:pt x="289318" y="107099"/>
                  </a:lnTo>
                  <a:lnTo>
                    <a:pt x="297116" y="105613"/>
                  </a:lnTo>
                  <a:lnTo>
                    <a:pt x="311315" y="99656"/>
                  </a:lnTo>
                  <a:lnTo>
                    <a:pt x="317322" y="95351"/>
                  </a:lnTo>
                  <a:lnTo>
                    <a:pt x="322186" y="89700"/>
                  </a:lnTo>
                  <a:lnTo>
                    <a:pt x="309676" y="77800"/>
                  </a:lnTo>
                  <a:lnTo>
                    <a:pt x="303695" y="83210"/>
                  </a:lnTo>
                  <a:lnTo>
                    <a:pt x="297053" y="87058"/>
                  </a:lnTo>
                  <a:lnTo>
                    <a:pt x="289763" y="89382"/>
                  </a:lnTo>
                  <a:lnTo>
                    <a:pt x="281825" y="90144"/>
                  </a:lnTo>
                  <a:lnTo>
                    <a:pt x="274675" y="90144"/>
                  </a:lnTo>
                  <a:lnTo>
                    <a:pt x="244602" y="60591"/>
                  </a:lnTo>
                  <a:lnTo>
                    <a:pt x="244602" y="46507"/>
                  </a:lnTo>
                  <a:lnTo>
                    <a:pt x="274675" y="16967"/>
                  </a:lnTo>
                  <a:lnTo>
                    <a:pt x="281825" y="16967"/>
                  </a:lnTo>
                  <a:lnTo>
                    <a:pt x="289763" y="17729"/>
                  </a:lnTo>
                  <a:lnTo>
                    <a:pt x="297053" y="20015"/>
                  </a:lnTo>
                  <a:lnTo>
                    <a:pt x="303695" y="23825"/>
                  </a:lnTo>
                  <a:lnTo>
                    <a:pt x="309676" y="29159"/>
                  </a:lnTo>
                  <a:lnTo>
                    <a:pt x="322186" y="17411"/>
                  </a:lnTo>
                  <a:close/>
                </a:path>
                <a:path w="539115" h="107314">
                  <a:moveTo>
                    <a:pt x="427329" y="17411"/>
                  </a:moveTo>
                  <a:lnTo>
                    <a:pt x="422465" y="11760"/>
                  </a:lnTo>
                  <a:lnTo>
                    <a:pt x="416509" y="7442"/>
                  </a:lnTo>
                  <a:lnTo>
                    <a:pt x="402412" y="1498"/>
                  </a:lnTo>
                  <a:lnTo>
                    <a:pt x="394614" y="0"/>
                  </a:lnTo>
                  <a:lnTo>
                    <a:pt x="386080" y="0"/>
                  </a:lnTo>
                  <a:lnTo>
                    <a:pt x="346163" y="15189"/>
                  </a:lnTo>
                  <a:lnTo>
                    <a:pt x="330238" y="53555"/>
                  </a:lnTo>
                  <a:lnTo>
                    <a:pt x="330682" y="61023"/>
                  </a:lnTo>
                  <a:lnTo>
                    <a:pt x="351345" y="96443"/>
                  </a:lnTo>
                  <a:lnTo>
                    <a:pt x="385927" y="107099"/>
                  </a:lnTo>
                  <a:lnTo>
                    <a:pt x="394462" y="107099"/>
                  </a:lnTo>
                  <a:lnTo>
                    <a:pt x="402259" y="105613"/>
                  </a:lnTo>
                  <a:lnTo>
                    <a:pt x="416458" y="99656"/>
                  </a:lnTo>
                  <a:lnTo>
                    <a:pt x="422465" y="95351"/>
                  </a:lnTo>
                  <a:lnTo>
                    <a:pt x="427329" y="89700"/>
                  </a:lnTo>
                  <a:lnTo>
                    <a:pt x="414820" y="77800"/>
                  </a:lnTo>
                  <a:lnTo>
                    <a:pt x="408838" y="83210"/>
                  </a:lnTo>
                  <a:lnTo>
                    <a:pt x="402196" y="87058"/>
                  </a:lnTo>
                  <a:lnTo>
                    <a:pt x="394906" y="89382"/>
                  </a:lnTo>
                  <a:lnTo>
                    <a:pt x="386969" y="90144"/>
                  </a:lnTo>
                  <a:lnTo>
                    <a:pt x="379818" y="90144"/>
                  </a:lnTo>
                  <a:lnTo>
                    <a:pt x="349745" y="60591"/>
                  </a:lnTo>
                  <a:lnTo>
                    <a:pt x="349745" y="46507"/>
                  </a:lnTo>
                  <a:lnTo>
                    <a:pt x="379818" y="16967"/>
                  </a:lnTo>
                  <a:lnTo>
                    <a:pt x="386969" y="16967"/>
                  </a:lnTo>
                  <a:lnTo>
                    <a:pt x="394906" y="17729"/>
                  </a:lnTo>
                  <a:lnTo>
                    <a:pt x="402196" y="20015"/>
                  </a:lnTo>
                  <a:lnTo>
                    <a:pt x="408838" y="23825"/>
                  </a:lnTo>
                  <a:lnTo>
                    <a:pt x="414820" y="29159"/>
                  </a:lnTo>
                  <a:lnTo>
                    <a:pt x="427329" y="17411"/>
                  </a:lnTo>
                  <a:close/>
                </a:path>
                <a:path w="539115" h="107314">
                  <a:moveTo>
                    <a:pt x="538530" y="1498"/>
                  </a:moveTo>
                  <a:lnTo>
                    <a:pt x="520509" y="1498"/>
                  </a:lnTo>
                  <a:lnTo>
                    <a:pt x="464515" y="75425"/>
                  </a:lnTo>
                  <a:lnTo>
                    <a:pt x="464515" y="1498"/>
                  </a:lnTo>
                  <a:lnTo>
                    <a:pt x="445452" y="1498"/>
                  </a:lnTo>
                  <a:lnTo>
                    <a:pt x="445452" y="105613"/>
                  </a:lnTo>
                  <a:lnTo>
                    <a:pt x="463473" y="105613"/>
                  </a:lnTo>
                  <a:lnTo>
                    <a:pt x="519468" y="31838"/>
                  </a:lnTo>
                  <a:lnTo>
                    <a:pt x="519468" y="105613"/>
                  </a:lnTo>
                  <a:lnTo>
                    <a:pt x="538530" y="105613"/>
                  </a:lnTo>
                  <a:lnTo>
                    <a:pt x="538530" y="149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2" name="object 2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48498" y="2153521"/>
              <a:ext cx="93078" cy="132676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363061" y="2180590"/>
              <a:ext cx="323150" cy="107099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707758" y="2153521"/>
              <a:ext cx="93078" cy="132676"/>
            </a:xfrm>
            <a:prstGeom prst="rect">
              <a:avLst/>
            </a:prstGeom>
          </p:spPr>
        </p:pic>
      </p:grpSp>
      <p:grpSp>
        <p:nvGrpSpPr>
          <p:cNvPr id="25" name="object 25"/>
          <p:cNvGrpSpPr/>
          <p:nvPr/>
        </p:nvGrpSpPr>
        <p:grpSpPr>
          <a:xfrm>
            <a:off x="671805" y="2378769"/>
            <a:ext cx="1025525" cy="131445"/>
            <a:chOff x="671805" y="2378769"/>
            <a:chExt cx="1025525" cy="131445"/>
          </a:xfrm>
        </p:grpSpPr>
        <p:pic>
          <p:nvPicPr>
            <p:cNvPr id="26" name="object 2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71805" y="2378769"/>
              <a:ext cx="127927" cy="112445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20064" y="2382925"/>
              <a:ext cx="299523" cy="126291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141169" y="2382927"/>
              <a:ext cx="433527" cy="12712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04069" y="2382927"/>
              <a:ext cx="93078" cy="104114"/>
            </a:xfrm>
            <a:prstGeom prst="rect">
              <a:avLst/>
            </a:prstGeom>
          </p:spPr>
        </p:pic>
      </p:grpSp>
      <p:pic>
        <p:nvPicPr>
          <p:cNvPr id="30" name="object 30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648415" y="540006"/>
            <a:ext cx="960005" cy="1047750"/>
          </a:xfrm>
          <a:prstGeom prst="rect">
            <a:avLst/>
          </a:prstGeom>
        </p:spPr>
      </p:pic>
      <p:sp>
        <p:nvSpPr>
          <p:cNvPr id="31" name="object 31"/>
          <p:cNvSpPr txBox="1">
            <a:spLocks noGrp="1"/>
          </p:cNvSpPr>
          <p:nvPr>
            <p:ph type="title"/>
          </p:nvPr>
        </p:nvSpPr>
        <p:spPr>
          <a:xfrm>
            <a:off x="635300" y="4307604"/>
            <a:ext cx="3275965" cy="80264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160">
                <a:solidFill>
                  <a:srgbClr val="FFFFFF"/>
                </a:solidFill>
              </a:rPr>
              <a:t>Б</a:t>
            </a:r>
            <a:r>
              <a:rPr dirty="0" spc="385">
                <a:solidFill>
                  <a:srgbClr val="FFFFFF"/>
                </a:solidFill>
              </a:rPr>
              <a:t>Ю</a:t>
            </a:r>
            <a:r>
              <a:rPr dirty="0" spc="740">
                <a:solidFill>
                  <a:srgbClr val="FFFFFF"/>
                </a:solidFill>
              </a:rPr>
              <a:t>ДЖ</a:t>
            </a:r>
            <a:r>
              <a:rPr dirty="0" spc="430">
                <a:solidFill>
                  <a:srgbClr val="FFFFFF"/>
                </a:solidFill>
              </a:rPr>
              <a:t>Е</a:t>
            </a:r>
            <a:r>
              <a:rPr dirty="0" spc="400">
                <a:solidFill>
                  <a:srgbClr val="FFFFFF"/>
                </a:solidFill>
              </a:rPr>
              <a:t>Т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635300" y="4955603"/>
            <a:ext cx="4737735" cy="8026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5100" spc="355" b="1">
                <a:solidFill>
                  <a:srgbClr val="FFFFFF"/>
                </a:solidFill>
                <a:latin typeface="Cambria"/>
                <a:cs typeface="Cambria"/>
              </a:rPr>
              <a:t>ДЛЯ</a:t>
            </a:r>
            <a:r>
              <a:rPr dirty="0" sz="5100" spc="80" b="1">
                <a:solidFill>
                  <a:srgbClr val="FFFFFF"/>
                </a:solidFill>
                <a:latin typeface="Cambria"/>
                <a:cs typeface="Cambria"/>
              </a:rPr>
              <a:t> </a:t>
            </a:r>
            <a:r>
              <a:rPr dirty="0" sz="5100" spc="560" b="1">
                <a:solidFill>
                  <a:srgbClr val="FFFFFF"/>
                </a:solidFill>
                <a:latin typeface="Cambria"/>
                <a:cs typeface="Cambria"/>
              </a:rPr>
              <a:t>ГРАЖДА</a:t>
            </a:r>
            <a:endParaRPr sz="5100">
              <a:latin typeface="Cambria"/>
              <a:cs typeface="Cambria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35299" y="9929703"/>
            <a:ext cx="515620" cy="3638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60">
                <a:solidFill>
                  <a:srgbClr val="FFFFFF"/>
                </a:solidFill>
                <a:latin typeface="Microsoft Sans Serif"/>
                <a:cs typeface="Microsoft Sans Serif"/>
              </a:rPr>
              <a:t>МОС</a:t>
            </a:r>
            <a:r>
              <a:rPr dirty="0" sz="800" spc="35">
                <a:solidFill>
                  <a:srgbClr val="FFFFF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75">
                <a:solidFill>
                  <a:srgbClr val="FFFFFF"/>
                </a:solidFill>
                <a:latin typeface="Microsoft Sans Serif"/>
                <a:cs typeface="Microsoft Sans Serif"/>
              </a:rPr>
              <a:t>ВА</a:t>
            </a:r>
            <a:endParaRPr sz="8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740"/>
              </a:spcBef>
            </a:pPr>
            <a:r>
              <a:rPr dirty="0" sz="800" spc="15">
                <a:solidFill>
                  <a:srgbClr val="FFFFF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90">
                <a:solidFill>
                  <a:srgbClr val="FFFFF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20">
                <a:solidFill>
                  <a:srgbClr val="FFFFF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5">
                <a:solidFill>
                  <a:srgbClr val="FFFFF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15">
                <a:solidFill>
                  <a:srgbClr val="FFFFF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65">
                <a:solidFill>
                  <a:srgbClr val="FFFFF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55">
                <a:solidFill>
                  <a:srgbClr val="FFFFF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5">
                <a:solidFill>
                  <a:srgbClr val="FFFFFF"/>
                </a:solidFill>
                <a:latin typeface="Microsoft Sans Serif"/>
                <a:cs typeface="Microsoft Sans Serif"/>
              </a:rPr>
              <a:t>Д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35299" y="5957784"/>
            <a:ext cx="3573779" cy="673735"/>
          </a:xfrm>
          <a:prstGeom prst="rect">
            <a:avLst/>
          </a:prstGeom>
        </p:spPr>
        <p:txBody>
          <a:bodyPr wrap="square" lIns="0" tIns="457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1200" spc="145" b="1">
                <a:solidFill>
                  <a:srgbClr val="FFFFFF"/>
                </a:solidFill>
                <a:latin typeface="Arial"/>
                <a:cs typeface="Arial"/>
              </a:rPr>
              <a:t>К</a:t>
            </a:r>
            <a:r>
              <a:rPr dirty="0" sz="1200" spc="-7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FFFFFF"/>
                </a:solidFill>
                <a:latin typeface="Arial"/>
                <a:cs typeface="Arial"/>
              </a:rPr>
              <a:t>ФЕДЕРАЛЬНОМУ</a:t>
            </a:r>
            <a:r>
              <a:rPr dirty="0" sz="1200" spc="-2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FFFFFF"/>
                </a:solidFill>
                <a:latin typeface="Arial"/>
                <a:cs typeface="Arial"/>
              </a:rPr>
              <a:t>ЗАКОНУ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18100"/>
              </a:lnSpc>
            </a:pPr>
            <a:r>
              <a:rPr dirty="0" sz="1200" spc="75" b="1">
                <a:solidFill>
                  <a:srgbClr val="FFFFFF"/>
                </a:solidFill>
                <a:latin typeface="Arial"/>
                <a:cs typeface="Arial"/>
              </a:rPr>
              <a:t>О</a:t>
            </a:r>
            <a:r>
              <a:rPr dirty="0" sz="1200" spc="-8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FFFFFF"/>
                </a:solidFill>
                <a:latin typeface="Arial"/>
                <a:cs typeface="Arial"/>
              </a:rPr>
              <a:t>ФЕДЕРАЛЬНОМ</a:t>
            </a:r>
            <a:r>
              <a:rPr dirty="0" sz="1200" spc="-3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"/>
                <a:cs typeface="Arial"/>
              </a:rPr>
              <a:t>БЮДЖЕТЕ</a:t>
            </a:r>
            <a:r>
              <a:rPr dirty="0" sz="1200" spc="-2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FFFFFF"/>
                </a:solidFill>
                <a:latin typeface="Arial"/>
                <a:cs typeface="Arial"/>
              </a:rPr>
              <a:t>НА</a:t>
            </a:r>
            <a:r>
              <a:rPr dirty="0" sz="1200" spc="-8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FFFFFF"/>
                </a:solidFill>
                <a:latin typeface="Arial"/>
                <a:cs typeface="Arial"/>
              </a:rPr>
              <a:t>2024</a:t>
            </a:r>
            <a:r>
              <a:rPr dirty="0" sz="1200" spc="-2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60" b="1">
                <a:solidFill>
                  <a:srgbClr val="FFFFFF"/>
                </a:solidFill>
                <a:latin typeface="Arial"/>
                <a:cs typeface="Arial"/>
              </a:rPr>
              <a:t>ГОД </a:t>
            </a:r>
            <a:r>
              <a:rPr dirty="0" sz="1200" spc="-32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120" b="1">
                <a:solidFill>
                  <a:srgbClr val="FFFFFF"/>
                </a:solidFill>
                <a:latin typeface="Arial"/>
                <a:cs typeface="Arial"/>
              </a:rPr>
              <a:t>И</a:t>
            </a:r>
            <a:r>
              <a:rPr dirty="0" sz="1200" spc="-7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FFFFFF"/>
                </a:solidFill>
                <a:latin typeface="Arial"/>
                <a:cs typeface="Arial"/>
              </a:rPr>
              <a:t>НА</a:t>
            </a:r>
            <a:r>
              <a:rPr dirty="0" sz="1200" spc="-7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FFFFFF"/>
                </a:solidFill>
                <a:latin typeface="Arial"/>
                <a:cs typeface="Arial"/>
              </a:rPr>
              <a:t>ПЛАНОВЫЙ</a:t>
            </a:r>
            <a:r>
              <a:rPr dirty="0" sz="1200" spc="-1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FFFFFF"/>
                </a:solidFill>
                <a:latin typeface="Arial"/>
                <a:cs typeface="Arial"/>
              </a:rPr>
              <a:t>ПЕРИОД</a:t>
            </a:r>
            <a:r>
              <a:rPr dirty="0" sz="1200" spc="-2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FFFFFF"/>
                </a:solidFill>
                <a:latin typeface="Arial"/>
                <a:cs typeface="Arial"/>
              </a:rPr>
              <a:t>2025</a:t>
            </a:r>
            <a:r>
              <a:rPr dirty="0" sz="1200" spc="-2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120" b="1">
                <a:solidFill>
                  <a:srgbClr val="FFFFFF"/>
                </a:solidFill>
                <a:latin typeface="Arial"/>
                <a:cs typeface="Arial"/>
              </a:rPr>
              <a:t>И</a:t>
            </a:r>
            <a:r>
              <a:rPr dirty="0" sz="1200" spc="-6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FFFFFF"/>
                </a:solidFill>
                <a:latin typeface="Arial"/>
                <a:cs typeface="Arial"/>
              </a:rPr>
              <a:t>2026</a:t>
            </a:r>
            <a:r>
              <a:rPr dirty="0" sz="1200" spc="-2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30" b="1">
                <a:solidFill>
                  <a:srgbClr val="FFFFFF"/>
                </a:solidFill>
                <a:latin typeface="Arial"/>
                <a:cs typeface="Arial"/>
              </a:rPr>
              <a:t>Г</a:t>
            </a:r>
            <a:endParaRPr sz="1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1267460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5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С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Н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В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НЫ</a:t>
            </a:r>
            <a:r>
              <a:rPr dirty="0" sz="650" spc="1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50">
                <a:solidFill>
                  <a:srgbClr val="211D1E"/>
                </a:solidFill>
                <a:latin typeface="Verdana"/>
                <a:cs typeface="Verdana"/>
              </a:rPr>
              <a:t>П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М</a:t>
            </a:r>
            <a:r>
              <a:rPr dirty="0" sz="650" spc="6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15">
                <a:solidFill>
                  <a:srgbClr val="211D1E"/>
                </a:solidFill>
                <a:latin typeface="Verdana"/>
                <a:cs typeface="Verdana"/>
              </a:rPr>
              <a:t>Т</a:t>
            </a:r>
            <a:r>
              <a:rPr dirty="0" sz="650" spc="6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20">
                <a:solidFill>
                  <a:srgbClr val="211D1E"/>
                </a:solidFill>
                <a:latin typeface="Verdana"/>
                <a:cs typeface="Verdana"/>
              </a:rPr>
              <a:t>Ы 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Ф</a:t>
            </a:r>
            <a:r>
              <a:rPr dirty="0" sz="650" spc="6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30">
                <a:solidFill>
                  <a:srgbClr val="211D1E"/>
                </a:solidFill>
                <a:latin typeface="Verdana"/>
                <a:cs typeface="Verdana"/>
              </a:rPr>
              <a:t>Д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7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Л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Ь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Н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-10">
                <a:solidFill>
                  <a:srgbClr val="211D1E"/>
                </a:solidFill>
                <a:latin typeface="Verdana"/>
                <a:cs typeface="Verdana"/>
              </a:rPr>
              <a:t>Г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20">
                <a:solidFill>
                  <a:srgbClr val="211D1E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11D1E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Т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11D1E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11D1E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11D1E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11D1E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11D1E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11D1E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11D1E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11D1E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11D1E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8" y="3248285"/>
            <a:ext cx="3164205" cy="66675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10795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Меры </a:t>
            </a:r>
            <a:r>
              <a:rPr dirty="0" sz="800" spc="90" b="1">
                <a:solidFill>
                  <a:srgbClr val="221E1F"/>
                </a:solidFill>
                <a:latin typeface="Arial"/>
                <a:cs typeface="Arial"/>
              </a:rPr>
              <a:t>социальной </a:t>
            </a:r>
            <a:r>
              <a:rPr dirty="0" sz="800" spc="120" b="1">
                <a:solidFill>
                  <a:srgbClr val="221E1F"/>
                </a:solidFill>
                <a:latin typeface="Arial"/>
                <a:cs typeface="Arial"/>
              </a:rPr>
              <a:t>поддержки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предоставляются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единому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стандарту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всей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территории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страны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пользованием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механизма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«Социального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казначейства».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выплату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единого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пособия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из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федерального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бюджета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предусмотрено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4,4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трлн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2024–2026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годы,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что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позволит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обеспечить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пособием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более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10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граждан.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255" indent="215900">
              <a:lnSpc>
                <a:spcPct val="132900"/>
              </a:lnSpc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Также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продолжится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выплата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материнского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капи-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тала,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средствами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которого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за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предстоящие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три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года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воспользуются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более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миллионов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семей.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Сумма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мате-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ринс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апитал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проинде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сирован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ти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чески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уровен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ляции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э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де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альном 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бюджете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2024–2026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годы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предусмотрено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порядка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1,6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трлн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рублей.</a:t>
            </a:r>
            <a:endParaRPr sz="800">
              <a:latin typeface="Microsoft Sans Serif"/>
              <a:cs typeface="Microsoft Sans Serif"/>
            </a:endParaRPr>
          </a:p>
          <a:p>
            <a:pPr algn="r" marL="12700" marR="5080" indent="215900">
              <a:lnSpc>
                <a:spcPct val="132900"/>
              </a:lnSpc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федеральном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бюджете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предусмотрено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более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100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поддержку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малоимущих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граждан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по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программе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социального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контракта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(для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порядка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900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тысяч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человек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ежегодно),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рамках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которой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граж-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данам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оказывается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помощь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трудового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потенциала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созданию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устойчивого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источника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дохода.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янва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минимальны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зме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оплаты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(МР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)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тавля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3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ля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жи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очны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ми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нимум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душу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равен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14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375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рублей,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тру-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доспособного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7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15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669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рублей,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детей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7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endParaRPr sz="800">
              <a:latin typeface="Microsoft Sans Serif"/>
              <a:cs typeface="Microsoft Sans Serif"/>
            </a:endParaRPr>
          </a:p>
          <a:p>
            <a:pPr algn="just" marL="12700">
              <a:lnSpc>
                <a:spcPct val="100000"/>
              </a:lnSpc>
              <a:spcBef>
                <a:spcPts val="315"/>
              </a:spcBef>
            </a:pPr>
            <a:r>
              <a:rPr dirty="0" sz="800" spc="-13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99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3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7620" indent="215900">
              <a:lnSpc>
                <a:spcPct val="132900"/>
              </a:lnSpc>
            </a:pP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С </a:t>
            </a:r>
            <a:r>
              <a:rPr dirty="0" sz="800" spc="-14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1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января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2024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года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предусматривается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увеличе-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ние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МРОТ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прожиточного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минимума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19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242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рублей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+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%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)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2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+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%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)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нн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11430" indent="215900">
              <a:lnSpc>
                <a:spcPct val="132900"/>
              </a:lnSpc>
            </a:pP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С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1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января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2024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года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страховые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пенсии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неработаю-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щих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пенсионеров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будут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проиндексированы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прогно-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зируемый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уровень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инфляции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7,5%.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11430" indent="215900">
              <a:lnSpc>
                <a:spcPct val="132900"/>
              </a:lnSpc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сфере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здравоохранения</a:t>
            </a:r>
            <a:r>
              <a:rPr dirty="0" sz="80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2024–2025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годы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более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200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предусмотрено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программу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модер-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низации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первичного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звена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здравоохранения.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10795" indent="215900">
              <a:lnSpc>
                <a:spcPct val="132900"/>
              </a:lnSpc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бюджетном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цикле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2024–2025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годов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планируется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троит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14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ты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дшерс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-а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ушерски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пун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ов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ремонтировать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6,0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поликлиник,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приобрести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3,0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тыс.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быстровозводимых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модульных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конструкций.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255" indent="215900">
              <a:lnSpc>
                <a:spcPct val="132900"/>
              </a:lnSpc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Кроме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того,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федеральным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бюджетом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предстоящий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период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предусмотрено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более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1,2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трлн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лекар-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ственное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обеспечение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отдельных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категорий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граждан;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более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420,0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помощь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больным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онколо-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780002" y="4154614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5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780002" y="4802606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5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780002" y="5288610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5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3767298" y="3247471"/>
            <a:ext cx="3163570" cy="66675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7620">
              <a:lnSpc>
                <a:spcPct val="132900"/>
              </a:lnSpc>
              <a:spcBef>
                <a:spcPts val="100"/>
              </a:spcBef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гическими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заболеваниями;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34,3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помощь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больным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сахарным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диабетом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их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дицинскими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изделиями.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сфере </a:t>
            </a:r>
            <a:r>
              <a:rPr dirty="0" sz="800" spc="105" b="1">
                <a:solidFill>
                  <a:srgbClr val="221E1F"/>
                </a:solidFill>
                <a:latin typeface="Arial"/>
                <a:cs typeface="Arial"/>
              </a:rPr>
              <a:t>образования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федеральным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бюджетом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предусмотрено:</a:t>
            </a:r>
            <a:endParaRPr sz="800">
              <a:latin typeface="Microsoft Sans Serif"/>
              <a:cs typeface="Microsoft Sans Serif"/>
            </a:endParaRPr>
          </a:p>
          <a:p>
            <a:pPr algn="just" marL="127000" marR="8890">
              <a:lnSpc>
                <a:spcPct val="132900"/>
              </a:lnSpc>
            </a:pPr>
            <a:r>
              <a:rPr dirty="0" sz="800" spc="-155">
                <a:solidFill>
                  <a:srgbClr val="221E1F"/>
                </a:solidFill>
                <a:latin typeface="Microsoft Sans Serif"/>
                <a:cs typeface="Microsoft Sans Serif"/>
              </a:rPr>
              <a:t>11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-1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1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1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1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1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д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создание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новых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мест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общеобразовательных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уч-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мл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тальный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ремонт;</a:t>
            </a:r>
            <a:endParaRPr sz="800">
              <a:latin typeface="Microsoft Sans Serif"/>
              <a:cs typeface="Microsoft Sans Serif"/>
            </a:endParaRPr>
          </a:p>
          <a:p>
            <a:pPr algn="just" marL="127000" marR="10795">
              <a:lnSpc>
                <a:spcPct val="132900"/>
              </a:lnSpc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порядка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90,0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ежегодно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заложено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фе-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деральном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бюджете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выплаты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педагогам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за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класс-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ное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руководство;</a:t>
            </a:r>
            <a:endParaRPr sz="800">
              <a:latin typeface="Microsoft Sans Serif"/>
              <a:cs typeface="Microsoft Sans Serif"/>
            </a:endParaRPr>
          </a:p>
          <a:p>
            <a:pPr algn="just" marL="127000" marR="10795">
              <a:lnSpc>
                <a:spcPct val="132900"/>
              </a:lnSpc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более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72,0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ежегодно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выделение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рячее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питание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школах.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350" indent="215900">
              <a:lnSpc>
                <a:spcPct val="132900"/>
              </a:lnSpc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здани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амп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мирово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уровн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дер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ал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ном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бюджете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2024–2026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годы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предусмотрено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более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100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рублей.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Их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построят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Калининграде,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Екатерин-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бурге,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Новосибирске,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также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использованием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меха-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низма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государственного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частного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партнерства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Ниж-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нем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Новгороде,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Уфе,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Челябинске,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Сахалине,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Томске.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255" indent="215900">
              <a:lnSpc>
                <a:spcPct val="132900"/>
              </a:lnSpc>
            </a:pP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6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янва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тановле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дины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зме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пре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дельной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величины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базы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исчисления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страховых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взно-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сов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обязательного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пенсионного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страхования,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обяза-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льно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оциально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овани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луча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временной 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нетрудоспособности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связи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материнством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отно-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шении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каждого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физического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лица.</a:t>
            </a:r>
            <a:endParaRPr sz="800">
              <a:latin typeface="Microsoft Sans Serif"/>
              <a:cs typeface="Microsoft Sans Serif"/>
            </a:endParaRPr>
          </a:p>
          <a:p>
            <a:pPr algn="r" marL="12700" marR="6350" indent="215900">
              <a:lnSpc>
                <a:spcPct val="132900"/>
              </a:lnSpc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Доходы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обязательному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социальному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страхова-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нию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от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несчастных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случаев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производстве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професси-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ональных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заболеваний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рассчитаны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исходя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из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среднего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видам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экономической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деятельности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страхового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тари-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фа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размере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0,5%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суммам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выплат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иных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вознагражде-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ний,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которые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начислены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пользу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застрахованных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рамках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трудовых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отношений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гражданско-правовых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договоров.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Для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отдельных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категорий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плательщиков,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опреде-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350">
              <a:lnSpc>
                <a:spcPct val="132900"/>
              </a:lnSpc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ленных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законодательством,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применены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пониженные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тарифы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страховых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взносов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учетом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установленных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ков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их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действия. Соответствующие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выпадающие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дохо-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ды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бюджета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Социального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фонда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России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от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применения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указанных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пониженных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тарифов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страховых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взносов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ком-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пенсируются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за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счет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межбюджетных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трансфертов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из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фе-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дерального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бюджета.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27301" y="1880706"/>
            <a:ext cx="4825365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310" b="1">
                <a:solidFill>
                  <a:srgbClr val="221E1F"/>
                </a:solidFill>
                <a:latin typeface="Cambria"/>
                <a:cs typeface="Cambria"/>
              </a:rPr>
              <a:t>О</a:t>
            </a:r>
            <a:r>
              <a:rPr dirty="0" sz="3800" spc="9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5" b="1">
                <a:solidFill>
                  <a:srgbClr val="221E1F"/>
                </a:solidFill>
                <a:latin typeface="Cambria"/>
                <a:cs typeface="Cambria"/>
              </a:rPr>
              <a:t>cоциальной</a:t>
            </a:r>
            <a:r>
              <a:rPr dirty="0" sz="3800" spc="9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-20" b="1">
                <a:solidFill>
                  <a:srgbClr val="221E1F"/>
                </a:solidFill>
                <a:latin typeface="Cambria"/>
                <a:cs typeface="Cambria"/>
              </a:rPr>
              <a:t>cфере</a:t>
            </a:r>
            <a:endParaRPr sz="3800">
              <a:latin typeface="Cambria"/>
              <a:cs typeface="Cambria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8207999" y="1927950"/>
          <a:ext cx="6384925" cy="23806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38985"/>
                <a:gridCol w="1619885"/>
                <a:gridCol w="539750"/>
                <a:gridCol w="539750"/>
                <a:gridCol w="539750"/>
                <a:gridCol w="539750"/>
                <a:gridCol w="539750"/>
              </a:tblGrid>
              <a:tr h="470947">
                <a:tc rowSpan="3">
                  <a:txBody>
                    <a:bodyPr/>
                    <a:lstStyle/>
                    <a:p>
                      <a:pPr marL="53975" marR="622935">
                        <a:lnSpc>
                          <a:spcPts val="900"/>
                        </a:lnSpc>
                        <a:spcBef>
                          <a:spcPts val="480"/>
                        </a:spcBef>
                      </a:pPr>
                      <a:r>
                        <a:rPr dirty="0" sz="800" spc="7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Пособие</a:t>
                      </a:r>
                      <a:r>
                        <a:rPr dirty="0" sz="800" spc="-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6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по</a:t>
                      </a:r>
                      <a:r>
                        <a:rPr dirty="0" sz="800" spc="-4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8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временной </a:t>
                      </a:r>
                      <a:r>
                        <a:rPr dirty="0" sz="800" spc="-204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6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нетрудоспособности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6096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365760">
                        <a:lnSpc>
                          <a:spcPts val="900"/>
                        </a:lnSpc>
                        <a:spcBef>
                          <a:spcPts val="480"/>
                        </a:spcBef>
                      </a:pP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100% 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заработка </a:t>
                      </a:r>
                      <a:r>
                        <a:rPr dirty="0" sz="800" spc="1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– </a:t>
                      </a:r>
                      <a:r>
                        <a:rPr dirty="0" sz="800" spc="1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при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страховом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стаже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свыше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8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лет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09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314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78,2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358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83,2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95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122,8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2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172,5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191,6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470947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096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ts val="930"/>
                        </a:lnSpc>
                        <a:spcBef>
                          <a:spcPts val="40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80%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заработка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–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365760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 spc="1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при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страховом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стаже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5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8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лет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339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62,6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339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66,6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54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98,2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65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138,0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9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153,3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470947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096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ts val="930"/>
                        </a:lnSpc>
                        <a:spcBef>
                          <a:spcPts val="400"/>
                        </a:spcBef>
                      </a:pP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60%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заработка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–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365760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 spc="1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при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страховом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стаже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5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лет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327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46,9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358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49,9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238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73,7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57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103,5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1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115,0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356647">
                <a:tc>
                  <a:txBody>
                    <a:bodyPr/>
                    <a:lstStyle/>
                    <a:p>
                      <a:pPr marL="53975">
                        <a:lnSpc>
                          <a:spcPts val="93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Пособие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53975">
                        <a:lnSpc>
                          <a:spcPts val="930"/>
                        </a:lnSpc>
                      </a:pPr>
                      <a:r>
                        <a:rPr dirty="0" sz="800" spc="6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по</a:t>
                      </a:r>
                      <a:r>
                        <a:rPr dirty="0" sz="800" spc="-3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8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беременности</a:t>
                      </a:r>
                      <a:r>
                        <a:rPr dirty="0" sz="800" spc="-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7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и</a:t>
                      </a:r>
                      <a:r>
                        <a:rPr dirty="0" sz="800" spc="-3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7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родам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100%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заработка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314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78,2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358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83,2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95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122,8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2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172,5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191,6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585246">
                <a:tc>
                  <a:txBody>
                    <a:bodyPr/>
                    <a:lstStyle/>
                    <a:p>
                      <a:pPr marL="53975" marR="659765">
                        <a:lnSpc>
                          <a:spcPts val="900"/>
                        </a:lnSpc>
                        <a:spcBef>
                          <a:spcPts val="480"/>
                        </a:spcBef>
                      </a:pPr>
                      <a:r>
                        <a:rPr dirty="0" sz="800" spc="7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Ежемесячное</a:t>
                      </a:r>
                      <a:r>
                        <a:rPr dirty="0" sz="800" spc="-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7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пособие </a:t>
                      </a:r>
                      <a:r>
                        <a:rPr dirty="0" sz="800" spc="-2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6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по </a:t>
                      </a:r>
                      <a:r>
                        <a:rPr dirty="0" sz="800" spc="5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уходу </a:t>
                      </a:r>
                      <a:r>
                        <a:rPr dirty="0" sz="800" spc="5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за </a:t>
                      </a:r>
                      <a:r>
                        <a:rPr dirty="0" sz="800" spc="8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ребенком </a:t>
                      </a:r>
                      <a:r>
                        <a:rPr dirty="0" sz="800" spc="9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до </a:t>
                      </a:r>
                      <a:r>
                        <a:rPr dirty="0" sz="800" spc="8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достижения </a:t>
                      </a:r>
                      <a:r>
                        <a:rPr dirty="0" sz="800" spc="9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им </a:t>
                      </a:r>
                      <a:r>
                        <a:rPr dirty="0" sz="800" spc="9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возраста</a:t>
                      </a:r>
                      <a:r>
                        <a:rPr dirty="0" sz="800" spc="-2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6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полутора</a:t>
                      </a:r>
                      <a:r>
                        <a:rPr dirty="0" sz="800" spc="-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лет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6096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40%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заработка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358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31,3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358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33,3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49,1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09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69,0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76,7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</a:tbl>
          </a:graphicData>
        </a:graphic>
      </p:graphicFrame>
      <p:sp>
        <p:nvSpPr>
          <p:cNvPr id="15" name="object 15"/>
          <p:cNvSpPr txBox="1"/>
          <p:nvPr/>
        </p:nvSpPr>
        <p:spPr>
          <a:xfrm>
            <a:off x="8261998" y="1664401"/>
            <a:ext cx="135128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0">
                <a:solidFill>
                  <a:srgbClr val="939598"/>
                </a:solidFill>
                <a:latin typeface="Microsoft Sans Serif"/>
                <a:cs typeface="Microsoft Sans Serif"/>
              </a:rPr>
              <a:t>Наименование</a:t>
            </a:r>
            <a:r>
              <a:rPr dirty="0" sz="800" spc="-55">
                <a:solidFill>
                  <a:srgbClr val="939598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939598"/>
                </a:solidFill>
                <a:latin typeface="Microsoft Sans Serif"/>
                <a:cs typeface="Microsoft Sans Serif"/>
              </a:rPr>
              <a:t>пособия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0301299" y="1664401"/>
            <a:ext cx="1294130" cy="255270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20"/>
              </a:spcBef>
            </a:pPr>
            <a:r>
              <a:rPr dirty="0" sz="800" spc="70">
                <a:solidFill>
                  <a:srgbClr val="939598"/>
                </a:solidFill>
                <a:latin typeface="Microsoft Sans Serif"/>
                <a:cs typeface="Microsoft Sans Serif"/>
              </a:rPr>
              <a:t>Уровень </a:t>
            </a:r>
            <a:r>
              <a:rPr dirty="0" sz="800" spc="75">
                <a:solidFill>
                  <a:srgbClr val="939598"/>
                </a:solidFill>
                <a:latin typeface="Microsoft Sans Serif"/>
                <a:cs typeface="Microsoft Sans Serif"/>
              </a:rPr>
              <a:t>возмещения </a:t>
            </a:r>
            <a:r>
              <a:rPr dirty="0" sz="800" spc="80">
                <a:solidFill>
                  <a:srgbClr val="939598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939598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65">
                <a:solidFill>
                  <a:srgbClr val="939598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0">
                <a:solidFill>
                  <a:srgbClr val="939598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939598"/>
                </a:solidFill>
                <a:latin typeface="Microsoft Sans Serif"/>
                <a:cs typeface="Microsoft Sans Serif"/>
              </a:rPr>
              <a:t>аченно</a:t>
            </a:r>
            <a:r>
              <a:rPr dirty="0" sz="800" spc="40">
                <a:solidFill>
                  <a:srgbClr val="939598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939598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15">
                <a:solidFill>
                  <a:srgbClr val="939598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939598"/>
                </a:solidFill>
                <a:latin typeface="Microsoft Sans Serif"/>
                <a:cs typeface="Microsoft Sans Serif"/>
              </a:rPr>
              <a:t>за</a:t>
            </a:r>
            <a:r>
              <a:rPr dirty="0" sz="800" spc="60">
                <a:solidFill>
                  <a:srgbClr val="939598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5">
                <a:solidFill>
                  <a:srgbClr val="939598"/>
                </a:solidFill>
                <a:latin typeface="Microsoft Sans Serif"/>
                <a:cs typeface="Microsoft Sans Serif"/>
              </a:rPr>
              <a:t>аб</a:t>
            </a:r>
            <a:r>
              <a:rPr dirty="0" sz="800" spc="50">
                <a:solidFill>
                  <a:srgbClr val="939598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939598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45">
                <a:solidFill>
                  <a:srgbClr val="939598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0">
                <a:solidFill>
                  <a:srgbClr val="939598"/>
                </a:solidFill>
                <a:latin typeface="Microsoft Sans Serif"/>
                <a:cs typeface="Microsoft Sans Serif"/>
              </a:rPr>
              <a:t>а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2045098" y="1665213"/>
            <a:ext cx="21018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585251" y="1665213"/>
            <a:ext cx="20955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3122431" y="1665213"/>
            <a:ext cx="21526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70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3665175" y="1665213"/>
            <a:ext cx="21018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4203689" y="1665213"/>
            <a:ext cx="21399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195299" y="449784"/>
            <a:ext cx="5687060" cy="8896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Предельные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размеры пособий 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по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обязательному социальному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страхованию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1200" spc="-6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случай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временной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нетрудоспособности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-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6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75" b="1">
                <a:solidFill>
                  <a:srgbClr val="221E1F"/>
                </a:solidFill>
                <a:latin typeface="Arial"/>
                <a:cs typeface="Arial"/>
              </a:rPr>
              <a:t>связи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40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1200" spc="-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материнством,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исчисляемых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75" b="1">
                <a:solidFill>
                  <a:srgbClr val="221E1F"/>
                </a:solidFill>
                <a:latin typeface="Arial"/>
                <a:cs typeface="Arial"/>
              </a:rPr>
              <a:t>исходя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из</a:t>
            </a:r>
            <a:r>
              <a:rPr dirty="0" sz="1200" spc="-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заработной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5" b="1">
                <a:solidFill>
                  <a:srgbClr val="221E1F"/>
                </a:solidFill>
                <a:latin typeface="Arial"/>
                <a:cs typeface="Arial"/>
              </a:rPr>
              <a:t>платы,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35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12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12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12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месяц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8195299" y="4543469"/>
            <a:ext cx="3162300" cy="2941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поддержка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старшего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поколения,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помимо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национального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проекта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«Демография»,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будет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осущест-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вляться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через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системы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предоставления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соци-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альных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услуг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медицинской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помощи.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890" indent="215900">
              <a:lnSpc>
                <a:spcPct val="132900"/>
              </a:lnSpc>
            </a:pP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Бюджетные ассигнования по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направлению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«Раз-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витие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пенсионной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системы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Федерации»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составят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704,6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рублей,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2025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endParaRPr sz="800">
              <a:latin typeface="Microsoft Sans Serif"/>
              <a:cs typeface="Microsoft Sans Serif"/>
            </a:endParaRPr>
          </a:p>
          <a:p>
            <a:pPr algn="just" marL="228600" marR="8890" indent="-216535">
              <a:lnSpc>
                <a:spcPct val="132900"/>
              </a:lnSpc>
            </a:pP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552,6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2026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482,4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рублей.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2024–2026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годах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предусмотрена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ежегодная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ин-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890">
              <a:lnSpc>
                <a:spcPct val="132900"/>
              </a:lnSpc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дексация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страховых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пенсий.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При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этом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расходные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обя-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зательства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выплату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страховой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пенсии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фиксирован-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ной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выплаты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страховой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пенсии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определяются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учетом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%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Объем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бюджетных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ассигнований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«Пенсионное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обеспечение»,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направляемых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бюджет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Социального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фонда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России, составит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 2024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году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2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594,4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руб-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лей 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(109,1%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уровню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2024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года,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утвержденному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Зако-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ном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0">
                <a:solidFill>
                  <a:srgbClr val="221E1F"/>
                </a:solidFill>
                <a:latin typeface="Microsoft Sans Serif"/>
                <a:cs typeface="Microsoft Sans Serif"/>
              </a:rPr>
              <a:t>№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466-ФЗ),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2025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347,5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(94,7%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1435298" y="4543469"/>
            <a:ext cx="3162300" cy="2941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уровн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да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тве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жденном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За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оно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№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466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-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З), 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2026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244,6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(85,8%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уровню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пара-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метров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Бюджетного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прогноза).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890" indent="215900">
              <a:lnSpc>
                <a:spcPct val="132900"/>
              </a:lnSpc>
            </a:pP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Увеличение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общего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объема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бюджетных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ассигно-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0">
                <a:solidFill>
                  <a:srgbClr val="221E1F"/>
                </a:solidFill>
                <a:latin typeface="Microsoft Sans Serif"/>
                <a:cs typeface="Microsoft Sans Serif"/>
              </a:rPr>
              <a:t>ваний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2025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годах,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0">
                <a:solidFill>
                  <a:srgbClr val="221E1F"/>
                </a:solidFill>
                <a:latin typeface="Microsoft Sans Serif"/>
                <a:cs typeface="Microsoft Sans Serif"/>
              </a:rPr>
              <a:t>сравнению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объема-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ми,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утвержденными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Законом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90">
                <a:solidFill>
                  <a:srgbClr val="221E1F"/>
                </a:solidFill>
                <a:latin typeface="Microsoft Sans Serif"/>
                <a:cs typeface="Microsoft Sans Serif"/>
              </a:rPr>
              <a:t>№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466-ФЗ,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2026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году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сравнению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показателями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объема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соответству-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ющих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расходов,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установленных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Бюджетным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прогно-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зом,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передаваемых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бюджету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Социального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фонда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Рос-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сии,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связано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уточнением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численности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получателей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пенсионного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обеспечения,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также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отдельных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показа-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телей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прогноза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социально-экономического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Межбюджетные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трансферты,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планируемые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пере-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чи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лени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оциально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фонд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20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ду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плановом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периоде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2025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2026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годов,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обеспечат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полном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объеме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исполнение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законодательно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установ-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ленных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обязательств.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195299" y="7793784"/>
            <a:ext cx="2901315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120" b="1">
                <a:solidFill>
                  <a:srgbClr val="221E1F"/>
                </a:solidFill>
                <a:latin typeface="Arial"/>
                <a:cs typeface="Arial"/>
              </a:rPr>
              <a:t>Динамика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показателей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среднегодового</a:t>
            </a:r>
            <a:r>
              <a:rPr dirty="0" sz="12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размера</a:t>
            </a:r>
            <a:r>
              <a:rPr dirty="0" sz="12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пенсий, </a:t>
            </a:r>
            <a:r>
              <a:rPr dirty="0" sz="1200" spc="-3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8465156" y="8633702"/>
            <a:ext cx="715010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90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Х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Я 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ПЕНСИЯ</a:t>
            </a:r>
            <a:endParaRPr sz="8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9566539" y="9059645"/>
            <a:ext cx="36576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 b="1">
                <a:solidFill>
                  <a:srgbClr val="221E1F"/>
                </a:solidFill>
                <a:latin typeface="Arial"/>
                <a:cs typeface="Arial"/>
              </a:rPr>
              <a:t>19</a:t>
            </a:r>
            <a:r>
              <a:rPr dirty="0" sz="65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123,5</a:t>
            </a:r>
            <a:endParaRPr sz="65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618379" y="9275646"/>
            <a:ext cx="419734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20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70" b="1">
                <a:solidFill>
                  <a:srgbClr val="221E1F"/>
                </a:solidFill>
                <a:latin typeface="Arial"/>
                <a:cs typeface="Arial"/>
              </a:rPr>
              <a:t>066,8</a:t>
            </a:r>
            <a:endParaRPr sz="65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9687859" y="9491646"/>
            <a:ext cx="39116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7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-1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8,8</a:t>
            </a:r>
            <a:endParaRPr sz="650">
              <a:latin typeface="Arial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8477859" y="9504006"/>
            <a:ext cx="1169035" cy="108585"/>
          </a:xfrm>
          <a:custGeom>
            <a:avLst/>
            <a:gdLst/>
            <a:ahLst/>
            <a:cxnLst/>
            <a:rect l="l" t="t" r="r" b="b"/>
            <a:pathLst>
              <a:path w="1169034" h="108584">
                <a:moveTo>
                  <a:pt x="1168704" y="0"/>
                </a:moveTo>
                <a:lnTo>
                  <a:pt x="0" y="0"/>
                </a:lnTo>
                <a:lnTo>
                  <a:pt x="0" y="108000"/>
                </a:lnTo>
                <a:lnTo>
                  <a:pt x="1168704" y="108000"/>
                </a:lnTo>
                <a:lnTo>
                  <a:pt x="1168704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8477859" y="9288005"/>
            <a:ext cx="1099820" cy="108585"/>
          </a:xfrm>
          <a:custGeom>
            <a:avLst/>
            <a:gdLst/>
            <a:ahLst/>
            <a:cxnLst/>
            <a:rect l="l" t="t" r="r" b="b"/>
            <a:pathLst>
              <a:path w="1099820" h="108584">
                <a:moveTo>
                  <a:pt x="1099223" y="0"/>
                </a:moveTo>
                <a:lnTo>
                  <a:pt x="0" y="0"/>
                </a:lnTo>
                <a:lnTo>
                  <a:pt x="0" y="108000"/>
                </a:lnTo>
                <a:lnTo>
                  <a:pt x="1099223" y="108000"/>
                </a:lnTo>
                <a:lnTo>
                  <a:pt x="1099223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8477859" y="9072003"/>
            <a:ext cx="1047750" cy="108585"/>
          </a:xfrm>
          <a:custGeom>
            <a:avLst/>
            <a:gdLst/>
            <a:ahLst/>
            <a:cxnLst/>
            <a:rect l="l" t="t" r="r" b="b"/>
            <a:pathLst>
              <a:path w="1047750" h="108584">
                <a:moveTo>
                  <a:pt x="1047381" y="0"/>
                </a:moveTo>
                <a:lnTo>
                  <a:pt x="0" y="0"/>
                </a:lnTo>
                <a:lnTo>
                  <a:pt x="0" y="108000"/>
                </a:lnTo>
                <a:lnTo>
                  <a:pt x="1047381" y="108000"/>
                </a:lnTo>
                <a:lnTo>
                  <a:pt x="1047381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 txBox="1"/>
          <p:nvPr/>
        </p:nvSpPr>
        <p:spPr>
          <a:xfrm>
            <a:off x="8225565" y="9063443"/>
            <a:ext cx="211454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224986" y="9279608"/>
            <a:ext cx="21209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8221907" y="9495773"/>
            <a:ext cx="214629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8225275" y="9711937"/>
            <a:ext cx="211454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8224467" y="9928103"/>
            <a:ext cx="21336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9734299" y="9707645"/>
            <a:ext cx="36004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22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187,1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8477846" y="9720009"/>
            <a:ext cx="1215390" cy="108585"/>
          </a:xfrm>
          <a:custGeom>
            <a:avLst/>
            <a:gdLst/>
            <a:ahLst/>
            <a:cxnLst/>
            <a:rect l="l" t="t" r="r" b="b"/>
            <a:pathLst>
              <a:path w="1215390" h="108584">
                <a:moveTo>
                  <a:pt x="1215148" y="0"/>
                </a:moveTo>
                <a:lnTo>
                  <a:pt x="0" y="0"/>
                </a:lnTo>
                <a:lnTo>
                  <a:pt x="0" y="108000"/>
                </a:lnTo>
                <a:lnTo>
                  <a:pt x="1215148" y="108000"/>
                </a:lnTo>
                <a:lnTo>
                  <a:pt x="121514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 txBox="1"/>
          <p:nvPr/>
        </p:nvSpPr>
        <p:spPr>
          <a:xfrm>
            <a:off x="9793361" y="9923645"/>
            <a:ext cx="40767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23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292,4</a:t>
            </a:r>
            <a:endParaRPr sz="650">
              <a:latin typeface="Arial"/>
              <a:cs typeface="Arial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8477859" y="9935997"/>
            <a:ext cx="1274445" cy="108585"/>
          </a:xfrm>
          <a:custGeom>
            <a:avLst/>
            <a:gdLst/>
            <a:ahLst/>
            <a:cxnLst/>
            <a:rect l="l" t="t" r="r" b="b"/>
            <a:pathLst>
              <a:path w="1274445" h="108584">
                <a:moveTo>
                  <a:pt x="1274203" y="0"/>
                </a:moveTo>
                <a:lnTo>
                  <a:pt x="0" y="0"/>
                </a:lnTo>
                <a:lnTo>
                  <a:pt x="0" y="108000"/>
                </a:lnTo>
                <a:lnTo>
                  <a:pt x="1274203" y="108000"/>
                </a:lnTo>
                <a:lnTo>
                  <a:pt x="1274203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 txBox="1"/>
          <p:nvPr/>
        </p:nvSpPr>
        <p:spPr>
          <a:xfrm>
            <a:off x="10679300" y="8633702"/>
            <a:ext cx="1205865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9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Х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Я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П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НС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Я 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ПО</a:t>
            </a:r>
            <a:r>
              <a:rPr dirty="0" sz="800" spc="-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СТАРОСТИ</a:t>
            </a:r>
            <a:endParaRPr sz="8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1874500" y="9059645"/>
            <a:ext cx="41719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20</a:t>
            </a:r>
            <a:r>
              <a:rPr dirty="0" sz="65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70" b="1">
                <a:solidFill>
                  <a:srgbClr val="221E1F"/>
                </a:solidFill>
                <a:latin typeface="Arial"/>
                <a:cs typeface="Arial"/>
              </a:rPr>
              <a:t>842,2</a:t>
            </a:r>
            <a:endParaRPr sz="6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1928499" y="9275646"/>
            <a:ext cx="37465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7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-1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95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r>
              <a:rPr dirty="0" sz="650" spc="-8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9,0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2009499" y="9491646"/>
            <a:ext cx="40322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23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307,8</a:t>
            </a:r>
            <a:endParaRPr sz="65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2065299" y="9707645"/>
            <a:ext cx="410209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24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330,6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2133843" y="9923645"/>
            <a:ext cx="41402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25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70" b="1">
                <a:solidFill>
                  <a:srgbClr val="221E1F"/>
                </a:solidFill>
                <a:latin typeface="Arial"/>
                <a:cs typeface="Arial"/>
              </a:rPr>
              <a:t>590,4</a:t>
            </a:r>
            <a:endParaRPr sz="650">
              <a:latin typeface="Arial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10692003" y="9504006"/>
            <a:ext cx="1276350" cy="108585"/>
          </a:xfrm>
          <a:custGeom>
            <a:avLst/>
            <a:gdLst/>
            <a:ahLst/>
            <a:cxnLst/>
            <a:rect l="l" t="t" r="r" b="b"/>
            <a:pathLst>
              <a:path w="1276350" h="108584">
                <a:moveTo>
                  <a:pt x="1276197" y="0"/>
                </a:moveTo>
                <a:lnTo>
                  <a:pt x="0" y="0"/>
                </a:lnTo>
                <a:lnTo>
                  <a:pt x="0" y="108000"/>
                </a:lnTo>
                <a:lnTo>
                  <a:pt x="1276197" y="108000"/>
                </a:lnTo>
                <a:lnTo>
                  <a:pt x="1276197" y="0"/>
                </a:lnTo>
                <a:close/>
              </a:path>
            </a:pathLst>
          </a:custGeom>
          <a:solidFill>
            <a:srgbClr val="7377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0692003" y="9288005"/>
            <a:ext cx="1195705" cy="108585"/>
          </a:xfrm>
          <a:custGeom>
            <a:avLst/>
            <a:gdLst/>
            <a:ahLst/>
            <a:cxnLst/>
            <a:rect l="l" t="t" r="r" b="b"/>
            <a:pathLst>
              <a:path w="1195704" h="108584">
                <a:moveTo>
                  <a:pt x="1195197" y="0"/>
                </a:moveTo>
                <a:lnTo>
                  <a:pt x="0" y="0"/>
                </a:lnTo>
                <a:lnTo>
                  <a:pt x="0" y="108000"/>
                </a:lnTo>
                <a:lnTo>
                  <a:pt x="1195197" y="108000"/>
                </a:lnTo>
                <a:lnTo>
                  <a:pt x="1195197" y="0"/>
                </a:lnTo>
                <a:close/>
              </a:path>
            </a:pathLst>
          </a:custGeom>
          <a:solidFill>
            <a:srgbClr val="7377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0692003" y="9072003"/>
            <a:ext cx="1141730" cy="108585"/>
          </a:xfrm>
          <a:custGeom>
            <a:avLst/>
            <a:gdLst/>
            <a:ahLst/>
            <a:cxnLst/>
            <a:rect l="l" t="t" r="r" b="b"/>
            <a:pathLst>
              <a:path w="1141729" h="108584">
                <a:moveTo>
                  <a:pt x="1141196" y="0"/>
                </a:moveTo>
                <a:lnTo>
                  <a:pt x="0" y="0"/>
                </a:lnTo>
                <a:lnTo>
                  <a:pt x="0" y="108000"/>
                </a:lnTo>
                <a:lnTo>
                  <a:pt x="1141196" y="108000"/>
                </a:lnTo>
                <a:lnTo>
                  <a:pt x="1141196" y="0"/>
                </a:lnTo>
                <a:close/>
              </a:path>
            </a:pathLst>
          </a:custGeom>
          <a:solidFill>
            <a:srgbClr val="7377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0692003" y="9935997"/>
            <a:ext cx="1400810" cy="108585"/>
          </a:xfrm>
          <a:custGeom>
            <a:avLst/>
            <a:gdLst/>
            <a:ahLst/>
            <a:cxnLst/>
            <a:rect l="l" t="t" r="r" b="b"/>
            <a:pathLst>
              <a:path w="1400809" h="108584">
                <a:moveTo>
                  <a:pt x="1400543" y="0"/>
                </a:moveTo>
                <a:lnTo>
                  <a:pt x="0" y="0"/>
                </a:lnTo>
                <a:lnTo>
                  <a:pt x="0" y="108000"/>
                </a:lnTo>
                <a:lnTo>
                  <a:pt x="1400543" y="108000"/>
                </a:lnTo>
                <a:lnTo>
                  <a:pt x="1400543" y="0"/>
                </a:lnTo>
                <a:close/>
              </a:path>
            </a:pathLst>
          </a:custGeom>
          <a:solidFill>
            <a:srgbClr val="7377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0692003" y="9720009"/>
            <a:ext cx="1332230" cy="108585"/>
          </a:xfrm>
          <a:custGeom>
            <a:avLst/>
            <a:gdLst/>
            <a:ahLst/>
            <a:cxnLst/>
            <a:rect l="l" t="t" r="r" b="b"/>
            <a:pathLst>
              <a:path w="1332229" h="108584">
                <a:moveTo>
                  <a:pt x="1332001" y="0"/>
                </a:moveTo>
                <a:lnTo>
                  <a:pt x="0" y="0"/>
                </a:lnTo>
                <a:lnTo>
                  <a:pt x="0" y="108000"/>
                </a:lnTo>
                <a:lnTo>
                  <a:pt x="1332001" y="108000"/>
                </a:lnTo>
                <a:lnTo>
                  <a:pt x="1332001" y="0"/>
                </a:lnTo>
                <a:close/>
              </a:path>
            </a:pathLst>
          </a:custGeom>
          <a:solidFill>
            <a:srgbClr val="7377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 txBox="1"/>
          <p:nvPr/>
        </p:nvSpPr>
        <p:spPr>
          <a:xfrm>
            <a:off x="13055299" y="8633702"/>
            <a:ext cx="837565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90" b="1">
                <a:solidFill>
                  <a:srgbClr val="221E1F"/>
                </a:solidFill>
                <a:latin typeface="Arial"/>
                <a:cs typeface="Arial"/>
              </a:rPr>
              <a:t>ЦИ</a:t>
            </a:r>
            <a:r>
              <a:rPr dirty="0" sz="800" spc="9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Ь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Я 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ПЕНСИЯ</a:t>
            </a:r>
            <a:endParaRPr sz="8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3775300" y="9059645"/>
            <a:ext cx="36258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12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133,0</a:t>
            </a:r>
            <a:endParaRPr sz="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3846578" y="9275646"/>
            <a:ext cx="38925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12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436,7</a:t>
            </a:r>
            <a:endParaRPr sz="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3901298" y="9707645"/>
            <a:ext cx="40068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14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70" b="1">
                <a:solidFill>
                  <a:srgbClr val="221E1F"/>
                </a:solidFill>
                <a:latin typeface="Arial"/>
                <a:cs typeface="Arial"/>
              </a:rPr>
              <a:t>424,9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3980500" y="9923645"/>
            <a:ext cx="39370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6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5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70" b="1">
                <a:solidFill>
                  <a:srgbClr val="221E1F"/>
                </a:solidFill>
                <a:latin typeface="Arial"/>
                <a:cs typeface="Arial"/>
              </a:rPr>
              <a:t>883,9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3835780" y="9491646"/>
            <a:ext cx="38036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6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70" b="1">
                <a:solidFill>
                  <a:srgbClr val="221E1F"/>
                </a:solidFill>
                <a:latin typeface="Arial"/>
                <a:cs typeface="Arial"/>
              </a:rPr>
              <a:t>23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13068008" y="9504006"/>
            <a:ext cx="727075" cy="108585"/>
          </a:xfrm>
          <a:custGeom>
            <a:avLst/>
            <a:gdLst/>
            <a:ahLst/>
            <a:cxnLst/>
            <a:rect l="l" t="t" r="r" b="b"/>
            <a:pathLst>
              <a:path w="727075" h="108584">
                <a:moveTo>
                  <a:pt x="726478" y="0"/>
                </a:moveTo>
                <a:lnTo>
                  <a:pt x="0" y="0"/>
                </a:lnTo>
                <a:lnTo>
                  <a:pt x="0" y="108000"/>
                </a:lnTo>
                <a:lnTo>
                  <a:pt x="726478" y="108000"/>
                </a:lnTo>
                <a:lnTo>
                  <a:pt x="726478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3067994" y="9288005"/>
            <a:ext cx="737870" cy="108585"/>
          </a:xfrm>
          <a:custGeom>
            <a:avLst/>
            <a:gdLst/>
            <a:ahLst/>
            <a:cxnLst/>
            <a:rect l="l" t="t" r="r" b="b"/>
            <a:pathLst>
              <a:path w="737869" h="108584">
                <a:moveTo>
                  <a:pt x="737285" y="0"/>
                </a:moveTo>
                <a:lnTo>
                  <a:pt x="0" y="0"/>
                </a:lnTo>
                <a:lnTo>
                  <a:pt x="0" y="108000"/>
                </a:lnTo>
                <a:lnTo>
                  <a:pt x="737285" y="108000"/>
                </a:lnTo>
                <a:lnTo>
                  <a:pt x="737285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3067994" y="9072003"/>
            <a:ext cx="666115" cy="108585"/>
          </a:xfrm>
          <a:custGeom>
            <a:avLst/>
            <a:gdLst/>
            <a:ahLst/>
            <a:cxnLst/>
            <a:rect l="l" t="t" r="r" b="b"/>
            <a:pathLst>
              <a:path w="666115" h="108584">
                <a:moveTo>
                  <a:pt x="666000" y="0"/>
                </a:moveTo>
                <a:lnTo>
                  <a:pt x="0" y="0"/>
                </a:lnTo>
                <a:lnTo>
                  <a:pt x="0" y="108000"/>
                </a:lnTo>
                <a:lnTo>
                  <a:pt x="666000" y="108000"/>
                </a:lnTo>
                <a:lnTo>
                  <a:pt x="666000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3068008" y="9935997"/>
            <a:ext cx="871219" cy="108585"/>
          </a:xfrm>
          <a:custGeom>
            <a:avLst/>
            <a:gdLst/>
            <a:ahLst/>
            <a:cxnLst/>
            <a:rect l="l" t="t" r="r" b="b"/>
            <a:pathLst>
              <a:path w="871219" h="108584">
                <a:moveTo>
                  <a:pt x="871194" y="0"/>
                </a:moveTo>
                <a:lnTo>
                  <a:pt x="0" y="0"/>
                </a:lnTo>
                <a:lnTo>
                  <a:pt x="0" y="108000"/>
                </a:lnTo>
                <a:lnTo>
                  <a:pt x="871194" y="108000"/>
                </a:lnTo>
                <a:lnTo>
                  <a:pt x="871194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13068008" y="9720009"/>
            <a:ext cx="792480" cy="108585"/>
          </a:xfrm>
          <a:custGeom>
            <a:avLst/>
            <a:gdLst/>
            <a:ahLst/>
            <a:cxnLst/>
            <a:rect l="l" t="t" r="r" b="b"/>
            <a:pathLst>
              <a:path w="792480" h="108584">
                <a:moveTo>
                  <a:pt x="791997" y="0"/>
                </a:moveTo>
                <a:lnTo>
                  <a:pt x="0" y="0"/>
                </a:lnTo>
                <a:lnTo>
                  <a:pt x="0" y="108000"/>
                </a:lnTo>
                <a:lnTo>
                  <a:pt x="791997" y="108000"/>
                </a:lnTo>
                <a:lnTo>
                  <a:pt x="791997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 txBox="1"/>
          <p:nvPr/>
        </p:nvSpPr>
        <p:spPr>
          <a:xfrm>
            <a:off x="10439710" y="9063443"/>
            <a:ext cx="211454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27300" y="10088502"/>
            <a:ext cx="17780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-75">
                <a:solidFill>
                  <a:srgbClr val="221E1F"/>
                </a:solidFill>
                <a:latin typeface="Microsoft Sans Serif"/>
                <a:cs typeface="Microsoft Sans Serif"/>
              </a:rPr>
              <a:t>16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4421744" y="10088502"/>
            <a:ext cx="17208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-95">
                <a:solidFill>
                  <a:srgbClr val="221E1F"/>
                </a:solidFill>
                <a:latin typeface="Microsoft Sans Serif"/>
                <a:cs typeface="Microsoft Sans Serif"/>
              </a:rPr>
              <a:t>17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0439129" y="9279608"/>
            <a:ext cx="21209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0436051" y="9495773"/>
            <a:ext cx="214629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0439419" y="9711937"/>
            <a:ext cx="211454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0438611" y="9928103"/>
            <a:ext cx="21336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2815709" y="9063443"/>
            <a:ext cx="211454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2815130" y="9279608"/>
            <a:ext cx="21209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2812052" y="9495773"/>
            <a:ext cx="214629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2815420" y="9711937"/>
            <a:ext cx="211454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2814612" y="9928103"/>
            <a:ext cx="21336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1267460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5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С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Н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В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НЫ</a:t>
            </a:r>
            <a:r>
              <a:rPr dirty="0" sz="650" spc="1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50">
                <a:solidFill>
                  <a:srgbClr val="211D1E"/>
                </a:solidFill>
                <a:latin typeface="Verdana"/>
                <a:cs typeface="Verdana"/>
              </a:rPr>
              <a:t>П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М</a:t>
            </a:r>
            <a:r>
              <a:rPr dirty="0" sz="650" spc="6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15">
                <a:solidFill>
                  <a:srgbClr val="211D1E"/>
                </a:solidFill>
                <a:latin typeface="Verdana"/>
                <a:cs typeface="Verdana"/>
              </a:rPr>
              <a:t>Т</a:t>
            </a:r>
            <a:r>
              <a:rPr dirty="0" sz="650" spc="6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20">
                <a:solidFill>
                  <a:srgbClr val="211D1E"/>
                </a:solidFill>
                <a:latin typeface="Verdana"/>
                <a:cs typeface="Verdana"/>
              </a:rPr>
              <a:t>Ы 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Ф</a:t>
            </a:r>
            <a:r>
              <a:rPr dirty="0" sz="650" spc="6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30">
                <a:solidFill>
                  <a:srgbClr val="211D1E"/>
                </a:solidFill>
                <a:latin typeface="Verdana"/>
                <a:cs typeface="Verdana"/>
              </a:rPr>
              <a:t>Д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7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Л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Ь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Н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-10">
                <a:solidFill>
                  <a:srgbClr val="211D1E"/>
                </a:solidFill>
                <a:latin typeface="Verdana"/>
                <a:cs typeface="Verdana"/>
              </a:rPr>
              <a:t>Г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20">
                <a:solidFill>
                  <a:srgbClr val="211D1E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11D1E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Т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11D1E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11D1E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11D1E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11D1E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11D1E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11D1E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11D1E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11D1E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11D1E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8201649" y="8201652"/>
          <a:ext cx="5317490" cy="9836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46120"/>
                <a:gridCol w="683894"/>
                <a:gridCol w="683895"/>
                <a:gridCol w="683895"/>
              </a:tblGrid>
              <a:tr h="242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сфере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образования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74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20,2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4320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19,7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419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28,6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436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сфере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культуры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419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406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42346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сфере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здравоохранения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39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19,9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438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19,8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393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28,2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42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сфере</a:t>
                      </a:r>
                      <a:r>
                        <a:rPr dirty="0" sz="80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науки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77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15,8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438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15,8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438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20,2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11688672" y="8037214"/>
            <a:ext cx="21526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70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2375305" y="8037214"/>
            <a:ext cx="21018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3057709" y="8037214"/>
            <a:ext cx="21399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540000" y="2144001"/>
          <a:ext cx="6377940" cy="26777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478529"/>
                <a:gridCol w="575945"/>
                <a:gridCol w="575945"/>
                <a:gridCol w="575945"/>
                <a:gridCol w="575945"/>
                <a:gridCol w="575945"/>
              </a:tblGrid>
              <a:tr h="242346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Героям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Советского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Союза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Героям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России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74</a:t>
                      </a:r>
                      <a:r>
                        <a:rPr dirty="0" sz="800" spc="-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617,0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3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0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3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-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3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97</a:t>
                      </a:r>
                      <a:r>
                        <a:rPr dirty="0" sz="800" spc="-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6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549,7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42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Героям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Социалистического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Труда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56</a:t>
                      </a:r>
                      <a:r>
                        <a:rPr dirty="0" sz="800" spc="3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3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238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66</a:t>
                      </a:r>
                      <a:r>
                        <a:rPr dirty="0" sz="800" spc="-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183,8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69</a:t>
                      </a:r>
                      <a:r>
                        <a:rPr dirty="0" sz="800" spc="-5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162,0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3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42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Инвалидам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I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группы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1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95</a:t>
                      </a:r>
                      <a:r>
                        <a:rPr dirty="0" sz="800" spc="3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95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3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3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42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Инвалидам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II</a:t>
                      </a:r>
                      <a:r>
                        <a:rPr dirty="0" sz="80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группы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5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4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23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80</a:t>
                      </a:r>
                      <a:r>
                        <a:rPr dirty="0" sz="800" spc="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6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977,6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136,7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42346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Инвалидам</a:t>
                      </a:r>
                      <a:r>
                        <a:rPr dirty="0" sz="80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III</a:t>
                      </a:r>
                      <a:r>
                        <a:rPr dirty="0" sz="80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группы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4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4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7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047,0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1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311,5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42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Детям-инвалидам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5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4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23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80</a:t>
                      </a:r>
                      <a:r>
                        <a:rPr dirty="0" sz="800" spc="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6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977,6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136,7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42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йны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-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7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328,4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3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047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-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612,6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-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955,2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12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-6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7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273,4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42346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Участникам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Великой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Отечественной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войны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3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6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3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1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4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96</a:t>
                      </a:r>
                      <a:r>
                        <a:rPr dirty="0" sz="800" spc="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4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-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7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205,0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356647">
                <a:tc>
                  <a:txBody>
                    <a:bodyPr/>
                    <a:lstStyle/>
                    <a:p>
                      <a:pPr marL="53975">
                        <a:lnSpc>
                          <a:spcPts val="930"/>
                        </a:lnSpc>
                        <a:spcBef>
                          <a:spcPts val="40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Лицам,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награжденным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знаком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930"/>
                        </a:lnSpc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«Жителю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блокадного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Ленинграда»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481,9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89</a:t>
                      </a:r>
                      <a:r>
                        <a:rPr dirty="0" sz="800" spc="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5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25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188,4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4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3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356647">
                <a:tc>
                  <a:txBody>
                    <a:bodyPr/>
                    <a:lstStyle/>
                    <a:p>
                      <a:pPr marL="53975" marR="1812289">
                        <a:lnSpc>
                          <a:spcPts val="900"/>
                        </a:lnSpc>
                        <a:spcBef>
                          <a:spcPts val="480"/>
                        </a:spcBef>
                      </a:pP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Инвалидам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вследствие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Чернобыльской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катастрофы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09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5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4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54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80</a:t>
                      </a:r>
                      <a:r>
                        <a:rPr dirty="0" sz="800" spc="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4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977,6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6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136,8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27300" y="1529781"/>
            <a:ext cx="5838825" cy="576580"/>
          </a:xfrm>
          <a:prstGeom prst="rect">
            <a:avLst/>
          </a:prstGeom>
        </p:spPr>
        <p:txBody>
          <a:bodyPr wrap="square" lIns="0" tIns="457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Ежемесячные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20" b="1">
                <a:solidFill>
                  <a:srgbClr val="221E1F"/>
                </a:solidFill>
                <a:latin typeface="Arial"/>
                <a:cs typeface="Arial"/>
              </a:rPr>
              <a:t>денежные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0" b="1">
                <a:solidFill>
                  <a:srgbClr val="221E1F"/>
                </a:solidFill>
                <a:latin typeface="Arial"/>
                <a:cs typeface="Arial"/>
              </a:rPr>
              <a:t>выплаты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отдельным</a:t>
            </a:r>
            <a:r>
              <a:rPr dirty="0" sz="12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категориям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20" b="1">
                <a:solidFill>
                  <a:srgbClr val="221E1F"/>
                </a:solidFill>
                <a:latin typeface="Arial"/>
                <a:cs typeface="Arial"/>
              </a:rPr>
              <a:t>граждан,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  <a:p>
            <a:pPr marL="3693160">
              <a:lnSpc>
                <a:spcPct val="100000"/>
              </a:lnSpc>
              <a:spcBef>
                <a:spcPts val="215"/>
              </a:spcBef>
              <a:tabLst>
                <a:tab pos="4269105" algn="l"/>
                <a:tab pos="4842510" algn="l"/>
                <a:tab pos="5420995" algn="l"/>
              </a:tabLst>
            </a:pP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2022	2023	</a:t>
            </a: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2024	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2025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510488" y="1989212"/>
            <a:ext cx="21399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27298" y="5083471"/>
            <a:ext cx="3162300" cy="9975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целях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решения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демографических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проблем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укреп-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ления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системы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социальной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защиты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материнства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дет-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ства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государством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уделяется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значительное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внимание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социальной </a:t>
            </a:r>
            <a:r>
              <a:rPr dirty="0" sz="800" spc="100" b="1">
                <a:solidFill>
                  <a:srgbClr val="221E1F"/>
                </a:solidFill>
                <a:latin typeface="Arial"/>
                <a:cs typeface="Arial"/>
              </a:rPr>
              <a:t>поддержке 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семей </a:t>
            </a:r>
            <a:r>
              <a:rPr dirty="0" sz="800" spc="30" b="1">
                <a:solidFill>
                  <a:srgbClr val="221E1F"/>
                </a:solidFill>
                <a:latin typeface="Arial"/>
                <a:cs typeface="Arial"/>
              </a:rPr>
              <a:t>с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детьми </a:t>
            </a:r>
            <a:r>
              <a:rPr dirty="0" sz="800" spc="170">
                <a:solidFill>
                  <a:srgbClr val="221E1F"/>
                </a:solidFill>
                <a:latin typeface="Microsoft Sans Serif"/>
                <a:cs typeface="Microsoft Sans Serif"/>
              </a:rPr>
              <a:t>–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установле-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ны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различные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меры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поддержки,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связанные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рождением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ребенка.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12204001" y="3456006"/>
            <a:ext cx="432434" cy="432434"/>
            <a:chOff x="12204001" y="3456006"/>
            <a:chExt cx="432434" cy="432434"/>
          </a:xfrm>
        </p:grpSpPr>
        <p:sp>
          <p:nvSpPr>
            <p:cNvPr id="17" name="object 17"/>
            <p:cNvSpPr/>
            <p:nvPr/>
          </p:nvSpPr>
          <p:spPr>
            <a:xfrm>
              <a:off x="12419104" y="3456006"/>
              <a:ext cx="11430" cy="215900"/>
            </a:xfrm>
            <a:custGeom>
              <a:avLst/>
              <a:gdLst/>
              <a:ahLst/>
              <a:cxnLst/>
              <a:rect l="l" t="t" r="r" b="b"/>
              <a:pathLst>
                <a:path w="11429" h="215900">
                  <a:moveTo>
                    <a:pt x="11049" y="0"/>
                  </a:moveTo>
                  <a:lnTo>
                    <a:pt x="0" y="38"/>
                  </a:lnTo>
                  <a:lnTo>
                    <a:pt x="11049" y="215671"/>
                  </a:lnTo>
                  <a:lnTo>
                    <a:pt x="11049" y="0"/>
                  </a:lnTo>
                  <a:close/>
                </a:path>
              </a:pathLst>
            </a:custGeom>
            <a:solidFill>
              <a:srgbClr val="E8E9E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" name="object 1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204001" y="3456076"/>
              <a:ext cx="432003" cy="431939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318324" y="3564001"/>
              <a:ext cx="216001" cy="216001"/>
            </a:xfrm>
            <a:prstGeom prst="rect">
              <a:avLst/>
            </a:prstGeom>
          </p:spPr>
        </p:pic>
      </p:grpSp>
      <p:grpSp>
        <p:nvGrpSpPr>
          <p:cNvPr id="20" name="object 20"/>
          <p:cNvGrpSpPr/>
          <p:nvPr/>
        </p:nvGrpSpPr>
        <p:grpSpPr>
          <a:xfrm>
            <a:off x="11447995" y="3456089"/>
            <a:ext cx="432434" cy="432434"/>
            <a:chOff x="11447995" y="3456089"/>
            <a:chExt cx="432434" cy="432434"/>
          </a:xfrm>
        </p:grpSpPr>
        <p:pic>
          <p:nvPicPr>
            <p:cNvPr id="21" name="object 2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447995" y="3456089"/>
              <a:ext cx="432003" cy="431926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562323" y="3564001"/>
              <a:ext cx="216001" cy="216001"/>
            </a:xfrm>
            <a:prstGeom prst="rect">
              <a:avLst/>
            </a:prstGeom>
          </p:spPr>
        </p:pic>
      </p:grpSp>
      <p:grpSp>
        <p:nvGrpSpPr>
          <p:cNvPr id="23" name="object 23"/>
          <p:cNvGrpSpPr/>
          <p:nvPr/>
        </p:nvGrpSpPr>
        <p:grpSpPr>
          <a:xfrm>
            <a:off x="12959994" y="3456000"/>
            <a:ext cx="432434" cy="432434"/>
            <a:chOff x="12959994" y="3456000"/>
            <a:chExt cx="432434" cy="432434"/>
          </a:xfrm>
        </p:grpSpPr>
        <p:pic>
          <p:nvPicPr>
            <p:cNvPr id="24" name="object 2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959994" y="3456000"/>
              <a:ext cx="432015" cy="432015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074323" y="3564001"/>
              <a:ext cx="216001" cy="216001"/>
            </a:xfrm>
            <a:prstGeom prst="rect">
              <a:avLst/>
            </a:prstGeom>
          </p:spPr>
        </p:pic>
      </p:grpSp>
      <p:grpSp>
        <p:nvGrpSpPr>
          <p:cNvPr id="26" name="object 26"/>
          <p:cNvGrpSpPr/>
          <p:nvPr/>
        </p:nvGrpSpPr>
        <p:grpSpPr>
          <a:xfrm>
            <a:off x="11458155" y="5183995"/>
            <a:ext cx="432434" cy="432434"/>
            <a:chOff x="11458155" y="5183995"/>
            <a:chExt cx="432434" cy="432434"/>
          </a:xfrm>
        </p:grpSpPr>
        <p:pic>
          <p:nvPicPr>
            <p:cNvPr id="27" name="object 2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1460503" y="5183995"/>
              <a:ext cx="207556" cy="209118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458155" y="5184000"/>
              <a:ext cx="431990" cy="432003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1566152" y="5291995"/>
              <a:ext cx="216001" cy="216001"/>
            </a:xfrm>
            <a:prstGeom prst="rect">
              <a:avLst/>
            </a:prstGeom>
          </p:spPr>
        </p:pic>
      </p:grpSp>
      <p:grpSp>
        <p:nvGrpSpPr>
          <p:cNvPr id="30" name="object 30"/>
          <p:cNvGrpSpPr/>
          <p:nvPr/>
        </p:nvGrpSpPr>
        <p:grpSpPr>
          <a:xfrm>
            <a:off x="12214161" y="5184000"/>
            <a:ext cx="432434" cy="432434"/>
            <a:chOff x="12214161" y="5184000"/>
            <a:chExt cx="432434" cy="432434"/>
          </a:xfrm>
        </p:grpSpPr>
        <p:pic>
          <p:nvPicPr>
            <p:cNvPr id="31" name="object 3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224203" y="5184005"/>
              <a:ext cx="199859" cy="207911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2214161" y="5184000"/>
              <a:ext cx="431990" cy="432003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2322151" y="5291995"/>
              <a:ext cx="216001" cy="216001"/>
            </a:xfrm>
            <a:prstGeom prst="rect">
              <a:avLst/>
            </a:prstGeom>
          </p:spPr>
        </p:pic>
      </p:grpSp>
      <p:grpSp>
        <p:nvGrpSpPr>
          <p:cNvPr id="34" name="object 34"/>
          <p:cNvGrpSpPr/>
          <p:nvPr/>
        </p:nvGrpSpPr>
        <p:grpSpPr>
          <a:xfrm>
            <a:off x="12970154" y="5183997"/>
            <a:ext cx="432434" cy="432434"/>
            <a:chOff x="12970154" y="5183997"/>
            <a:chExt cx="432434" cy="432434"/>
          </a:xfrm>
        </p:grpSpPr>
        <p:pic>
          <p:nvPicPr>
            <p:cNvPr id="35" name="object 3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985267" y="5183997"/>
              <a:ext cx="194792" cy="207302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2970154" y="5184000"/>
              <a:ext cx="432003" cy="432003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3078152" y="5291994"/>
              <a:ext cx="216001" cy="216001"/>
            </a:xfrm>
            <a:prstGeom prst="rect">
              <a:avLst/>
            </a:prstGeom>
          </p:spPr>
        </p:pic>
      </p:grpSp>
      <p:grpSp>
        <p:nvGrpSpPr>
          <p:cNvPr id="38" name="object 38"/>
          <p:cNvGrpSpPr/>
          <p:nvPr/>
        </p:nvGrpSpPr>
        <p:grpSpPr>
          <a:xfrm>
            <a:off x="11449251" y="7128002"/>
            <a:ext cx="431165" cy="432434"/>
            <a:chOff x="11449251" y="7128002"/>
            <a:chExt cx="431165" cy="432434"/>
          </a:xfrm>
        </p:grpSpPr>
        <p:sp>
          <p:nvSpPr>
            <p:cNvPr id="39" name="object 39"/>
            <p:cNvSpPr/>
            <p:nvPr/>
          </p:nvSpPr>
          <p:spPr>
            <a:xfrm>
              <a:off x="11449251" y="7128005"/>
              <a:ext cx="208915" cy="364490"/>
            </a:xfrm>
            <a:custGeom>
              <a:avLst/>
              <a:gdLst/>
              <a:ahLst/>
              <a:cxnLst/>
              <a:rect l="l" t="t" r="r" b="b"/>
              <a:pathLst>
                <a:path w="208915" h="364490">
                  <a:moveTo>
                    <a:pt x="208654" y="0"/>
                  </a:moveTo>
                  <a:lnTo>
                    <a:pt x="166772" y="3905"/>
                  </a:lnTo>
                  <a:lnTo>
                    <a:pt x="128074" y="15624"/>
                  </a:lnTo>
                  <a:lnTo>
                    <a:pt x="92559" y="35157"/>
                  </a:lnTo>
                  <a:lnTo>
                    <a:pt x="60229" y="62509"/>
                  </a:lnTo>
                  <a:lnTo>
                    <a:pt x="30114" y="101099"/>
                  </a:lnTo>
                  <a:lnTo>
                    <a:pt x="10038" y="144217"/>
                  </a:lnTo>
                  <a:lnTo>
                    <a:pt x="0" y="190052"/>
                  </a:lnTo>
                  <a:lnTo>
                    <a:pt x="0" y="236794"/>
                  </a:lnTo>
                  <a:lnTo>
                    <a:pt x="10038" y="282629"/>
                  </a:lnTo>
                  <a:lnTo>
                    <a:pt x="30114" y="325747"/>
                  </a:lnTo>
                  <a:lnTo>
                    <a:pt x="60229" y="364337"/>
                  </a:lnTo>
                  <a:lnTo>
                    <a:pt x="208654" y="213423"/>
                  </a:lnTo>
                  <a:lnTo>
                    <a:pt x="208654" y="0"/>
                  </a:lnTo>
                  <a:close/>
                </a:path>
              </a:pathLst>
            </a:custGeom>
            <a:solidFill>
              <a:srgbClr val="E8E9E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0" name="object 4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1515521" y="7128002"/>
              <a:ext cx="364477" cy="432003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1555999" y="7236000"/>
              <a:ext cx="216001" cy="216001"/>
            </a:xfrm>
            <a:prstGeom prst="rect">
              <a:avLst/>
            </a:prstGeom>
          </p:spPr>
        </p:pic>
      </p:grpSp>
      <p:grpSp>
        <p:nvGrpSpPr>
          <p:cNvPr id="42" name="object 42"/>
          <p:cNvGrpSpPr/>
          <p:nvPr/>
        </p:nvGrpSpPr>
        <p:grpSpPr>
          <a:xfrm>
            <a:off x="12205251" y="7128002"/>
            <a:ext cx="431165" cy="432434"/>
            <a:chOff x="12205251" y="7128002"/>
            <a:chExt cx="431165" cy="432434"/>
          </a:xfrm>
        </p:grpSpPr>
        <p:sp>
          <p:nvSpPr>
            <p:cNvPr id="43" name="object 43"/>
            <p:cNvSpPr/>
            <p:nvPr/>
          </p:nvSpPr>
          <p:spPr>
            <a:xfrm>
              <a:off x="12205251" y="7128005"/>
              <a:ext cx="208915" cy="364490"/>
            </a:xfrm>
            <a:custGeom>
              <a:avLst/>
              <a:gdLst/>
              <a:ahLst/>
              <a:cxnLst/>
              <a:rect l="l" t="t" r="r" b="b"/>
              <a:pathLst>
                <a:path w="208915" h="364490">
                  <a:moveTo>
                    <a:pt x="208654" y="0"/>
                  </a:moveTo>
                  <a:lnTo>
                    <a:pt x="166919" y="3953"/>
                  </a:lnTo>
                  <a:lnTo>
                    <a:pt x="128121" y="15752"/>
                  </a:lnTo>
                  <a:lnTo>
                    <a:pt x="92484" y="35302"/>
                  </a:lnTo>
                  <a:lnTo>
                    <a:pt x="60229" y="62509"/>
                  </a:lnTo>
                  <a:lnTo>
                    <a:pt x="30114" y="101099"/>
                  </a:lnTo>
                  <a:lnTo>
                    <a:pt x="10038" y="144217"/>
                  </a:lnTo>
                  <a:lnTo>
                    <a:pt x="0" y="190052"/>
                  </a:lnTo>
                  <a:lnTo>
                    <a:pt x="0" y="236794"/>
                  </a:lnTo>
                  <a:lnTo>
                    <a:pt x="10038" y="282629"/>
                  </a:lnTo>
                  <a:lnTo>
                    <a:pt x="30114" y="325747"/>
                  </a:lnTo>
                  <a:lnTo>
                    <a:pt x="60229" y="364337"/>
                  </a:lnTo>
                  <a:lnTo>
                    <a:pt x="208654" y="213423"/>
                  </a:lnTo>
                  <a:lnTo>
                    <a:pt x="208654" y="0"/>
                  </a:lnTo>
                  <a:close/>
                </a:path>
              </a:pathLst>
            </a:custGeom>
            <a:solidFill>
              <a:srgbClr val="E8E9E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4" name="object 4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2271526" y="7128002"/>
              <a:ext cx="364477" cy="432003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2311999" y="7236000"/>
              <a:ext cx="216001" cy="216001"/>
            </a:xfrm>
            <a:prstGeom prst="rect">
              <a:avLst/>
            </a:prstGeom>
          </p:spPr>
        </p:pic>
      </p:grpSp>
      <p:grpSp>
        <p:nvGrpSpPr>
          <p:cNvPr id="46" name="object 46"/>
          <p:cNvGrpSpPr/>
          <p:nvPr/>
        </p:nvGrpSpPr>
        <p:grpSpPr>
          <a:xfrm>
            <a:off x="12961250" y="7127999"/>
            <a:ext cx="431165" cy="432434"/>
            <a:chOff x="12961250" y="7127999"/>
            <a:chExt cx="431165" cy="432434"/>
          </a:xfrm>
        </p:grpSpPr>
        <p:sp>
          <p:nvSpPr>
            <p:cNvPr id="47" name="object 47"/>
            <p:cNvSpPr/>
            <p:nvPr/>
          </p:nvSpPr>
          <p:spPr>
            <a:xfrm>
              <a:off x="12961250" y="7127999"/>
              <a:ext cx="208915" cy="364490"/>
            </a:xfrm>
            <a:custGeom>
              <a:avLst/>
              <a:gdLst/>
              <a:ahLst/>
              <a:cxnLst/>
              <a:rect l="l" t="t" r="r" b="b"/>
              <a:pathLst>
                <a:path w="208915" h="364490">
                  <a:moveTo>
                    <a:pt x="208654" y="0"/>
                  </a:moveTo>
                  <a:lnTo>
                    <a:pt x="166919" y="3954"/>
                  </a:lnTo>
                  <a:lnTo>
                    <a:pt x="128121" y="15754"/>
                  </a:lnTo>
                  <a:lnTo>
                    <a:pt x="92484" y="35307"/>
                  </a:lnTo>
                  <a:lnTo>
                    <a:pt x="60229" y="62522"/>
                  </a:lnTo>
                  <a:lnTo>
                    <a:pt x="30114" y="101111"/>
                  </a:lnTo>
                  <a:lnTo>
                    <a:pt x="10038" y="144230"/>
                  </a:lnTo>
                  <a:lnTo>
                    <a:pt x="0" y="190065"/>
                  </a:lnTo>
                  <a:lnTo>
                    <a:pt x="0" y="236806"/>
                  </a:lnTo>
                  <a:lnTo>
                    <a:pt x="10038" y="282642"/>
                  </a:lnTo>
                  <a:lnTo>
                    <a:pt x="30114" y="325760"/>
                  </a:lnTo>
                  <a:lnTo>
                    <a:pt x="60229" y="364350"/>
                  </a:lnTo>
                  <a:lnTo>
                    <a:pt x="208654" y="213436"/>
                  </a:lnTo>
                  <a:lnTo>
                    <a:pt x="208654" y="0"/>
                  </a:lnTo>
                  <a:close/>
                </a:path>
              </a:pathLst>
            </a:custGeom>
            <a:solidFill>
              <a:srgbClr val="E8E9E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8" name="object 4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3027507" y="7128002"/>
              <a:ext cx="364489" cy="432003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3067998" y="7236000"/>
              <a:ext cx="216001" cy="216001"/>
            </a:xfrm>
            <a:prstGeom prst="rect">
              <a:avLst/>
            </a:prstGeom>
          </p:spPr>
        </p:pic>
      </p:grpSp>
      <p:sp>
        <p:nvSpPr>
          <p:cNvPr id="50" name="object 50"/>
          <p:cNvSpPr txBox="1"/>
          <p:nvPr/>
        </p:nvSpPr>
        <p:spPr>
          <a:xfrm>
            <a:off x="11435299" y="2426903"/>
            <a:ext cx="2710180" cy="935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Образование,</a:t>
            </a:r>
            <a:r>
              <a:rPr dirty="0" sz="12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-75">
                <a:solidFill>
                  <a:srgbClr val="221E1F"/>
                </a:solidFill>
                <a:latin typeface="Microsoft Sans Serif"/>
                <a:cs typeface="Microsoft Sans Serif"/>
              </a:rPr>
              <a:t>%</a:t>
            </a:r>
            <a:endParaRPr sz="1200">
              <a:latin typeface="Microsoft Sans Serif"/>
              <a:cs typeface="Microsoft Sans Serif"/>
            </a:endParaRPr>
          </a:p>
          <a:p>
            <a:pPr marL="12700" marR="5080">
              <a:lnSpc>
                <a:spcPct val="125000"/>
              </a:lnSpc>
              <a:spcBef>
                <a:spcPts val="980"/>
              </a:spcBef>
            </a:pP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У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П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Ь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ОШ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Ь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НО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0" b="1">
                <a:solidFill>
                  <a:srgbClr val="221E1F"/>
                </a:solidFill>
                <a:latin typeface="Arial"/>
                <a:cs typeface="Arial"/>
              </a:rPr>
              <a:t>ОБ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З</a:t>
            </a:r>
            <a:r>
              <a:rPr dirty="0" sz="800" spc="30" b="1">
                <a:solidFill>
                  <a:srgbClr val="221E1F"/>
                </a:solidFill>
                <a:latin typeface="Arial"/>
                <a:cs typeface="Arial"/>
              </a:rPr>
              <a:t>ОВ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Я  </a:t>
            </a:r>
            <a:r>
              <a:rPr dirty="0" sz="800" spc="114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Я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Й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З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-1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800" spc="3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800" spc="30" b="1">
                <a:solidFill>
                  <a:srgbClr val="221E1F"/>
                </a:solidFill>
                <a:latin typeface="Arial"/>
                <a:cs typeface="Arial"/>
              </a:rPr>
              <a:t>5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 marL="129539">
              <a:lnSpc>
                <a:spcPct val="100000"/>
              </a:lnSpc>
              <a:spcBef>
                <a:spcPts val="5"/>
              </a:spcBef>
              <a:tabLst>
                <a:tab pos="880110" algn="l"/>
                <a:tab pos="1604645" algn="l"/>
              </a:tabLst>
            </a:pP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99,7	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99,9	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100,0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8195299" y="5633782"/>
            <a:ext cx="2285365" cy="24015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Дополнительные</a:t>
            </a:r>
            <a:r>
              <a:rPr dirty="0" sz="1200" spc="-6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расходы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федерального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 </a:t>
            </a:r>
            <a:r>
              <a:rPr dirty="0" sz="1200" spc="1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1200" spc="1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повышение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заработной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платы 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отдельных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категорий </a:t>
            </a:r>
            <a:r>
              <a:rPr dirty="0" sz="1200" spc="1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работников 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федеральных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государственных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20" b="1">
                <a:solidFill>
                  <a:srgbClr val="221E1F"/>
                </a:solidFill>
                <a:latin typeface="Arial"/>
                <a:cs typeface="Arial"/>
              </a:rPr>
              <a:t>учреждений, </a:t>
            </a:r>
            <a:r>
              <a:rPr dirty="0" sz="1200" spc="1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определенных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указами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Президента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Российской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Федерации,</a:t>
            </a:r>
            <a:r>
              <a:rPr dirty="0" sz="12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1435301" y="4246343"/>
            <a:ext cx="2299335" cy="482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25000"/>
              </a:lnSpc>
              <a:spcBef>
                <a:spcPts val="100"/>
              </a:spcBef>
            </a:pP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Я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Й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З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0" b="1">
                <a:solidFill>
                  <a:srgbClr val="221E1F"/>
                </a:solidFill>
                <a:latin typeface="Arial"/>
                <a:cs typeface="Arial"/>
              </a:rPr>
              <a:t>5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-12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-25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, 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ОХВАЧЕННЫХ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ДОПОЛНИТЕЛЬНЫМ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ОБРАЗОВАНИЕМ</a:t>
            </a:r>
            <a:endParaRPr sz="8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1435301" y="5974343"/>
            <a:ext cx="2935605" cy="10788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25000"/>
              </a:lnSpc>
              <a:spcBef>
                <a:spcPts val="100"/>
              </a:spcBef>
            </a:pP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ДОЛЯ ВЫПУСКНИКОВ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ОБРАЗОВАТЕЛЬНЫХ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ОРГАНИЗАЦИЙ,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РЕАЛИЗУЮЩИХ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ПРОГРАММЫ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95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П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Ф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ИО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9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Ь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НО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0" b="1">
                <a:solidFill>
                  <a:srgbClr val="221E1F"/>
                </a:solidFill>
                <a:latin typeface="Arial"/>
                <a:cs typeface="Arial"/>
              </a:rPr>
              <a:t>ОБ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З</a:t>
            </a:r>
            <a:r>
              <a:rPr dirty="0" sz="800" spc="30" b="1">
                <a:solidFill>
                  <a:srgbClr val="221E1F"/>
                </a:solidFill>
                <a:latin typeface="Arial"/>
                <a:cs typeface="Arial"/>
              </a:rPr>
              <a:t>ОВ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Я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, 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ЗАНЯТЫХ</a:t>
            </a:r>
            <a:r>
              <a:rPr dirty="0" sz="800" spc="-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ПО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ВИДУ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ДЕЯТЕЛЬНОСТИ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</a:pP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П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800" spc="105" b="1">
                <a:solidFill>
                  <a:srgbClr val="221E1F"/>
                </a:solidFill>
                <a:latin typeface="Arial"/>
                <a:cs typeface="Arial"/>
              </a:rPr>
              <a:t>У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Ч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ННЫ</a:t>
            </a:r>
            <a:r>
              <a:rPr dirty="0" sz="800" spc="100" b="1">
                <a:solidFill>
                  <a:srgbClr val="221E1F"/>
                </a:solidFill>
                <a:latin typeface="Arial"/>
                <a:cs typeface="Arial"/>
              </a:rPr>
              <a:t>М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МП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Ц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Я</a:t>
            </a:r>
            <a:r>
              <a:rPr dirty="0" sz="800" spc="100" b="1">
                <a:solidFill>
                  <a:srgbClr val="221E1F"/>
                </a:solidFill>
                <a:latin typeface="Arial"/>
                <a:cs typeface="Arial"/>
              </a:rPr>
              <a:t>М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Arial"/>
              <a:cs typeface="Arial"/>
            </a:endParaRPr>
          </a:p>
          <a:p>
            <a:pPr marL="148590">
              <a:lnSpc>
                <a:spcPct val="100000"/>
              </a:lnSpc>
              <a:tabLst>
                <a:tab pos="972185" algn="l"/>
                <a:tab pos="1728470" algn="l"/>
              </a:tabLst>
            </a:pP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62,5	62,6	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62,7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567595" y="5661773"/>
            <a:ext cx="211454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2324558" y="5661773"/>
            <a:ext cx="21209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3082108" y="5661773"/>
            <a:ext cx="21526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0">
                <a:solidFill>
                  <a:srgbClr val="808184"/>
                </a:solidFill>
                <a:latin typeface="Microsoft Sans Serif"/>
                <a:cs typeface="Microsoft Sans Serif"/>
              </a:rPr>
              <a:t>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567595" y="7605772"/>
            <a:ext cx="211454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2329664" y="7605772"/>
            <a:ext cx="21209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3092281" y="7605772"/>
            <a:ext cx="21526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0">
                <a:solidFill>
                  <a:srgbClr val="808184"/>
                </a:solidFill>
                <a:latin typeface="Microsoft Sans Serif"/>
                <a:cs typeface="Microsoft Sans Serif"/>
              </a:rPr>
              <a:t>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1567595" y="3933773"/>
            <a:ext cx="211454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2324558" y="3933773"/>
            <a:ext cx="21209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3082108" y="3933773"/>
            <a:ext cx="21526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0">
                <a:solidFill>
                  <a:srgbClr val="808184"/>
                </a:solidFill>
                <a:latin typeface="Microsoft Sans Serif"/>
                <a:cs typeface="Microsoft Sans Serif"/>
              </a:rPr>
              <a:t>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1571438" y="4961703"/>
            <a:ext cx="23749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,0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2396125" y="4961703"/>
            <a:ext cx="24447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,0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3140752" y="4961703"/>
            <a:ext cx="255904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,0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8195299" y="1519471"/>
            <a:ext cx="2945765" cy="37515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715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ально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запланирован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ды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стипендиальное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студентов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фе-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деральных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образовательных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учреждений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профес-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сионального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образования,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аспирантов,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докторантов,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интернов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ординаторов.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890" indent="215900">
              <a:lnSpc>
                <a:spcPct val="132900"/>
              </a:lnSpc>
            </a:pP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х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образовательных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учреждений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профессионального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образования,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аспирантов,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ординаторов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ассистен-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тов-стажеров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будет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проиндексирован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прогноз-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ный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уровень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инфляции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(индекс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роста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потребитель-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ских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цен)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4,5%,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2025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4,0%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2026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4,0%.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Финансовое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обеспечение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основных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мер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государ-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ственной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политики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данной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сфере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осуществляется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рамках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государственной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программы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890">
              <a:lnSpc>
                <a:spcPct val="132900"/>
              </a:lnSpc>
            </a:pP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«Развитие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образования»,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расходы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которую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феде-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ер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58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ле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13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лей,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2026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427,4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рублей.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890" indent="215900">
              <a:lnSpc>
                <a:spcPct val="132900"/>
              </a:lnSpc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целом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образование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федеральном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бюд-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жете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год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предусмотрено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4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565,4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руб-</a:t>
            </a:r>
            <a:endParaRPr sz="800">
              <a:latin typeface="Microsoft Sans Serif"/>
              <a:cs typeface="Microsoft Sans Serif"/>
            </a:endParaRPr>
          </a:p>
          <a:p>
            <a:pPr algn="just" marL="12700">
              <a:lnSpc>
                <a:spcPct val="100000"/>
              </a:lnSpc>
              <a:spcBef>
                <a:spcPts val="315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лей,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2025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318,8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рублей,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2026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endParaRPr sz="800">
              <a:latin typeface="Microsoft Sans Serif"/>
              <a:cs typeface="Microsoft Sans Serif"/>
            </a:endParaRPr>
          </a:p>
          <a:p>
            <a:pPr algn="just" marL="12700">
              <a:lnSpc>
                <a:spcPct val="100000"/>
              </a:lnSpc>
              <a:spcBef>
                <a:spcPts val="315"/>
              </a:spcBef>
            </a:pP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12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мл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лей.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527298" y="6605782"/>
            <a:ext cx="2782570" cy="457834"/>
          </a:xfrm>
          <a:prstGeom prst="rect">
            <a:avLst/>
          </a:prstGeom>
        </p:spPr>
        <p:txBody>
          <a:bodyPr wrap="square" lIns="0" tIns="457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Размер</a:t>
            </a:r>
            <a:r>
              <a:rPr dirty="0" sz="12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материнского</a:t>
            </a:r>
            <a:r>
              <a:rPr dirty="0" sz="12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капитала,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527300" y="7270342"/>
            <a:ext cx="2035810" cy="787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325755">
              <a:lnSpc>
                <a:spcPct val="125000"/>
              </a:lnSpc>
              <a:spcBef>
                <a:spcPts val="100"/>
              </a:spcBef>
            </a:pPr>
            <a:r>
              <a:rPr dirty="0" sz="800" spc="114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Я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120" b="1">
                <a:solidFill>
                  <a:srgbClr val="221E1F"/>
                </a:solidFill>
                <a:latin typeface="Arial"/>
                <a:cs typeface="Arial"/>
              </a:rPr>
              <a:t>Ц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У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Ы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Х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П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О 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П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ЛНИ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Ь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НЫ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М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Ы</a:t>
            </a:r>
            <a:endParaRPr sz="800">
              <a:latin typeface="Arial"/>
              <a:cs typeface="Arial"/>
            </a:endParaRPr>
          </a:p>
          <a:p>
            <a:pPr marL="12700" marR="5080">
              <a:lnSpc>
                <a:spcPct val="125000"/>
              </a:lnSpc>
            </a:pP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У</a:t>
            </a:r>
            <a:r>
              <a:rPr dirty="0" sz="800" spc="120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НОЙ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114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95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3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145" b="1">
                <a:solidFill>
                  <a:srgbClr val="221E1F"/>
                </a:solidFill>
                <a:latin typeface="Arial"/>
                <a:cs typeface="Arial"/>
              </a:rPr>
              <a:t>Ж</a:t>
            </a:r>
            <a:r>
              <a:rPr dirty="0" sz="800" spc="100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И 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СЕМЕЙ,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ИМЕЮЩИХ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ДЕТЕЙ,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3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30" b="1">
                <a:solidFill>
                  <a:srgbClr val="221E1F"/>
                </a:solidFill>
                <a:latin typeface="Arial"/>
                <a:cs typeface="Arial"/>
              </a:rPr>
              <a:t>З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125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-135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ЯН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Я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800" spc="10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800" spc="95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95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endParaRPr sz="8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031649" y="8195645"/>
            <a:ext cx="45339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524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527,9</a:t>
            </a:r>
            <a:endParaRPr sz="650">
              <a:latin typeface="Arial"/>
              <a:cs typeface="Arial"/>
            </a:endParaRPr>
          </a:p>
        </p:txBody>
      </p:sp>
      <p:graphicFrame>
        <p:nvGraphicFramePr>
          <p:cNvPr id="70" name="object 70"/>
          <p:cNvGraphicFramePr>
            <a:graphicFrameLocks noGrp="1"/>
          </p:cNvGraphicFramePr>
          <p:nvPr/>
        </p:nvGraphicFramePr>
        <p:xfrm>
          <a:off x="493152" y="8416797"/>
          <a:ext cx="5755640" cy="7562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4955"/>
                <a:gridCol w="1364614"/>
                <a:gridCol w="985519"/>
                <a:gridCol w="518160"/>
                <a:gridCol w="1801495"/>
                <a:gridCol w="810895"/>
              </a:tblGrid>
              <a:tr h="210073">
                <a:tc>
                  <a:txBody>
                    <a:bodyPr/>
                    <a:lstStyle/>
                    <a:p>
                      <a:pPr marL="3429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600" spc="30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3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50" spc="6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586</a:t>
                      </a:r>
                      <a:r>
                        <a:rPr dirty="0" sz="650" spc="-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6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946,7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600" spc="30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3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7377B0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650" spc="5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775</a:t>
                      </a:r>
                      <a:r>
                        <a:rPr dirty="0" sz="650" spc="-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5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628,3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/>
                </a:tc>
              </a:tr>
              <a:tr h="11752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dirty="0" sz="600" spc="35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016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6210">
                        <a:lnSpc>
                          <a:spcPts val="720"/>
                        </a:lnSpc>
                        <a:spcBef>
                          <a:spcPts val="105"/>
                        </a:spcBef>
                      </a:pPr>
                      <a:r>
                        <a:rPr dirty="0" sz="650" spc="7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630</a:t>
                      </a:r>
                      <a:r>
                        <a:rPr dirty="0" sz="650" spc="-2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5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967,7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13335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dirty="0" sz="600" spc="35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016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90500">
                        <a:lnSpc>
                          <a:spcPts val="775"/>
                        </a:lnSpc>
                        <a:spcBef>
                          <a:spcPts val="50"/>
                        </a:spcBef>
                      </a:pPr>
                      <a:r>
                        <a:rPr dirty="0" sz="650" spc="5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833</a:t>
                      </a:r>
                      <a:r>
                        <a:rPr dirty="0" sz="650" spc="-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8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800,4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6350"/>
                </a:tc>
              </a:tr>
              <a:tr h="984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17530">
                <a:tc>
                  <a:txBody>
                    <a:bodyPr/>
                    <a:lstStyle/>
                    <a:p>
                      <a:pPr marL="34925">
                        <a:lnSpc>
                          <a:spcPts val="715"/>
                        </a:lnSpc>
                        <a:spcBef>
                          <a:spcPts val="110"/>
                        </a:spcBef>
                      </a:pPr>
                      <a:r>
                        <a:rPr dirty="0" sz="600" spc="25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2025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397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marL="226060">
                        <a:lnSpc>
                          <a:spcPts val="720"/>
                        </a:lnSpc>
                        <a:spcBef>
                          <a:spcPts val="105"/>
                        </a:spcBef>
                      </a:pPr>
                      <a:r>
                        <a:rPr dirty="0" sz="650" spc="6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659</a:t>
                      </a:r>
                      <a:r>
                        <a:rPr dirty="0" sz="650" spc="-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2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361,2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13335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ts val="715"/>
                        </a:lnSpc>
                        <a:spcBef>
                          <a:spcPts val="110"/>
                        </a:spcBef>
                      </a:pPr>
                      <a:r>
                        <a:rPr dirty="0" sz="600" spc="25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2025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397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7377B0"/>
                    </a:solidFill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ts val="775"/>
                        </a:lnSpc>
                        <a:spcBef>
                          <a:spcPts val="50"/>
                        </a:spcBef>
                      </a:pPr>
                      <a:r>
                        <a:rPr dirty="0" sz="650" spc="2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871</a:t>
                      </a:r>
                      <a:r>
                        <a:rPr dirty="0" sz="650" spc="-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3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321,4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6350"/>
                </a:tc>
              </a:tr>
              <a:tr h="9846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13931">
                <a:tc>
                  <a:txBody>
                    <a:bodyPr/>
                    <a:lstStyle/>
                    <a:p>
                      <a:pPr marL="34290">
                        <a:lnSpc>
                          <a:spcPts val="655"/>
                        </a:lnSpc>
                        <a:spcBef>
                          <a:spcPts val="140"/>
                        </a:spcBef>
                      </a:pPr>
                      <a:r>
                        <a:rPr dirty="0" sz="600" spc="30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2026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778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marL="283210">
                        <a:lnSpc>
                          <a:spcPts val="690"/>
                        </a:lnSpc>
                        <a:spcBef>
                          <a:spcPts val="105"/>
                        </a:spcBef>
                      </a:pPr>
                      <a:r>
                        <a:rPr dirty="0" sz="650" spc="6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685</a:t>
                      </a:r>
                      <a:r>
                        <a:rPr dirty="0" sz="650" spc="-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4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735,7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13335"/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ts val="655"/>
                        </a:lnSpc>
                        <a:spcBef>
                          <a:spcPts val="140"/>
                        </a:spcBef>
                      </a:pPr>
                      <a:r>
                        <a:rPr dirty="0" sz="600" spc="30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2026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778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7377B0"/>
                    </a:solidFill>
                  </a:tcPr>
                </a:tc>
                <a:tc>
                  <a:txBody>
                    <a:bodyPr/>
                    <a:lstStyle/>
                    <a:p>
                      <a:pPr marL="358140">
                        <a:lnSpc>
                          <a:spcPts val="750"/>
                        </a:lnSpc>
                        <a:spcBef>
                          <a:spcPts val="50"/>
                        </a:spcBef>
                      </a:pPr>
                      <a:r>
                        <a:rPr dirty="0" sz="650" spc="8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906</a:t>
                      </a:r>
                      <a:r>
                        <a:rPr dirty="0" sz="650" spc="-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2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174,3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6350"/>
                </a:tc>
              </a:tr>
            </a:tbl>
          </a:graphicData>
        </a:graphic>
      </p:graphicFrame>
      <p:sp>
        <p:nvSpPr>
          <p:cNvPr id="71" name="object 71"/>
          <p:cNvSpPr/>
          <p:nvPr/>
        </p:nvSpPr>
        <p:spPr>
          <a:xfrm>
            <a:off x="768146" y="8640000"/>
            <a:ext cx="1467485" cy="108585"/>
          </a:xfrm>
          <a:custGeom>
            <a:avLst/>
            <a:gdLst/>
            <a:ahLst/>
            <a:cxnLst/>
            <a:rect l="l" t="t" r="r" b="b"/>
            <a:pathLst>
              <a:path w="1467485" h="108584">
                <a:moveTo>
                  <a:pt x="1467002" y="0"/>
                </a:moveTo>
                <a:lnTo>
                  <a:pt x="0" y="0"/>
                </a:lnTo>
                <a:lnTo>
                  <a:pt x="0" y="108000"/>
                </a:lnTo>
                <a:lnTo>
                  <a:pt x="1467002" y="108000"/>
                </a:lnTo>
                <a:lnTo>
                  <a:pt x="1467002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768146" y="8207997"/>
            <a:ext cx="1222375" cy="108585"/>
          </a:xfrm>
          <a:custGeom>
            <a:avLst/>
            <a:gdLst/>
            <a:ahLst/>
            <a:cxnLst/>
            <a:rect l="l" t="t" r="r" b="b"/>
            <a:pathLst>
              <a:path w="1222375" h="108584">
                <a:moveTo>
                  <a:pt x="1222197" y="0"/>
                </a:moveTo>
                <a:lnTo>
                  <a:pt x="0" y="0"/>
                </a:lnTo>
                <a:lnTo>
                  <a:pt x="0" y="108000"/>
                </a:lnTo>
                <a:lnTo>
                  <a:pt x="1222197" y="108000"/>
                </a:lnTo>
                <a:lnTo>
                  <a:pt x="1222197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768159" y="9072003"/>
            <a:ext cx="1594485" cy="108585"/>
          </a:xfrm>
          <a:custGeom>
            <a:avLst/>
            <a:gdLst/>
            <a:ahLst/>
            <a:cxnLst/>
            <a:rect l="l" t="t" r="r" b="b"/>
            <a:pathLst>
              <a:path w="1594485" h="108584">
                <a:moveTo>
                  <a:pt x="1593951" y="0"/>
                </a:moveTo>
                <a:lnTo>
                  <a:pt x="0" y="0"/>
                </a:lnTo>
                <a:lnTo>
                  <a:pt x="0" y="108000"/>
                </a:lnTo>
                <a:lnTo>
                  <a:pt x="1593951" y="108000"/>
                </a:lnTo>
                <a:lnTo>
                  <a:pt x="1593951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768146" y="8856002"/>
            <a:ext cx="1537335" cy="108585"/>
          </a:xfrm>
          <a:custGeom>
            <a:avLst/>
            <a:gdLst/>
            <a:ahLst/>
            <a:cxnLst/>
            <a:rect l="l" t="t" r="r" b="b"/>
            <a:pathLst>
              <a:path w="1537335" h="108584">
                <a:moveTo>
                  <a:pt x="1537030" y="0"/>
                </a:moveTo>
                <a:lnTo>
                  <a:pt x="0" y="0"/>
                </a:lnTo>
                <a:lnTo>
                  <a:pt x="0" y="108000"/>
                </a:lnTo>
                <a:lnTo>
                  <a:pt x="1537030" y="108000"/>
                </a:lnTo>
                <a:lnTo>
                  <a:pt x="1537030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 txBox="1"/>
          <p:nvPr/>
        </p:nvSpPr>
        <p:spPr>
          <a:xfrm>
            <a:off x="515860" y="8185043"/>
            <a:ext cx="211454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407299" y="7237624"/>
            <a:ext cx="3333115" cy="787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208279">
              <a:lnSpc>
                <a:spcPct val="125000"/>
              </a:lnSpc>
              <a:spcBef>
                <a:spcPts val="100"/>
              </a:spcBef>
            </a:pP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ДЛЯ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ЛИЦ,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У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КОТОРЫХ ПРАВО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НА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ДОПОЛНИТЕЛЬНЫЕ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МЕРЫ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ГОСУДАРСТВЕННОЙ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ПОДДЕРЖКИ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СЕМЕЙ,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ИМЕЮЩИХ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ДЕТЕЙ,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ВОЗНИКЛО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СВЯЗИ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РОЖДЕНИЕМ </a:t>
            </a:r>
            <a:r>
              <a:rPr dirty="0" sz="800" spc="-204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(УСЫНОВЛЕНИЕМ)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ВТОРОГО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ИЛИ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ТРЕТЬЕГО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РЕБЕНКА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</a:pP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П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95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У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Ю</a:t>
            </a:r>
            <a:r>
              <a:rPr dirty="0" sz="800" spc="90" b="1">
                <a:solidFill>
                  <a:srgbClr val="221E1F"/>
                </a:solidFill>
                <a:latin typeface="Arial"/>
                <a:cs typeface="Arial"/>
              </a:rPr>
              <a:t>Щ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Х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Й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Ч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Я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-135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ЯН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Я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800" spc="10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800" spc="95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95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endParaRPr sz="8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5288300" y="8188445"/>
            <a:ext cx="43116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693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144,1</a:t>
            </a:r>
            <a:endParaRPr sz="650">
              <a:latin typeface="Arial"/>
              <a:cs typeface="Arial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3635997" y="8632799"/>
            <a:ext cx="1938655" cy="108585"/>
          </a:xfrm>
          <a:custGeom>
            <a:avLst/>
            <a:gdLst/>
            <a:ahLst/>
            <a:cxnLst/>
            <a:rect l="l" t="t" r="r" b="b"/>
            <a:pathLst>
              <a:path w="1938654" h="108584">
                <a:moveTo>
                  <a:pt x="1938604" y="0"/>
                </a:moveTo>
                <a:lnTo>
                  <a:pt x="0" y="0"/>
                </a:lnTo>
                <a:lnTo>
                  <a:pt x="0" y="108000"/>
                </a:lnTo>
                <a:lnTo>
                  <a:pt x="1938604" y="108000"/>
                </a:lnTo>
                <a:lnTo>
                  <a:pt x="1938604" y="0"/>
                </a:lnTo>
                <a:close/>
              </a:path>
            </a:pathLst>
          </a:custGeom>
          <a:solidFill>
            <a:srgbClr val="7377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3636009" y="8200796"/>
            <a:ext cx="1610995" cy="108585"/>
          </a:xfrm>
          <a:custGeom>
            <a:avLst/>
            <a:gdLst/>
            <a:ahLst/>
            <a:cxnLst/>
            <a:rect l="l" t="t" r="r" b="b"/>
            <a:pathLst>
              <a:path w="1610995" h="108584">
                <a:moveTo>
                  <a:pt x="1610995" y="0"/>
                </a:moveTo>
                <a:lnTo>
                  <a:pt x="0" y="0"/>
                </a:lnTo>
                <a:lnTo>
                  <a:pt x="0" y="108000"/>
                </a:lnTo>
                <a:lnTo>
                  <a:pt x="1610995" y="108000"/>
                </a:lnTo>
                <a:lnTo>
                  <a:pt x="1610995" y="0"/>
                </a:lnTo>
                <a:close/>
              </a:path>
            </a:pathLst>
          </a:custGeom>
          <a:solidFill>
            <a:srgbClr val="7377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3635997" y="9064803"/>
            <a:ext cx="2106295" cy="108585"/>
          </a:xfrm>
          <a:custGeom>
            <a:avLst/>
            <a:gdLst/>
            <a:ahLst/>
            <a:cxnLst/>
            <a:rect l="l" t="t" r="r" b="b"/>
            <a:pathLst>
              <a:path w="2106295" h="108584">
                <a:moveTo>
                  <a:pt x="2106002" y="0"/>
                </a:moveTo>
                <a:lnTo>
                  <a:pt x="0" y="0"/>
                </a:lnTo>
                <a:lnTo>
                  <a:pt x="0" y="108000"/>
                </a:lnTo>
                <a:lnTo>
                  <a:pt x="2106002" y="108000"/>
                </a:lnTo>
                <a:lnTo>
                  <a:pt x="2106002" y="0"/>
                </a:lnTo>
                <a:close/>
              </a:path>
            </a:pathLst>
          </a:custGeom>
          <a:solidFill>
            <a:srgbClr val="7377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3635997" y="8848801"/>
            <a:ext cx="2023745" cy="108585"/>
          </a:xfrm>
          <a:custGeom>
            <a:avLst/>
            <a:gdLst/>
            <a:ahLst/>
            <a:cxnLst/>
            <a:rect l="l" t="t" r="r" b="b"/>
            <a:pathLst>
              <a:path w="2023745" h="108584">
                <a:moveTo>
                  <a:pt x="2023198" y="0"/>
                </a:moveTo>
                <a:lnTo>
                  <a:pt x="0" y="0"/>
                </a:lnTo>
                <a:lnTo>
                  <a:pt x="0" y="108000"/>
                </a:lnTo>
                <a:lnTo>
                  <a:pt x="2023198" y="108000"/>
                </a:lnTo>
                <a:lnTo>
                  <a:pt x="2023198" y="0"/>
                </a:lnTo>
                <a:close/>
              </a:path>
            </a:pathLst>
          </a:custGeom>
          <a:solidFill>
            <a:srgbClr val="7377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 txBox="1"/>
          <p:nvPr/>
        </p:nvSpPr>
        <p:spPr>
          <a:xfrm>
            <a:off x="3383709" y="8185043"/>
            <a:ext cx="211454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527300" y="10088502"/>
            <a:ext cx="18288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-50">
                <a:solidFill>
                  <a:srgbClr val="221E1F"/>
                </a:solidFill>
                <a:latin typeface="Microsoft Sans Serif"/>
                <a:cs typeface="Microsoft Sans Serif"/>
              </a:rPr>
              <a:t>18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4417095" y="10088502"/>
            <a:ext cx="17843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-75">
                <a:solidFill>
                  <a:srgbClr val="221E1F"/>
                </a:solidFill>
                <a:latin typeface="Microsoft Sans Serif"/>
                <a:cs typeface="Microsoft Sans Serif"/>
              </a:rPr>
              <a:t>19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767299" y="5100743"/>
            <a:ext cx="3159125" cy="9975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дни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ъе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дде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жк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уклонно 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возрастает.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Так,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расходы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федерального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бюджета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адрес-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ные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выплаты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семьям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детьми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составят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уже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более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25" b="1">
                <a:solidFill>
                  <a:srgbClr val="221E1F"/>
                </a:solidFill>
                <a:latin typeface="Arial"/>
                <a:cs typeface="Arial"/>
              </a:rPr>
              <a:t>1,5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трлн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рублей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что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коснется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более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10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млн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детей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350" indent="215900">
              <a:lnSpc>
                <a:spcPct val="132900"/>
              </a:lnSpc>
            </a:pP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Расходы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«детского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бюджета»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2024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составят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порядка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трлн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рублей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30" i="1">
                <a:solidFill>
                  <a:srgbClr val="221E1F"/>
                </a:solidFill>
                <a:latin typeface="Arial"/>
                <a:cs typeface="Arial"/>
              </a:rPr>
              <a:t>+0,2</a:t>
            </a:r>
            <a:r>
              <a:rPr dirty="0" sz="800" spc="-3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5" i="1">
                <a:solidFill>
                  <a:srgbClr val="221E1F"/>
                </a:solidFill>
                <a:latin typeface="Arial"/>
                <a:cs typeface="Arial"/>
              </a:rPr>
              <a:t>трлн</a:t>
            </a:r>
            <a:r>
              <a:rPr dirty="0" sz="80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рублей</a:t>
            </a:r>
            <a:r>
              <a:rPr dirty="0" sz="80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" i="1">
                <a:solidFill>
                  <a:srgbClr val="221E1F"/>
                </a:solidFill>
                <a:latin typeface="Arial"/>
                <a:cs typeface="Arial"/>
              </a:rPr>
              <a:t>г/г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)</a:t>
            </a:r>
            <a:r>
              <a:rPr dirty="0" sz="800" spc="10" i="1">
                <a:solidFill>
                  <a:srgbClr val="221E1F"/>
                </a:solidFill>
                <a:latin typeface="Arial"/>
                <a:cs typeface="Arial"/>
              </a:rPr>
              <a:t>.</a:t>
            </a:r>
            <a:endParaRPr sz="8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1441595" y="1528710"/>
            <a:ext cx="2719705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Эффективность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реализации мер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ственной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политики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сфере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профессионально-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образования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определяют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следующие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основ-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ные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показатели.</a:t>
            </a:r>
            <a:endParaRPr sz="8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1267460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5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С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Н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В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НЫ</a:t>
            </a:r>
            <a:r>
              <a:rPr dirty="0" sz="650" spc="1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50">
                <a:solidFill>
                  <a:srgbClr val="211D1E"/>
                </a:solidFill>
                <a:latin typeface="Verdana"/>
                <a:cs typeface="Verdana"/>
              </a:rPr>
              <a:t>П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М</a:t>
            </a:r>
            <a:r>
              <a:rPr dirty="0" sz="650" spc="6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15">
                <a:solidFill>
                  <a:srgbClr val="211D1E"/>
                </a:solidFill>
                <a:latin typeface="Verdana"/>
                <a:cs typeface="Verdana"/>
              </a:rPr>
              <a:t>Т</a:t>
            </a:r>
            <a:r>
              <a:rPr dirty="0" sz="650" spc="6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20">
                <a:solidFill>
                  <a:srgbClr val="211D1E"/>
                </a:solidFill>
                <a:latin typeface="Verdana"/>
                <a:cs typeface="Verdana"/>
              </a:rPr>
              <a:t>Ы 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Ф</a:t>
            </a:r>
            <a:r>
              <a:rPr dirty="0" sz="650" spc="6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30">
                <a:solidFill>
                  <a:srgbClr val="211D1E"/>
                </a:solidFill>
                <a:latin typeface="Verdana"/>
                <a:cs typeface="Verdana"/>
              </a:rPr>
              <a:t>Д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7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Л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Ь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Н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-10">
                <a:solidFill>
                  <a:srgbClr val="211D1E"/>
                </a:solidFill>
                <a:latin typeface="Verdana"/>
                <a:cs typeface="Verdana"/>
              </a:rPr>
              <a:t>Г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20">
                <a:solidFill>
                  <a:srgbClr val="211D1E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11D1E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Т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11D1E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11D1E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11D1E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11D1E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11D1E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11D1E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11D1E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11D1E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11D1E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303299" y="2491470"/>
            <a:ext cx="2704465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Федеральным бюджетом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предусмотрены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бюджетные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ассигнования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предоставления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бюджетам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субъектов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дотаций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2024–2026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годах: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8315997" y="3398621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8414463" y="3301468"/>
            <a:ext cx="2406650" cy="5118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содержание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объектов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инфраструктуры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города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Байконура,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связанных</a:t>
            </a:r>
            <a:endParaRPr sz="8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315"/>
              </a:spcBef>
            </a:pP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арендой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космодрома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Байконур;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315997" y="4046613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8414463" y="3949472"/>
            <a:ext cx="2667635" cy="3498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выравнивание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бюджетной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обеспеченности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субъектов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315997" y="4532617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8414463" y="4435471"/>
            <a:ext cx="2026285" cy="3498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поддержку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мер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обеспечению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сбалансированности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бюджетов;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315997" y="5018608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8414463" y="4921470"/>
            <a:ext cx="2019935" cy="5118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премирование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победителей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Всероссийского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конкурса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«Лучшая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муниципальная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практика»;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315997" y="5666613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8414432" y="5569470"/>
            <a:ext cx="1895475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-635">
              <a:lnSpc>
                <a:spcPct val="1329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связанные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особым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режимом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безопасного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функционирования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закрытых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административно-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территориальных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образований;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315997" y="6476619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8414463" y="6379473"/>
            <a:ext cx="2406015" cy="5118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за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показателей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деятельности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органов исполнительной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власти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субъектов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315997" y="7124611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8414463" y="7027471"/>
            <a:ext cx="2588260" cy="5118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частичную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компенсацию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дополнительных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расходов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повышение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оплаты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труда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работников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бюджетной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сферы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иные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цели.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1651299" y="2491470"/>
            <a:ext cx="2252345" cy="9975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Субсидии,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субвенции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 иные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межбюджетные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трансферты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бюджетам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субъектов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0325">
              <a:lnSpc>
                <a:spcPct val="132900"/>
              </a:lnSpc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2024–2026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годах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предусматриваются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том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числе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следующим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значимым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направлениям: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1663997" y="3722611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11762432" y="3665551"/>
            <a:ext cx="161480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здравоохранения;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1663997" y="4046613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11762432" y="3989551"/>
            <a:ext cx="134493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образования;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1663997" y="4370616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11762432" y="4313551"/>
            <a:ext cx="189293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социальная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поддержка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граждан;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1663997" y="4694606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11762432" y="4597471"/>
            <a:ext cx="2287270" cy="5118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-635">
              <a:lnSpc>
                <a:spcPct val="132900"/>
              </a:lnSpc>
              <a:spcBef>
                <a:spcPts val="100"/>
              </a:spcBef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обеспечение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доступным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комфортным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жильем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коммунальными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услугами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граждан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1663997" y="5342610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 txBox="1"/>
          <p:nvPr/>
        </p:nvSpPr>
        <p:spPr>
          <a:xfrm>
            <a:off x="11762432" y="5285551"/>
            <a:ext cx="1939289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содействие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занятости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1663997" y="5666613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11762432" y="5609550"/>
            <a:ext cx="998219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доступная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среда;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11663997" y="5990602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 txBox="1"/>
          <p:nvPr/>
        </p:nvSpPr>
        <p:spPr>
          <a:xfrm>
            <a:off x="11762432" y="5933550"/>
            <a:ext cx="112077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культуры;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1663997" y="6314605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11762432" y="6257550"/>
            <a:ext cx="160083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охрана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окружающей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среды;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1663997" y="6638620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 txBox="1"/>
          <p:nvPr/>
        </p:nvSpPr>
        <p:spPr>
          <a:xfrm>
            <a:off x="11762432" y="6581550"/>
            <a:ext cx="234569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физической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культуры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спорта;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1663997" y="6962609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 txBox="1"/>
          <p:nvPr/>
        </p:nvSpPr>
        <p:spPr>
          <a:xfrm>
            <a:off x="11762432" y="6905551"/>
            <a:ext cx="16224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промышленности;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1663997" y="7286612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 txBox="1"/>
          <p:nvPr/>
        </p:nvSpPr>
        <p:spPr>
          <a:xfrm>
            <a:off x="11762432" y="7229550"/>
            <a:ext cx="191579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транспортной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системы;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1663997" y="7610614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 txBox="1"/>
          <p:nvPr/>
        </p:nvSpPr>
        <p:spPr>
          <a:xfrm>
            <a:off x="11762432" y="7553551"/>
            <a:ext cx="17621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сельского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хозяйства;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11663997" y="7934617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 txBox="1"/>
          <p:nvPr/>
        </p:nvSpPr>
        <p:spPr>
          <a:xfrm>
            <a:off x="11762432" y="7877550"/>
            <a:ext cx="106997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туризма.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27300" y="10088502"/>
            <a:ext cx="21399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1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1200" spc="12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4423511" y="10088502"/>
            <a:ext cx="16954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2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1200" spc="-23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27301" y="1880706"/>
            <a:ext cx="3096895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310" b="1">
                <a:solidFill>
                  <a:srgbClr val="221E1F"/>
                </a:solidFill>
                <a:latin typeface="Cambria"/>
                <a:cs typeface="Cambria"/>
              </a:rPr>
              <a:t>О</a:t>
            </a:r>
            <a:r>
              <a:rPr dirty="0" sz="3800" spc="3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-30" b="1">
                <a:solidFill>
                  <a:srgbClr val="221E1F"/>
                </a:solidFill>
                <a:latin typeface="Cambria"/>
                <a:cs typeface="Cambria"/>
              </a:rPr>
              <a:t>поддержке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27300" y="2312706"/>
            <a:ext cx="4855210" cy="183451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-20" b="1">
                <a:solidFill>
                  <a:srgbClr val="221E1F"/>
                </a:solidFill>
                <a:latin typeface="Cambria"/>
                <a:cs typeface="Cambria"/>
              </a:rPr>
              <a:t>регионов</a:t>
            </a:r>
            <a:endParaRPr sz="3800">
              <a:latin typeface="Cambria"/>
              <a:cs typeface="Cambria"/>
            </a:endParaRPr>
          </a:p>
          <a:p>
            <a:pPr marL="12700" marR="5080">
              <a:lnSpc>
                <a:spcPct val="118100"/>
              </a:lnSpc>
              <a:spcBef>
                <a:spcPts val="2880"/>
              </a:spcBef>
            </a:pPr>
            <a:r>
              <a:rPr dirty="0" sz="1200" spc="125" b="1">
                <a:solidFill>
                  <a:srgbClr val="221E1F"/>
                </a:solidFill>
                <a:latin typeface="Arial"/>
                <a:cs typeface="Arial"/>
              </a:rPr>
              <a:t>Межбюджетные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75" b="1">
                <a:solidFill>
                  <a:srgbClr val="221E1F"/>
                </a:solidFill>
                <a:latin typeface="Arial"/>
                <a:cs typeface="Arial"/>
              </a:rPr>
              <a:t>трансферты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из</a:t>
            </a:r>
            <a:r>
              <a:rPr dirty="0" sz="1200" spc="-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федерального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бюджетам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субъектов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Российской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Федерации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1200" spc="-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2024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год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-6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75" b="1">
                <a:solidFill>
                  <a:srgbClr val="221E1F"/>
                </a:solidFill>
                <a:latin typeface="Arial"/>
                <a:cs typeface="Arial"/>
              </a:rPr>
              <a:t>плановый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период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2025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-6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2026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годов,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graphicFrame>
        <p:nvGraphicFramePr>
          <p:cNvPr id="52" name="object 52"/>
          <p:cNvGraphicFramePr>
            <a:graphicFrameLocks noGrp="1"/>
          </p:cNvGraphicFramePr>
          <p:nvPr/>
        </p:nvGraphicFramePr>
        <p:xfrm>
          <a:off x="540000" y="4495364"/>
          <a:ext cx="6404610" cy="4318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65854"/>
                <a:gridCol w="540385"/>
                <a:gridCol w="540385"/>
                <a:gridCol w="540385"/>
                <a:gridCol w="540385"/>
                <a:gridCol w="541020"/>
              </a:tblGrid>
              <a:tr h="206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М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е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ж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б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ю</a:t>
                      </a:r>
                      <a:r>
                        <a:rPr dirty="0" sz="800" spc="3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д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ж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е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т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н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ы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е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т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р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ан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с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ф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е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р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т</a:t>
                      </a:r>
                      <a:r>
                        <a:rPr dirty="0" sz="800" spc="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ы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в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с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е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г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о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3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3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32</a:t>
                      </a:r>
                      <a:r>
                        <a:rPr dirty="0" sz="800" spc="3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3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88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4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4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</a:tr>
              <a:tr h="206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реализацию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национальных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проектов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13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6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,9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998,5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910,1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525,7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404,9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3" name="object 53"/>
          <p:cNvGraphicFramePr>
            <a:graphicFrameLocks noGrp="1"/>
          </p:cNvGraphicFramePr>
          <p:nvPr/>
        </p:nvGraphicFramePr>
        <p:xfrm>
          <a:off x="540000" y="5120757"/>
          <a:ext cx="6404610" cy="2190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65854"/>
                <a:gridCol w="540385"/>
                <a:gridCol w="540385"/>
                <a:gridCol w="540385"/>
                <a:gridCol w="540385"/>
                <a:gridCol w="541020"/>
              </a:tblGrid>
              <a:tr h="206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Дотации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13</a:t>
                      </a:r>
                      <a:r>
                        <a:rPr dirty="0" sz="800" spc="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marL="1117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1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1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4" name="object 54"/>
          <p:cNvGraphicFramePr>
            <a:graphicFrameLocks noGrp="1"/>
          </p:cNvGraphicFramePr>
          <p:nvPr/>
        </p:nvGraphicFramePr>
        <p:xfrm>
          <a:off x="540000" y="5533451"/>
          <a:ext cx="6404610" cy="4254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65854"/>
                <a:gridCol w="540385"/>
                <a:gridCol w="540385"/>
                <a:gridCol w="540385"/>
                <a:gridCol w="540385"/>
                <a:gridCol w="541020"/>
              </a:tblGrid>
              <a:tr h="206348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С</a:t>
                      </a:r>
                      <a:r>
                        <a:rPr dirty="0" sz="80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у</a:t>
                      </a:r>
                      <a:r>
                        <a:rPr dirty="0" sz="800" spc="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б</a:t>
                      </a:r>
                      <a:r>
                        <a:rPr dirty="0" sz="80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си</a:t>
                      </a:r>
                      <a:r>
                        <a:rPr dirty="0" sz="800" spc="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д</a:t>
                      </a:r>
                      <a:r>
                        <a:rPr dirty="0" sz="800" spc="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и</a:t>
                      </a:r>
                      <a:r>
                        <a:rPr dirty="0" sz="800" spc="2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и</a:t>
                      </a:r>
                      <a:r>
                        <a:rPr dirty="0" sz="80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spc="-4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в</a:t>
                      </a:r>
                      <a:r>
                        <a:rPr dirty="0" sz="800" spc="-4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т</a:t>
                      </a:r>
                      <a:r>
                        <a:rPr dirty="0" sz="80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о</a:t>
                      </a:r>
                      <a:r>
                        <a:rPr dirty="0" sz="80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м</a:t>
                      </a:r>
                      <a:r>
                        <a:rPr dirty="0" sz="800" spc="-4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ч</a:t>
                      </a:r>
                      <a:r>
                        <a:rPr dirty="0" sz="80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и</a:t>
                      </a:r>
                      <a:r>
                        <a:rPr dirty="0" sz="800" spc="2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с</a:t>
                      </a:r>
                      <a:r>
                        <a:rPr dirty="0" sz="80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л</a:t>
                      </a:r>
                      <a:r>
                        <a:rPr dirty="0" sz="800" spc="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е</a:t>
                      </a:r>
                      <a:r>
                        <a:rPr dirty="0" sz="80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: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5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1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4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06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ю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ь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ы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х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745,7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838,4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769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880,1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499,9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399,3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5" name="object 55"/>
          <p:cNvGraphicFramePr>
            <a:graphicFrameLocks noGrp="1"/>
          </p:cNvGraphicFramePr>
          <p:nvPr/>
        </p:nvGraphicFramePr>
        <p:xfrm>
          <a:off x="540000" y="6158640"/>
          <a:ext cx="6404610" cy="4254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65854"/>
                <a:gridCol w="540385"/>
                <a:gridCol w="540385"/>
                <a:gridCol w="540385"/>
                <a:gridCol w="540385"/>
                <a:gridCol w="541020"/>
              </a:tblGrid>
              <a:tr h="206348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С</a:t>
                      </a:r>
                      <a:r>
                        <a:rPr dirty="0" sz="80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у</a:t>
                      </a:r>
                      <a:r>
                        <a:rPr dirty="0" sz="80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б</a:t>
                      </a:r>
                      <a:r>
                        <a:rPr dirty="0" sz="80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в</a:t>
                      </a:r>
                      <a:r>
                        <a:rPr dirty="0" sz="800" spc="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е</a:t>
                      </a:r>
                      <a:r>
                        <a:rPr dirty="0" sz="800" spc="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н</a:t>
                      </a:r>
                      <a:r>
                        <a:rPr dirty="0" sz="800" spc="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ц</a:t>
                      </a:r>
                      <a:r>
                        <a:rPr dirty="0" sz="800" spc="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и</a:t>
                      </a:r>
                      <a:r>
                        <a:rPr dirty="0" sz="800" spc="2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и</a:t>
                      </a:r>
                      <a:r>
                        <a:rPr dirty="0" sz="80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spc="-4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в</a:t>
                      </a:r>
                      <a:r>
                        <a:rPr dirty="0" sz="800" spc="-4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т</a:t>
                      </a:r>
                      <a:r>
                        <a:rPr dirty="0" sz="80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о</a:t>
                      </a:r>
                      <a:r>
                        <a:rPr dirty="0" sz="80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м</a:t>
                      </a:r>
                      <a:r>
                        <a:rPr dirty="0" sz="800" spc="-4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ч</a:t>
                      </a:r>
                      <a:r>
                        <a:rPr dirty="0" sz="80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и</a:t>
                      </a:r>
                      <a:r>
                        <a:rPr dirty="0" sz="800" spc="2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с</a:t>
                      </a:r>
                      <a:r>
                        <a:rPr dirty="0" sz="80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л</a:t>
                      </a:r>
                      <a:r>
                        <a:rPr dirty="0" sz="800" spc="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е</a:t>
                      </a:r>
                      <a:r>
                        <a:rPr dirty="0" sz="80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: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427,5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285,4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313,8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320,7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329,7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06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ю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ь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ы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х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66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162,7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7,2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9,9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5,8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8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5,6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6" name="object 56"/>
          <p:cNvGraphicFramePr>
            <a:graphicFrameLocks noGrp="1"/>
          </p:cNvGraphicFramePr>
          <p:nvPr/>
        </p:nvGraphicFramePr>
        <p:xfrm>
          <a:off x="540000" y="6783829"/>
          <a:ext cx="6404610" cy="4381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65854"/>
                <a:gridCol w="540385"/>
                <a:gridCol w="540385"/>
                <a:gridCol w="540385"/>
                <a:gridCol w="540385"/>
                <a:gridCol w="541020"/>
              </a:tblGrid>
              <a:tr h="206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Иные</a:t>
                      </a:r>
                      <a:r>
                        <a:rPr dirty="0" sz="800" spc="-5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7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межбюджетные</a:t>
                      </a:r>
                      <a:r>
                        <a:rPr dirty="0" sz="800" spc="-5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4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трансферты,</a:t>
                      </a:r>
                      <a:r>
                        <a:rPr dirty="0" sz="800" spc="-5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в</a:t>
                      </a:r>
                      <a:r>
                        <a:rPr dirty="0" sz="800" spc="-5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том</a:t>
                      </a:r>
                      <a:r>
                        <a:rPr dirty="0" sz="800" spc="-5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4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числе: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718,8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54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526,7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124,9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126,1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107,4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12495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ю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ь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ы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х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228,5</a:t>
                      </a:r>
                      <a:endParaRPr sz="8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153,0</a:t>
                      </a:r>
                      <a:endParaRPr sz="8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769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20,1</a:t>
                      </a:r>
                      <a:endParaRPr sz="8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20,0</a:t>
                      </a:r>
                      <a:endParaRPr sz="8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0,021</a:t>
                      </a:r>
                      <a:endParaRPr sz="8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</a:tbl>
          </a:graphicData>
        </a:graphic>
      </p:graphicFrame>
      <p:sp>
        <p:nvSpPr>
          <p:cNvPr id="57" name="object 57"/>
          <p:cNvSpPr txBox="1"/>
          <p:nvPr/>
        </p:nvSpPr>
        <p:spPr>
          <a:xfrm>
            <a:off x="4341195" y="4240704"/>
            <a:ext cx="294640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54610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2022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(отчет)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841725" y="4240704"/>
            <a:ext cx="375285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2023</a:t>
            </a:r>
            <a:endParaRPr sz="600">
              <a:latin typeface="Microsoft Sans Serif"/>
              <a:cs typeface="Microsoft Sans Serif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(оценка)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460781" y="4257214"/>
            <a:ext cx="21526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70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6003525" y="4257214"/>
            <a:ext cx="21018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542464" y="4257214"/>
            <a:ext cx="21399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94000" y="4958806"/>
            <a:ext cx="67945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том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числе: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767299" y="7584744"/>
            <a:ext cx="3162300" cy="21316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715">
              <a:lnSpc>
                <a:spcPct val="132900"/>
              </a:lnSpc>
              <a:spcBef>
                <a:spcPts val="100"/>
              </a:spcBef>
            </a:pP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щих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условиях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составляет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2,6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трлн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начало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2023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года,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или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17%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от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«собственных»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доходов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регионов.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Это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создает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предпосылки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проведения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сбалансиро-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ванной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долговой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политики,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сохранения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безопасного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уровня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долговой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нагрузки.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Бюджетные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ассигнования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предоставление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меж-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бюджетных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трансфертов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предусмотрены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2024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го-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ду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7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324,8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(в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том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числе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реализацию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национальных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910,1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рублей),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2025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ду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889,2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(в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том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числе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реализацию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циональных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7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525,7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рублей),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2026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ду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7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810,2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(в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том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числе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реализацию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404,9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рублей).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27300" y="7584744"/>
            <a:ext cx="3162300" cy="21316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сфере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межбюджетных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отношений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последние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годы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отмечается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положительная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тенденция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области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обеспечения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устойчивости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региональных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финансов.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2022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сохранилась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положительная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тенденция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фицитного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исполнения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консолидированных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бюджетов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субъектов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Федерации.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Объем «собствен-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ных»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доходов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возрос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13%.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Сбалансированному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исполнению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бюджетов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субъ-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ектов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условиях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разнонаправ-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ленной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динамики,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первую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очередь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сырьевым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гионам,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способствовал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значительный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объем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остатков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средств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счетах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бюджетов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7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2,4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трлн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чало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2022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года.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Данный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резерв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сохраняется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теку-</a:t>
            </a:r>
            <a:endParaRPr sz="8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376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5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10">
                <a:solidFill>
                  <a:srgbClr val="221E1F"/>
                </a:solidFill>
                <a:latin typeface="Microsoft Sans Serif"/>
                <a:cs typeface="Microsoft Sans Serif"/>
              </a:rPr>
              <a:t>ГОД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5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55">
                <a:solidFill>
                  <a:srgbClr val="221E1F"/>
                </a:solidFill>
                <a:latin typeface="Microsoft Sans Serif"/>
                <a:cs typeface="Microsoft Sans Serif"/>
              </a:rPr>
              <a:t>ПЛАНОВЫЙ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ПЕРИОД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2025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2026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Microsoft Sans Serif"/>
                <a:cs typeface="Microsoft Sans Serif"/>
              </a:rPr>
              <a:t>ГОДОВ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559992" y="0"/>
            <a:ext cx="7560309" cy="10692130"/>
          </a:xfrm>
          <a:custGeom>
            <a:avLst/>
            <a:gdLst/>
            <a:ahLst/>
            <a:cxnLst/>
            <a:rect l="l" t="t" r="r" b="b"/>
            <a:pathLst>
              <a:path w="7560309" h="10692130">
                <a:moveTo>
                  <a:pt x="7560005" y="0"/>
                </a:moveTo>
                <a:lnTo>
                  <a:pt x="0" y="0"/>
                </a:lnTo>
                <a:lnTo>
                  <a:pt x="0" y="10692003"/>
                </a:lnTo>
                <a:lnTo>
                  <a:pt x="7560005" y="10692003"/>
                </a:lnTo>
                <a:lnTo>
                  <a:pt x="7560005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527301" y="8195605"/>
            <a:ext cx="5970905" cy="2098675"/>
          </a:xfrm>
          <a:prstGeom prst="rect">
            <a:avLst/>
          </a:prstGeom>
        </p:spPr>
        <p:txBody>
          <a:bodyPr wrap="square" lIns="0" tIns="142240" rIns="0" bIns="0" rtlCol="0" vert="horz">
            <a:spAutoFit/>
          </a:bodyPr>
          <a:lstStyle/>
          <a:p>
            <a:pPr marL="12700" marR="5080">
              <a:lnSpc>
                <a:spcPts val="5100"/>
              </a:lnSpc>
              <a:spcBef>
                <a:spcPts val="1120"/>
              </a:spcBef>
            </a:pPr>
            <a:r>
              <a:rPr dirty="0" sz="5100" spc="45" b="1">
                <a:solidFill>
                  <a:srgbClr val="5661A2"/>
                </a:solidFill>
                <a:latin typeface="Cambria"/>
                <a:cs typeface="Cambria"/>
              </a:rPr>
              <a:t>Социально </a:t>
            </a:r>
            <a:r>
              <a:rPr dirty="0" sz="5100" spc="50" b="1">
                <a:solidFill>
                  <a:srgbClr val="5661A2"/>
                </a:solidFill>
                <a:latin typeface="Cambria"/>
                <a:cs typeface="Cambria"/>
              </a:rPr>
              <a:t> </a:t>
            </a:r>
            <a:r>
              <a:rPr dirty="0" sz="5100" spc="-200" b="1">
                <a:solidFill>
                  <a:srgbClr val="5661A2"/>
                </a:solidFill>
                <a:latin typeface="Cambria"/>
                <a:cs typeface="Cambria"/>
              </a:rPr>
              <a:t>о</a:t>
            </a:r>
            <a:r>
              <a:rPr dirty="0" sz="5100" spc="-60" b="1">
                <a:solidFill>
                  <a:srgbClr val="5661A2"/>
                </a:solidFill>
                <a:latin typeface="Cambria"/>
                <a:cs typeface="Cambria"/>
              </a:rPr>
              <a:t>р</a:t>
            </a:r>
            <a:r>
              <a:rPr dirty="0" sz="5100" spc="50" b="1">
                <a:solidFill>
                  <a:srgbClr val="5661A2"/>
                </a:solidFill>
                <a:latin typeface="Cambria"/>
                <a:cs typeface="Cambria"/>
              </a:rPr>
              <a:t>и</a:t>
            </a:r>
            <a:r>
              <a:rPr dirty="0" sz="5100" spc="-235" b="1">
                <a:solidFill>
                  <a:srgbClr val="5661A2"/>
                </a:solidFill>
                <a:latin typeface="Cambria"/>
                <a:cs typeface="Cambria"/>
              </a:rPr>
              <a:t>е</a:t>
            </a:r>
            <a:r>
              <a:rPr dirty="0" sz="5100" spc="210" b="1">
                <a:solidFill>
                  <a:srgbClr val="5661A2"/>
                </a:solidFill>
                <a:latin typeface="Cambria"/>
                <a:cs typeface="Cambria"/>
              </a:rPr>
              <a:t>н</a:t>
            </a:r>
            <a:r>
              <a:rPr dirty="0" sz="5100" b="1">
                <a:solidFill>
                  <a:srgbClr val="5661A2"/>
                </a:solidFill>
                <a:latin typeface="Cambria"/>
                <a:cs typeface="Cambria"/>
              </a:rPr>
              <a:t>т</a:t>
            </a:r>
            <a:r>
              <a:rPr dirty="0" sz="5100" spc="95" b="1">
                <a:solidFill>
                  <a:srgbClr val="5661A2"/>
                </a:solidFill>
                <a:latin typeface="Cambria"/>
                <a:cs typeface="Cambria"/>
              </a:rPr>
              <a:t>и</a:t>
            </a:r>
            <a:r>
              <a:rPr dirty="0" sz="5100" spc="25" b="1">
                <a:solidFill>
                  <a:srgbClr val="5661A2"/>
                </a:solidFill>
                <a:latin typeface="Cambria"/>
                <a:cs typeface="Cambria"/>
              </a:rPr>
              <a:t>р</a:t>
            </a:r>
            <a:r>
              <a:rPr dirty="0" sz="5100" spc="-200" b="1">
                <a:solidFill>
                  <a:srgbClr val="5661A2"/>
                </a:solidFill>
                <a:latin typeface="Cambria"/>
                <a:cs typeface="Cambria"/>
              </a:rPr>
              <a:t>о</a:t>
            </a:r>
            <a:r>
              <a:rPr dirty="0" sz="5100" spc="140" b="1">
                <a:solidFill>
                  <a:srgbClr val="5661A2"/>
                </a:solidFill>
                <a:latin typeface="Cambria"/>
                <a:cs typeface="Cambria"/>
              </a:rPr>
              <a:t>в</a:t>
            </a:r>
            <a:r>
              <a:rPr dirty="0" sz="5100" spc="35" b="1">
                <a:solidFill>
                  <a:srgbClr val="5661A2"/>
                </a:solidFill>
                <a:latin typeface="Cambria"/>
                <a:cs typeface="Cambria"/>
              </a:rPr>
              <a:t>а</a:t>
            </a:r>
            <a:r>
              <a:rPr dirty="0" sz="5100" spc="210" b="1">
                <a:solidFill>
                  <a:srgbClr val="5661A2"/>
                </a:solidFill>
                <a:latin typeface="Cambria"/>
                <a:cs typeface="Cambria"/>
              </a:rPr>
              <a:t>нн</a:t>
            </a:r>
            <a:r>
              <a:rPr dirty="0" sz="5100" spc="260" b="1">
                <a:solidFill>
                  <a:srgbClr val="5661A2"/>
                </a:solidFill>
                <a:latin typeface="Cambria"/>
                <a:cs typeface="Cambria"/>
              </a:rPr>
              <a:t>ы</a:t>
            </a:r>
            <a:r>
              <a:rPr dirty="0" sz="5100" spc="85" b="1">
                <a:solidFill>
                  <a:srgbClr val="5661A2"/>
                </a:solidFill>
                <a:latin typeface="Cambria"/>
                <a:cs typeface="Cambria"/>
              </a:rPr>
              <a:t>й  </a:t>
            </a:r>
            <a:r>
              <a:rPr dirty="0" sz="5100" spc="-5" b="1">
                <a:solidFill>
                  <a:srgbClr val="5661A2"/>
                </a:solidFill>
                <a:latin typeface="Cambria"/>
                <a:cs typeface="Cambria"/>
              </a:rPr>
              <a:t>бюджет</a:t>
            </a:r>
            <a:endParaRPr sz="5100">
              <a:latin typeface="Cambria"/>
              <a:cs typeface="Cambria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1431925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СОЦИАЛЬНО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ИЕ</a:t>
            </a:r>
            <a:r>
              <a:rPr dirty="0" sz="650" spc="50">
                <a:solidFill>
                  <a:srgbClr val="221E1F"/>
                </a:solidFill>
                <a:latin typeface="Verdana"/>
                <a:cs typeface="Verdana"/>
              </a:rPr>
              <a:t>Н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65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В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А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ННЫ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Й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0">
                <a:solidFill>
                  <a:srgbClr val="221E1F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Е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40004" y="4860010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743256" y="4762863"/>
            <a:ext cx="2837180" cy="22936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-635">
              <a:lnSpc>
                <a:spcPct val="132900"/>
              </a:lnSpc>
              <a:spcBef>
                <a:spcPts val="100"/>
              </a:spcBef>
            </a:pP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обеспечение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устойчивого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естественного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роста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численности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Федерации;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ожидаемой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продолжительности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жиз-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ни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78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лет;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устойчивого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роста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реальных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доходов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нн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печения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выше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уровня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инфляции;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7620">
              <a:lnSpc>
                <a:spcPct val="132900"/>
              </a:lnSpc>
            </a:pP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снижение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два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раза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уровня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бедности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Россий-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ской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7620">
              <a:lnSpc>
                <a:spcPct val="132900"/>
              </a:lnSpc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увеличение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доли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граждан,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систематически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занима-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ющихся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физической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культурой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спортом,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70%;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улучшение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жилищных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условий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не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менее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млн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мей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ежегодно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увеличение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объема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жилищного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строительства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менее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чем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120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млн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кв.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год.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40004" y="5184013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40004" y="5508002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40004" y="5994006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40004" y="6318008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40004" y="6641998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8195299" y="1951468"/>
            <a:ext cx="3162935" cy="21316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20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плановы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пери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тал 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исключением,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реализацию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таких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стратегически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важных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госпрограмм,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как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«Развитие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здравоохранения»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«Социальная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граждан»,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ожидается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увели-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чение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бюджетных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ассигнований.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целях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решения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демографических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проблем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укреп-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ления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системы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социальной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защиты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материнства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дет-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ства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государством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уделяется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значительное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внимание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семей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детьми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установлены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различные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меры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поддержки,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связанные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рождением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ребенка.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350" indent="215900">
              <a:lnSpc>
                <a:spcPct val="132900"/>
              </a:lnSpc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Среди ключевых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мер поддержки, финансируемых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из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федерального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бюджета,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можно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выделить:</a:t>
            </a:r>
            <a:endParaRPr sz="800">
              <a:latin typeface="Microsoft Sans Serif"/>
              <a:cs typeface="Microsoft Sans Serif"/>
            </a:endParaRPr>
          </a:p>
        </p:txBody>
      </p: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540000" y="8522350"/>
          <a:ext cx="6384925" cy="12509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99255"/>
                <a:gridCol w="539750"/>
                <a:gridCol w="539750"/>
                <a:gridCol w="539750"/>
                <a:gridCol w="539750"/>
              </a:tblGrid>
              <a:tr h="206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«Развитие</a:t>
                      </a:r>
                      <a:r>
                        <a:rPr dirty="0" sz="800" spc="-2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здравоохранения»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1</a:t>
                      </a:r>
                      <a:r>
                        <a:rPr dirty="0" sz="800" spc="-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-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2</a:t>
                      </a:r>
                      <a:r>
                        <a:rPr dirty="0" sz="800" spc="-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4</a:t>
                      </a:r>
                      <a:r>
                        <a:rPr dirty="0" sz="800" spc="1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1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1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1</a:t>
                      </a:r>
                      <a:r>
                        <a:rPr dirty="0" sz="800" spc="-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3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3</a:t>
                      </a:r>
                      <a:r>
                        <a:rPr dirty="0" sz="800" spc="1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5</a:t>
                      </a:r>
                      <a:r>
                        <a:rPr dirty="0" sz="800" spc="2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3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1</a:t>
                      </a:r>
                      <a:r>
                        <a:rPr dirty="0" sz="800" spc="-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3</a:t>
                      </a:r>
                      <a:r>
                        <a:rPr dirty="0" sz="800" spc="-2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4</a:t>
                      </a:r>
                      <a:r>
                        <a:rPr dirty="0" sz="800" spc="-3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7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7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1</a:t>
                      </a:r>
                      <a:r>
                        <a:rPr dirty="0" sz="800" spc="-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305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6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</a:tr>
              <a:tr h="206348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«Социальная</a:t>
                      </a:r>
                      <a:r>
                        <a:rPr dirty="0" sz="800" spc="-5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поддержка</a:t>
                      </a:r>
                      <a:r>
                        <a:rPr dirty="0" sz="800" spc="-5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граждан»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2</a:t>
                      </a:r>
                      <a:r>
                        <a:rPr dirty="0" sz="800" spc="-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7</a:t>
                      </a:r>
                      <a:r>
                        <a:rPr dirty="0" sz="800" spc="-1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7</a:t>
                      </a:r>
                      <a:r>
                        <a:rPr dirty="0" sz="800" spc="3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6</a:t>
                      </a: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9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3</a:t>
                      </a:r>
                      <a:r>
                        <a:rPr dirty="0" sz="800" spc="-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2</a:t>
                      </a:r>
                      <a:r>
                        <a:rPr dirty="0" sz="800" spc="1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6</a:t>
                      </a:r>
                      <a:r>
                        <a:rPr dirty="0" sz="800" spc="3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6</a:t>
                      </a: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9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3</a:t>
                      </a:r>
                      <a:r>
                        <a:rPr dirty="0" sz="800" spc="-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3</a:t>
                      </a:r>
                      <a:r>
                        <a:rPr dirty="0" sz="800" spc="-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7</a:t>
                      </a:r>
                      <a:r>
                        <a:rPr dirty="0" sz="800" spc="3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5</a:t>
                      </a:r>
                      <a:r>
                        <a:rPr dirty="0" sz="800" spc="4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5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3</a:t>
                      </a:r>
                      <a:r>
                        <a:rPr dirty="0" sz="800" spc="-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6</a:t>
                      </a:r>
                      <a:r>
                        <a:rPr dirty="0" sz="800" spc="2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2</a:t>
                      </a:r>
                      <a:r>
                        <a:rPr dirty="0" sz="800" spc="3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5</a:t>
                      </a:r>
                      <a:r>
                        <a:rPr dirty="0" sz="800" spc="2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8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</a:tr>
              <a:tr h="206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«Содействие</a:t>
                      </a:r>
                      <a:r>
                        <a:rPr dirty="0" sz="800" spc="-5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занятости</a:t>
                      </a:r>
                      <a:r>
                        <a:rPr dirty="0" sz="800" spc="-5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населения»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77,9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66,3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44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68,7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44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68,7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</a:tr>
              <a:tr h="206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«Развитие</a:t>
                      </a:r>
                      <a:r>
                        <a:rPr dirty="0" sz="800" spc="-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физической</a:t>
                      </a:r>
                      <a:r>
                        <a:rPr dirty="0" sz="800" spc="-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культуры</a:t>
                      </a:r>
                      <a:r>
                        <a:rPr dirty="0" sz="800" spc="-5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спорта»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44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65,7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62,2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48,3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31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2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45,1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</a:tr>
              <a:tr h="206348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«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 spc="1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3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у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п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я</a:t>
                      </a:r>
                      <a:r>
                        <a:rPr dirty="0" sz="800" spc="-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1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 spc="1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»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88,8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6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86,6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87,7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88,8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</a:tr>
              <a:tr h="206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Итого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243F8F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243F8F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5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243F8F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243F8F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6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3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243F8F"/>
                    </a:solidFill>
                  </a:tcPr>
                </a:tc>
              </a:tr>
            </a:tbl>
          </a:graphicData>
        </a:graphic>
      </p:graphicFrame>
      <p:sp>
        <p:nvSpPr>
          <p:cNvPr id="17" name="object 17"/>
          <p:cNvSpPr txBox="1"/>
          <p:nvPr/>
        </p:nvSpPr>
        <p:spPr>
          <a:xfrm>
            <a:off x="527298" y="7469782"/>
            <a:ext cx="4616450" cy="10083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79375">
              <a:lnSpc>
                <a:spcPct val="118100"/>
              </a:lnSpc>
              <a:spcBef>
                <a:spcPts val="100"/>
              </a:spcBef>
            </a:pP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Расходы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1200" spc="-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реализацию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государственных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программ </a:t>
            </a:r>
            <a:r>
              <a:rPr dirty="0" sz="1200" spc="-3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по</a:t>
            </a:r>
            <a:r>
              <a:rPr dirty="0" sz="1200" spc="-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направлению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«Сохранение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населения,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здоровье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-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благополучие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людей»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2023–2026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годах,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  <a:p>
            <a:pPr algn="r" marR="5080">
              <a:lnSpc>
                <a:spcPct val="100000"/>
              </a:lnSpc>
              <a:spcBef>
                <a:spcPts val="215"/>
              </a:spcBef>
            </a:pP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2023*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454431" y="8361213"/>
            <a:ext cx="21526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70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997175" y="8361213"/>
            <a:ext cx="21018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535689" y="8361213"/>
            <a:ext cx="21399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8207999" y="5498350"/>
          <a:ext cx="6384925" cy="10445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99255"/>
                <a:gridCol w="539750"/>
                <a:gridCol w="539750"/>
                <a:gridCol w="539750"/>
                <a:gridCol w="539750"/>
              </a:tblGrid>
              <a:tr h="206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«Развитие</a:t>
                      </a:r>
                      <a:r>
                        <a:rPr dirty="0" sz="800" spc="-4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образования»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583,4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588,4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412,7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427,4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</a:tr>
              <a:tr h="206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«</a:t>
                      </a: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аз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-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-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у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 spc="-3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ь</a:t>
                      </a:r>
                      <a:r>
                        <a:rPr dirty="0" sz="800" spc="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у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ы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»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190,8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9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6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201,1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154,8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204,3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</a:tr>
              <a:tr h="206348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«Реализация</a:t>
                      </a:r>
                      <a:r>
                        <a:rPr dirty="0" sz="800" spc="-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государственной</a:t>
                      </a:r>
                      <a:r>
                        <a:rPr dirty="0" sz="800" spc="-4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национальной</a:t>
                      </a:r>
                      <a:r>
                        <a:rPr dirty="0" sz="800" spc="-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политик»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9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7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3,1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3,3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3,2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3,2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</a:tr>
              <a:tr h="206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«</a:t>
                      </a: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аз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-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у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з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м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»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90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55,0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44,3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5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1,5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7,3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661A2"/>
                    </a:solidFill>
                  </a:tcPr>
                </a:tc>
              </a:tr>
              <a:tr h="206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Итого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243F8F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832,3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243F8F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837,1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243F8F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572,2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243F8F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642,2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243F8F"/>
                    </a:solidFill>
                  </a:tcPr>
                </a:tc>
              </a:tr>
            </a:tbl>
          </a:graphicData>
        </a:graphic>
      </p:graphicFrame>
      <p:sp>
        <p:nvSpPr>
          <p:cNvPr id="22" name="object 22"/>
          <p:cNvSpPr txBox="1"/>
          <p:nvPr/>
        </p:nvSpPr>
        <p:spPr>
          <a:xfrm>
            <a:off x="8195299" y="4445782"/>
            <a:ext cx="4616450" cy="10083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26670">
              <a:lnSpc>
                <a:spcPct val="118100"/>
              </a:lnSpc>
              <a:spcBef>
                <a:spcPts val="100"/>
              </a:spcBef>
            </a:pP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Расходы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реализацию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государственных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программ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по</a:t>
            </a:r>
            <a:r>
              <a:rPr dirty="0" sz="1200" spc="-7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направлению</a:t>
            </a:r>
            <a:r>
              <a:rPr dirty="0" sz="120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«Возможности</a:t>
            </a:r>
            <a:r>
              <a:rPr dirty="0" sz="120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75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12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самореализации </a:t>
            </a:r>
            <a:r>
              <a:rPr dirty="0" sz="1200" spc="-3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-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развития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талантов»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2023–2026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годах,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  <a:p>
            <a:pPr algn="r" marR="5080">
              <a:lnSpc>
                <a:spcPct val="100000"/>
              </a:lnSpc>
              <a:spcBef>
                <a:spcPts val="215"/>
              </a:spcBef>
            </a:pP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2023*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3122431" y="5337213"/>
            <a:ext cx="21526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70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3665175" y="5337213"/>
            <a:ext cx="21018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4203689" y="5337213"/>
            <a:ext cx="21399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27301" y="1664704"/>
            <a:ext cx="262001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45" b="1">
                <a:solidFill>
                  <a:srgbClr val="221E1F"/>
                </a:solidFill>
                <a:latin typeface="Cambria"/>
                <a:cs typeface="Cambria"/>
              </a:rPr>
              <a:t>Социально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27301" y="2096703"/>
            <a:ext cx="4482465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-140" b="1">
                <a:solidFill>
                  <a:srgbClr val="221E1F"/>
                </a:solidFill>
                <a:latin typeface="Cambria"/>
                <a:cs typeface="Cambria"/>
              </a:rPr>
              <a:t>о</a:t>
            </a:r>
            <a:r>
              <a:rPr dirty="0" sz="3800" spc="-30" b="1">
                <a:solidFill>
                  <a:srgbClr val="221E1F"/>
                </a:solidFill>
                <a:latin typeface="Cambria"/>
                <a:cs typeface="Cambria"/>
              </a:rPr>
              <a:t>р</a:t>
            </a:r>
            <a:r>
              <a:rPr dirty="0" sz="3800" spc="50" b="1">
                <a:solidFill>
                  <a:srgbClr val="221E1F"/>
                </a:solidFill>
                <a:latin typeface="Cambria"/>
                <a:cs typeface="Cambria"/>
              </a:rPr>
              <a:t>и</a:t>
            </a:r>
            <a:r>
              <a:rPr dirty="0" sz="3800" spc="-165" b="1">
                <a:solidFill>
                  <a:srgbClr val="221E1F"/>
                </a:solidFill>
                <a:latin typeface="Cambria"/>
                <a:cs typeface="Cambria"/>
              </a:rPr>
              <a:t>е</a:t>
            </a:r>
            <a:r>
              <a:rPr dirty="0" sz="3800" spc="170" b="1">
                <a:solidFill>
                  <a:srgbClr val="221E1F"/>
                </a:solidFill>
                <a:latin typeface="Cambria"/>
                <a:cs typeface="Cambria"/>
              </a:rPr>
              <a:t>н</a:t>
            </a:r>
            <a:r>
              <a:rPr dirty="0" sz="3800" spc="15" b="1">
                <a:solidFill>
                  <a:srgbClr val="221E1F"/>
                </a:solidFill>
                <a:latin typeface="Cambria"/>
                <a:cs typeface="Cambria"/>
              </a:rPr>
              <a:t>т</a:t>
            </a:r>
            <a:r>
              <a:rPr dirty="0" sz="3800" spc="85" b="1">
                <a:solidFill>
                  <a:srgbClr val="221E1F"/>
                </a:solidFill>
                <a:latin typeface="Cambria"/>
                <a:cs typeface="Cambria"/>
              </a:rPr>
              <a:t>и</a:t>
            </a:r>
            <a:r>
              <a:rPr dirty="0" sz="3800" spc="35" b="1">
                <a:solidFill>
                  <a:srgbClr val="221E1F"/>
                </a:solidFill>
                <a:latin typeface="Cambria"/>
                <a:cs typeface="Cambria"/>
              </a:rPr>
              <a:t>р</a:t>
            </a:r>
            <a:r>
              <a:rPr dirty="0" sz="3800" spc="-140" b="1">
                <a:solidFill>
                  <a:srgbClr val="221E1F"/>
                </a:solidFill>
                <a:latin typeface="Cambria"/>
                <a:cs typeface="Cambria"/>
              </a:rPr>
              <a:t>о</a:t>
            </a:r>
            <a:r>
              <a:rPr dirty="0" sz="3800" spc="120" b="1">
                <a:solidFill>
                  <a:srgbClr val="221E1F"/>
                </a:solidFill>
                <a:latin typeface="Cambria"/>
                <a:cs typeface="Cambria"/>
              </a:rPr>
              <a:t>в</a:t>
            </a:r>
            <a:r>
              <a:rPr dirty="0" sz="3800" spc="35" b="1">
                <a:solidFill>
                  <a:srgbClr val="221E1F"/>
                </a:solidFill>
                <a:latin typeface="Cambria"/>
                <a:cs typeface="Cambria"/>
              </a:rPr>
              <a:t>а</a:t>
            </a:r>
            <a:r>
              <a:rPr dirty="0" sz="3800" spc="170" b="1">
                <a:solidFill>
                  <a:srgbClr val="221E1F"/>
                </a:solidFill>
                <a:latin typeface="Cambria"/>
                <a:cs typeface="Cambria"/>
              </a:rPr>
              <a:t>нный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27300" y="2528704"/>
            <a:ext cx="6405245" cy="19431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5" b="1">
                <a:solidFill>
                  <a:srgbClr val="221E1F"/>
                </a:solidFill>
                <a:latin typeface="Cambria"/>
                <a:cs typeface="Cambria"/>
              </a:rPr>
              <a:t>бюджет</a:t>
            </a:r>
            <a:endParaRPr sz="3800">
              <a:latin typeface="Cambria"/>
              <a:cs typeface="Cambria"/>
            </a:endParaRPr>
          </a:p>
          <a:p>
            <a:pPr algn="just" marL="12700">
              <a:lnSpc>
                <a:spcPct val="100000"/>
              </a:lnSpc>
              <a:spcBef>
                <a:spcPts val="2290"/>
              </a:spcBef>
            </a:pPr>
            <a:r>
              <a:rPr dirty="0" sz="1200" spc="120" b="1">
                <a:solidFill>
                  <a:srgbClr val="243F8F"/>
                </a:solidFill>
                <a:latin typeface="Arial"/>
                <a:cs typeface="Arial"/>
              </a:rPr>
              <a:t>Указом</a:t>
            </a:r>
            <a:r>
              <a:rPr dirty="0" sz="1200" spc="90" b="1">
                <a:solidFill>
                  <a:srgbClr val="243F8F"/>
                </a:solidFill>
                <a:latin typeface="Arial"/>
                <a:cs typeface="Arial"/>
              </a:rPr>
              <a:t> </a:t>
            </a:r>
            <a:r>
              <a:rPr dirty="0" sz="1200" spc="135" b="1">
                <a:solidFill>
                  <a:srgbClr val="243F8F"/>
                </a:solidFill>
                <a:latin typeface="Arial"/>
                <a:cs typeface="Arial"/>
              </a:rPr>
              <a:t>Президента</a:t>
            </a:r>
            <a:r>
              <a:rPr dirty="0" sz="1200" spc="95" b="1">
                <a:solidFill>
                  <a:srgbClr val="243F8F"/>
                </a:solidFill>
                <a:latin typeface="Arial"/>
                <a:cs typeface="Arial"/>
              </a:rPr>
              <a:t> </a:t>
            </a:r>
            <a:r>
              <a:rPr dirty="0" sz="1200" spc="120" b="1">
                <a:solidFill>
                  <a:srgbClr val="243F8F"/>
                </a:solidFill>
                <a:latin typeface="Arial"/>
                <a:cs typeface="Arial"/>
              </a:rPr>
              <a:t>Российской</a:t>
            </a:r>
            <a:r>
              <a:rPr dirty="0" sz="1200" spc="95" b="1">
                <a:solidFill>
                  <a:srgbClr val="243F8F"/>
                </a:solidFill>
                <a:latin typeface="Arial"/>
                <a:cs typeface="Arial"/>
              </a:rPr>
              <a:t> </a:t>
            </a:r>
            <a:r>
              <a:rPr dirty="0" sz="1200" spc="140" b="1">
                <a:solidFill>
                  <a:srgbClr val="243F8F"/>
                </a:solidFill>
                <a:latin typeface="Arial"/>
                <a:cs typeface="Arial"/>
              </a:rPr>
              <a:t>Федерации</a:t>
            </a:r>
            <a:r>
              <a:rPr dirty="0" sz="1200" spc="95" b="1">
                <a:solidFill>
                  <a:srgbClr val="243F8F"/>
                </a:solidFill>
                <a:latin typeface="Arial"/>
                <a:cs typeface="Arial"/>
              </a:rPr>
              <a:t> </a:t>
            </a:r>
            <a:r>
              <a:rPr dirty="0" sz="1200" spc="55" b="1">
                <a:solidFill>
                  <a:srgbClr val="243F8F"/>
                </a:solidFill>
                <a:latin typeface="Arial"/>
                <a:cs typeface="Arial"/>
              </a:rPr>
              <a:t>от</a:t>
            </a:r>
            <a:r>
              <a:rPr dirty="0" sz="1200" spc="45" b="1">
                <a:solidFill>
                  <a:srgbClr val="243F8F"/>
                </a:solidFill>
                <a:latin typeface="Arial"/>
                <a:cs typeface="Arial"/>
              </a:rPr>
              <a:t> </a:t>
            </a:r>
            <a:r>
              <a:rPr dirty="0" sz="1200" spc="-70" b="1">
                <a:solidFill>
                  <a:srgbClr val="243F8F"/>
                </a:solidFill>
                <a:latin typeface="Arial"/>
                <a:cs typeface="Arial"/>
              </a:rPr>
              <a:t>21</a:t>
            </a:r>
            <a:r>
              <a:rPr dirty="0" sz="1200" spc="45" b="1">
                <a:solidFill>
                  <a:srgbClr val="243F8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43F8F"/>
                </a:solidFill>
                <a:latin typeface="Arial"/>
                <a:cs typeface="Arial"/>
              </a:rPr>
              <a:t>июля</a:t>
            </a:r>
            <a:r>
              <a:rPr dirty="0" sz="1200" spc="90" b="1">
                <a:solidFill>
                  <a:srgbClr val="243F8F"/>
                </a:solidFill>
                <a:latin typeface="Arial"/>
                <a:cs typeface="Arial"/>
              </a:rPr>
              <a:t> </a:t>
            </a:r>
            <a:r>
              <a:rPr dirty="0" sz="1200" spc="130" b="1">
                <a:solidFill>
                  <a:srgbClr val="243F8F"/>
                </a:solidFill>
                <a:latin typeface="Arial"/>
                <a:cs typeface="Arial"/>
              </a:rPr>
              <a:t>2020</a:t>
            </a:r>
            <a:r>
              <a:rPr dirty="0" sz="1200" spc="95" b="1">
                <a:solidFill>
                  <a:srgbClr val="243F8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43F8F"/>
                </a:solidFill>
                <a:latin typeface="Arial"/>
                <a:cs typeface="Arial"/>
              </a:rPr>
              <a:t>года</a:t>
            </a:r>
            <a:r>
              <a:rPr dirty="0" sz="1200" spc="95" b="1">
                <a:solidFill>
                  <a:srgbClr val="243F8F"/>
                </a:solidFill>
                <a:latin typeface="Arial"/>
                <a:cs typeface="Arial"/>
              </a:rPr>
              <a:t> </a:t>
            </a:r>
            <a:r>
              <a:rPr dirty="0" sz="1200" spc="140" b="1">
                <a:solidFill>
                  <a:srgbClr val="243F8F"/>
                </a:solidFill>
                <a:latin typeface="Arial"/>
                <a:cs typeface="Arial"/>
              </a:rPr>
              <a:t>№</a:t>
            </a:r>
            <a:r>
              <a:rPr dirty="0" sz="1200" spc="-70" b="1">
                <a:solidFill>
                  <a:srgbClr val="243F8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43F8F"/>
                </a:solidFill>
                <a:latin typeface="Arial"/>
                <a:cs typeface="Arial"/>
              </a:rPr>
              <a:t>474</a:t>
            </a:r>
            <a:endParaRPr sz="1200">
              <a:latin typeface="Arial"/>
              <a:cs typeface="Arial"/>
            </a:endParaRPr>
          </a:p>
          <a:p>
            <a:pPr algn="just" marL="12700" marR="5080">
              <a:lnSpc>
                <a:spcPct val="118100"/>
              </a:lnSpc>
            </a:pPr>
            <a:r>
              <a:rPr dirty="0" sz="1200" spc="90" b="1">
                <a:solidFill>
                  <a:srgbClr val="243F8F"/>
                </a:solidFill>
                <a:latin typeface="Arial"/>
                <a:cs typeface="Arial"/>
              </a:rPr>
              <a:t>«О </a:t>
            </a:r>
            <a:r>
              <a:rPr dirty="0" sz="1200" spc="135" b="1">
                <a:solidFill>
                  <a:srgbClr val="243F8F"/>
                </a:solidFill>
                <a:latin typeface="Arial"/>
                <a:cs typeface="Arial"/>
              </a:rPr>
              <a:t>национальных </a:t>
            </a:r>
            <a:r>
              <a:rPr dirty="0" sz="1200" spc="125" b="1">
                <a:solidFill>
                  <a:srgbClr val="243F8F"/>
                </a:solidFill>
                <a:latin typeface="Arial"/>
                <a:cs typeface="Arial"/>
              </a:rPr>
              <a:t>целях </a:t>
            </a:r>
            <a:r>
              <a:rPr dirty="0" sz="1200" spc="140" b="1">
                <a:solidFill>
                  <a:srgbClr val="243F8F"/>
                </a:solidFill>
                <a:latin typeface="Arial"/>
                <a:cs typeface="Arial"/>
              </a:rPr>
              <a:t>развития </a:t>
            </a:r>
            <a:r>
              <a:rPr dirty="0" sz="1200" spc="145" b="1">
                <a:solidFill>
                  <a:srgbClr val="243F8F"/>
                </a:solidFill>
                <a:latin typeface="Arial"/>
                <a:cs typeface="Arial"/>
              </a:rPr>
              <a:t>Российской </a:t>
            </a:r>
            <a:r>
              <a:rPr dirty="0" sz="1200" spc="170" b="1">
                <a:solidFill>
                  <a:srgbClr val="243F8F"/>
                </a:solidFill>
                <a:latin typeface="Arial"/>
                <a:cs typeface="Arial"/>
              </a:rPr>
              <a:t>Федерации </a:t>
            </a:r>
            <a:r>
              <a:rPr dirty="0" sz="1200" spc="120" b="1">
                <a:solidFill>
                  <a:srgbClr val="243F8F"/>
                </a:solidFill>
                <a:latin typeface="Arial"/>
                <a:cs typeface="Arial"/>
              </a:rPr>
              <a:t>на </a:t>
            </a:r>
            <a:r>
              <a:rPr dirty="0" sz="1200" spc="160" b="1">
                <a:solidFill>
                  <a:srgbClr val="243F8F"/>
                </a:solidFill>
                <a:latin typeface="Arial"/>
                <a:cs typeface="Arial"/>
              </a:rPr>
              <a:t>период </a:t>
            </a:r>
            <a:r>
              <a:rPr dirty="0" sz="1200" spc="-320" b="1">
                <a:solidFill>
                  <a:srgbClr val="243F8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43F8F"/>
                </a:solidFill>
                <a:latin typeface="Arial"/>
                <a:cs typeface="Arial"/>
              </a:rPr>
              <a:t>до </a:t>
            </a:r>
            <a:r>
              <a:rPr dirty="0" sz="1200" spc="165" b="1">
                <a:solidFill>
                  <a:srgbClr val="243F8F"/>
                </a:solidFill>
                <a:latin typeface="Arial"/>
                <a:cs typeface="Arial"/>
              </a:rPr>
              <a:t>2030 </a:t>
            </a:r>
            <a:r>
              <a:rPr dirty="0" sz="1200" spc="120" b="1">
                <a:solidFill>
                  <a:srgbClr val="243F8F"/>
                </a:solidFill>
                <a:latin typeface="Arial"/>
                <a:cs typeface="Arial"/>
              </a:rPr>
              <a:t>года» </a:t>
            </a:r>
            <a:r>
              <a:rPr dirty="0" sz="1200" spc="160" b="1">
                <a:solidFill>
                  <a:srgbClr val="243F8F"/>
                </a:solidFill>
                <a:latin typeface="Arial"/>
                <a:cs typeface="Arial"/>
              </a:rPr>
              <a:t>определены </a:t>
            </a:r>
            <a:r>
              <a:rPr dirty="0" sz="1200" spc="165" b="1">
                <a:solidFill>
                  <a:srgbClr val="243F8F"/>
                </a:solidFill>
                <a:latin typeface="Arial"/>
                <a:cs typeface="Arial"/>
              </a:rPr>
              <a:t>стратегические </a:t>
            </a:r>
            <a:r>
              <a:rPr dirty="0" sz="1200" spc="155" b="1">
                <a:solidFill>
                  <a:srgbClr val="243F8F"/>
                </a:solidFill>
                <a:latin typeface="Arial"/>
                <a:cs typeface="Arial"/>
              </a:rPr>
              <a:t>приоритеты </a:t>
            </a:r>
            <a:r>
              <a:rPr dirty="0" sz="1200" spc="150" b="1">
                <a:solidFill>
                  <a:srgbClr val="243F8F"/>
                </a:solidFill>
                <a:latin typeface="Arial"/>
                <a:cs typeface="Arial"/>
              </a:rPr>
              <a:t>социальной </a:t>
            </a:r>
            <a:r>
              <a:rPr dirty="0" sz="1200" spc="-320" b="1">
                <a:solidFill>
                  <a:srgbClr val="243F8F"/>
                </a:solidFill>
                <a:latin typeface="Arial"/>
                <a:cs typeface="Arial"/>
              </a:rPr>
              <a:t> </a:t>
            </a:r>
            <a:r>
              <a:rPr dirty="0" sz="1200" spc="130" b="1">
                <a:solidFill>
                  <a:srgbClr val="243F8F"/>
                </a:solidFill>
                <a:latin typeface="Arial"/>
                <a:cs typeface="Arial"/>
              </a:rPr>
              <a:t>политики </a:t>
            </a:r>
            <a:r>
              <a:rPr dirty="0" sz="1200" spc="85" b="1">
                <a:solidFill>
                  <a:srgbClr val="243F8F"/>
                </a:solidFill>
                <a:latin typeface="Arial"/>
                <a:cs typeface="Arial"/>
              </a:rPr>
              <a:t>государства, </a:t>
            </a:r>
            <a:r>
              <a:rPr dirty="0" sz="1200" spc="60" b="1">
                <a:solidFill>
                  <a:srgbClr val="243F8F"/>
                </a:solidFill>
                <a:latin typeface="Arial"/>
                <a:cs typeface="Arial"/>
              </a:rPr>
              <a:t>а </a:t>
            </a:r>
            <a:r>
              <a:rPr dirty="0" sz="1200" spc="145" b="1">
                <a:solidFill>
                  <a:srgbClr val="243F8F"/>
                </a:solidFill>
                <a:latin typeface="Arial"/>
                <a:cs typeface="Arial"/>
              </a:rPr>
              <a:t>также </a:t>
            </a:r>
            <a:r>
              <a:rPr dirty="0" sz="1200" spc="110" b="1">
                <a:solidFill>
                  <a:srgbClr val="243F8F"/>
                </a:solidFill>
                <a:latin typeface="Arial"/>
                <a:cs typeface="Arial"/>
              </a:rPr>
              <a:t>меры </a:t>
            </a:r>
            <a:r>
              <a:rPr dirty="0" sz="1200" spc="85" b="1">
                <a:solidFill>
                  <a:srgbClr val="243F8F"/>
                </a:solidFill>
                <a:latin typeface="Arial"/>
                <a:cs typeface="Arial"/>
              </a:rPr>
              <a:t>по </a:t>
            </a:r>
            <a:r>
              <a:rPr dirty="0" sz="1200" spc="120" b="1">
                <a:solidFill>
                  <a:srgbClr val="243F8F"/>
                </a:solidFill>
                <a:latin typeface="Arial"/>
                <a:cs typeface="Arial"/>
              </a:rPr>
              <a:t>оказанию </a:t>
            </a:r>
            <a:r>
              <a:rPr dirty="0" sz="1200" spc="100" b="1">
                <a:solidFill>
                  <a:srgbClr val="243F8F"/>
                </a:solidFill>
                <a:latin typeface="Arial"/>
                <a:cs typeface="Arial"/>
              </a:rPr>
              <a:t>социально </a:t>
            </a:r>
            <a:r>
              <a:rPr dirty="0" sz="1200" spc="105" b="1">
                <a:solidFill>
                  <a:srgbClr val="243F8F"/>
                </a:solidFill>
                <a:latin typeface="Arial"/>
                <a:cs typeface="Arial"/>
              </a:rPr>
              <a:t>значимых </a:t>
            </a:r>
            <a:r>
              <a:rPr dirty="0" sz="1200" spc="-320" b="1">
                <a:solidFill>
                  <a:srgbClr val="243F8F"/>
                </a:solidFill>
                <a:latin typeface="Arial"/>
                <a:cs typeface="Arial"/>
              </a:rPr>
              <a:t> </a:t>
            </a:r>
            <a:r>
              <a:rPr dirty="0" sz="1200" spc="70" b="1">
                <a:solidFill>
                  <a:srgbClr val="243F8F"/>
                </a:solidFill>
                <a:latin typeface="Arial"/>
                <a:cs typeface="Arial"/>
              </a:rPr>
              <a:t>услуг</a:t>
            </a:r>
            <a:r>
              <a:rPr dirty="0" sz="1200" spc="10" b="1">
                <a:solidFill>
                  <a:srgbClr val="243F8F"/>
                </a:solidFill>
                <a:latin typeface="Arial"/>
                <a:cs typeface="Arial"/>
              </a:rPr>
              <a:t> </a:t>
            </a:r>
            <a:r>
              <a:rPr dirty="0" sz="1200" spc="75" b="1">
                <a:solidFill>
                  <a:srgbClr val="243F8F"/>
                </a:solidFill>
                <a:latin typeface="Arial"/>
                <a:cs typeface="Arial"/>
              </a:rPr>
              <a:t>на</a:t>
            </a:r>
            <a:r>
              <a:rPr dirty="0" sz="1200" spc="-40" b="1">
                <a:solidFill>
                  <a:srgbClr val="243F8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43F8F"/>
                </a:solidFill>
                <a:latin typeface="Arial"/>
                <a:cs typeface="Arial"/>
              </a:rPr>
              <a:t>предстоящий</a:t>
            </a:r>
            <a:r>
              <a:rPr dirty="0" sz="1200" spc="10" b="1">
                <a:solidFill>
                  <a:srgbClr val="243F8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43F8F"/>
                </a:solidFill>
                <a:latin typeface="Arial"/>
                <a:cs typeface="Arial"/>
              </a:rPr>
              <a:t>период,</a:t>
            </a:r>
            <a:r>
              <a:rPr dirty="0" sz="1200" spc="5" b="1">
                <a:solidFill>
                  <a:srgbClr val="243F8F"/>
                </a:solidFill>
                <a:latin typeface="Arial"/>
                <a:cs typeface="Arial"/>
              </a:rPr>
              <a:t> в</a:t>
            </a:r>
            <a:r>
              <a:rPr dirty="0" sz="1200" spc="-40" b="1">
                <a:solidFill>
                  <a:srgbClr val="243F8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43F8F"/>
                </a:solidFill>
                <a:latin typeface="Arial"/>
                <a:cs typeface="Arial"/>
              </a:rPr>
              <a:t>числе</a:t>
            </a:r>
            <a:r>
              <a:rPr dirty="0" sz="1200" spc="10" b="1">
                <a:solidFill>
                  <a:srgbClr val="243F8F"/>
                </a:solidFill>
                <a:latin typeface="Arial"/>
                <a:cs typeface="Arial"/>
              </a:rPr>
              <a:t> </a:t>
            </a:r>
            <a:r>
              <a:rPr dirty="0" sz="1200" spc="50" b="1">
                <a:solidFill>
                  <a:srgbClr val="243F8F"/>
                </a:solidFill>
                <a:latin typeface="Arial"/>
                <a:cs typeface="Arial"/>
              </a:rPr>
              <a:t>которых:</a:t>
            </a:r>
            <a:endParaRPr sz="12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983300" y="4759471"/>
            <a:ext cx="2943860" cy="22936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6985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социальные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расходы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предстоящие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три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да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предусмотрено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более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32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трлн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рублей,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или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лее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30%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от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общего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объема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расходов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федерально-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бюджета.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нап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авлени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«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оциальна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лити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а» 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обще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дер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ально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бю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та 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составят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7,9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трлн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рублей,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или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21,5%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от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всех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расходов.</a:t>
            </a:r>
            <a:endParaRPr sz="800">
              <a:latin typeface="Microsoft Sans Serif"/>
              <a:cs typeface="Microsoft Sans Serif"/>
            </a:endParaRPr>
          </a:p>
          <a:p>
            <a:pPr algn="r" marL="12700" marR="6985" indent="215900">
              <a:lnSpc>
                <a:spcPct val="132900"/>
              </a:lnSpc>
            </a:pP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Меры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социальной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поддержки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2024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го-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ду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продолжат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реализовываться,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в</a:t>
            </a:r>
            <a:r>
              <a:rPr dirty="0" sz="800" spc="25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том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числе,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за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счет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государственных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Федерации.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бюджетные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ассигнования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реали-</a:t>
            </a:r>
            <a:endParaRPr sz="800">
              <a:latin typeface="Microsoft Sans Serif"/>
              <a:cs typeface="Microsoft Sans Serif"/>
            </a:endParaRPr>
          </a:p>
          <a:p>
            <a:pPr marL="12700" marR="5080">
              <a:lnSpc>
                <a:spcPct val="132900"/>
              </a:lnSpc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зацию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национальных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социальной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сферы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ъ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-12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мл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лей.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1663997" y="2052002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11892497" y="1954860"/>
            <a:ext cx="2703830" cy="18078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6985">
              <a:lnSpc>
                <a:spcPct val="1329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помощ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ем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тьми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Мер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оциально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жк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тавлять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дином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тан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да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ерри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ори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ан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исп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зова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нием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механизма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«социального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казначейства».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Пособия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получат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более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10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млн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граждан.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вы-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плату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единого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пособия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бюджете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предусмотре-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4,4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трлн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2024–2026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годы;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предоставление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материнского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капитала, кото-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рым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воспользуются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4,1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млн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семей.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На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эти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цели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предусмотрено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предстоящие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годы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порядка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0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1663997" y="3185998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57238" y="0"/>
                </a:moveTo>
                <a:lnTo>
                  <a:pt x="0" y="0"/>
                </a:lnTo>
                <a:lnTo>
                  <a:pt x="0" y="57238"/>
                </a:lnTo>
                <a:lnTo>
                  <a:pt x="57238" y="57238"/>
                </a:lnTo>
                <a:lnTo>
                  <a:pt x="57238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 txBox="1"/>
          <p:nvPr/>
        </p:nvSpPr>
        <p:spPr>
          <a:xfrm>
            <a:off x="538100" y="9859802"/>
            <a:ext cx="3340100" cy="101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25">
                <a:solidFill>
                  <a:srgbClr val="808184"/>
                </a:solidFill>
                <a:latin typeface="Microsoft Sans Serif"/>
                <a:cs typeface="Microsoft Sans Serif"/>
              </a:rPr>
              <a:t>Здесь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60">
                <a:solidFill>
                  <a:srgbClr val="808184"/>
                </a:solidFill>
                <a:latin typeface="Microsoft Sans Serif"/>
                <a:cs typeface="Microsoft Sans Serif"/>
              </a:rPr>
              <a:t>и</a:t>
            </a:r>
            <a:r>
              <a:rPr dirty="0" sz="500" spc="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далее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100">
                <a:solidFill>
                  <a:srgbClr val="808184"/>
                </a:solidFill>
                <a:latin typeface="Microsoft Sans Serif"/>
                <a:cs typeface="Microsoft Sans Serif"/>
              </a:rPr>
              <a:t>–</a:t>
            </a:r>
            <a:r>
              <a:rPr dirty="0" sz="500" spc="14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показатели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сводной</a:t>
            </a:r>
            <a:r>
              <a:rPr dirty="0" sz="500" spc="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бюджетной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5">
                <a:solidFill>
                  <a:srgbClr val="808184"/>
                </a:solidFill>
                <a:latin typeface="Microsoft Sans Serif"/>
                <a:cs typeface="Microsoft Sans Serif"/>
              </a:rPr>
              <a:t>росписи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по</a:t>
            </a:r>
            <a:r>
              <a:rPr dirty="0" sz="500" spc="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состоянию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на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-1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r>
              <a:rPr dirty="0" sz="500" spc="-2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декабря</a:t>
            </a:r>
            <a:r>
              <a:rPr dirty="0" sz="500" spc="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25">
                <a:solidFill>
                  <a:srgbClr val="808184"/>
                </a:solidFill>
                <a:latin typeface="Microsoft Sans Serif"/>
                <a:cs typeface="Microsoft Sans Serif"/>
              </a:rPr>
              <a:t>2023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25">
                <a:solidFill>
                  <a:srgbClr val="808184"/>
                </a:solidFill>
                <a:latin typeface="Microsoft Sans Serif"/>
                <a:cs typeface="Microsoft Sans Serif"/>
              </a:rPr>
              <a:t>года.</a:t>
            </a:r>
            <a:endParaRPr sz="500">
              <a:latin typeface="Microsoft Sans Serif"/>
              <a:cs typeface="Microsoft Sans Serif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27300" y="10088502"/>
            <a:ext cx="21018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-1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1200" spc="12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4388535" y="10088502"/>
            <a:ext cx="21018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55">
                <a:solidFill>
                  <a:srgbClr val="221E1F"/>
                </a:solidFill>
                <a:latin typeface="Microsoft Sans Serif"/>
                <a:cs typeface="Microsoft Sans Serif"/>
              </a:rPr>
              <a:t>25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195299" y="6837743"/>
            <a:ext cx="3161665" cy="9975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ля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формировани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эффе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тивно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ем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выя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ления,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поддержки,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способностей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талантов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детей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молодежи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федеральном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бюджете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предусмот-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рены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бюджетные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ассигнования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реализацию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таких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мероприятий,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как: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завершение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строительства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не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менее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1500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новых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школ;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образовательных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органи-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1435299" y="6837743"/>
            <a:ext cx="3161665" cy="8356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заций высшего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образования;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обновление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культурно-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досуговых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учреждений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сельской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местности;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реализа-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ция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программы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«Регион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молодых»;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ектов,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проводимых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Президентским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фондом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культурных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инициатив,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других.</a:t>
            </a:r>
            <a:endParaRPr sz="8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1431925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СОЦИАЛЬНО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ИЕ</a:t>
            </a:r>
            <a:r>
              <a:rPr dirty="0" sz="650" spc="50">
                <a:solidFill>
                  <a:srgbClr val="221E1F"/>
                </a:solidFill>
                <a:latin typeface="Verdana"/>
                <a:cs typeface="Verdana"/>
              </a:rPr>
              <a:t>Н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65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В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А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ННЫ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Й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0">
                <a:solidFill>
                  <a:srgbClr val="221E1F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Е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69900" y="908706"/>
            <a:ext cx="552323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85" b="1">
                <a:solidFill>
                  <a:srgbClr val="221E1F"/>
                </a:solidFill>
                <a:latin typeface="Cambria"/>
                <a:cs typeface="Cambria"/>
              </a:rPr>
              <a:t>Национальный</a:t>
            </a:r>
            <a:r>
              <a:rPr dirty="0" sz="3800" spc="3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15" b="1">
                <a:solidFill>
                  <a:srgbClr val="221E1F"/>
                </a:solidFill>
                <a:latin typeface="Cambria"/>
                <a:cs typeface="Cambria"/>
              </a:rPr>
              <a:t>проект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57556" y="1340707"/>
            <a:ext cx="3463925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-114" b="1">
                <a:solidFill>
                  <a:srgbClr val="221E1F"/>
                </a:solidFill>
                <a:latin typeface="Cambria"/>
                <a:cs typeface="Cambria"/>
              </a:rPr>
              <a:t>«</a:t>
            </a:r>
            <a:r>
              <a:rPr dirty="0" sz="3800" spc="-20" b="1">
                <a:solidFill>
                  <a:srgbClr val="221E1F"/>
                </a:solidFill>
                <a:latin typeface="Cambria"/>
                <a:cs typeface="Cambria"/>
              </a:rPr>
              <a:t>Д</a:t>
            </a:r>
            <a:r>
              <a:rPr dirty="0" sz="3800" spc="10" b="1">
                <a:solidFill>
                  <a:srgbClr val="221E1F"/>
                </a:solidFill>
                <a:latin typeface="Cambria"/>
                <a:cs typeface="Cambria"/>
              </a:rPr>
              <a:t>е</a:t>
            </a:r>
            <a:r>
              <a:rPr dirty="0" sz="3800" spc="170" b="1">
                <a:solidFill>
                  <a:srgbClr val="221E1F"/>
                </a:solidFill>
                <a:latin typeface="Cambria"/>
                <a:cs typeface="Cambria"/>
              </a:rPr>
              <a:t>м</a:t>
            </a:r>
            <a:r>
              <a:rPr dirty="0" sz="3800" spc="-140" b="1">
                <a:solidFill>
                  <a:srgbClr val="221E1F"/>
                </a:solidFill>
                <a:latin typeface="Cambria"/>
                <a:cs typeface="Cambria"/>
              </a:rPr>
              <a:t>о</a:t>
            </a:r>
            <a:r>
              <a:rPr dirty="0" sz="3800" spc="50" b="1">
                <a:solidFill>
                  <a:srgbClr val="221E1F"/>
                </a:solidFill>
                <a:latin typeface="Cambria"/>
                <a:cs typeface="Cambria"/>
              </a:rPr>
              <a:t>г</a:t>
            </a:r>
            <a:r>
              <a:rPr dirty="0" sz="3800" spc="15" b="1">
                <a:solidFill>
                  <a:srgbClr val="221E1F"/>
                </a:solidFill>
                <a:latin typeface="Cambria"/>
                <a:cs typeface="Cambria"/>
              </a:rPr>
              <a:t>р</a:t>
            </a:r>
            <a:r>
              <a:rPr dirty="0" sz="3800" spc="-75" b="1">
                <a:solidFill>
                  <a:srgbClr val="221E1F"/>
                </a:solidFill>
                <a:latin typeface="Cambria"/>
                <a:cs typeface="Cambria"/>
              </a:rPr>
              <a:t>а</a:t>
            </a:r>
            <a:r>
              <a:rPr dirty="0" sz="3800" spc="20" b="1">
                <a:solidFill>
                  <a:srgbClr val="221E1F"/>
                </a:solidFill>
                <a:latin typeface="Cambria"/>
                <a:cs typeface="Cambria"/>
              </a:rPr>
              <a:t>ф</a:t>
            </a:r>
            <a:r>
              <a:rPr dirty="0" sz="3800" spc="175" b="1">
                <a:solidFill>
                  <a:srgbClr val="221E1F"/>
                </a:solidFill>
                <a:latin typeface="Cambria"/>
                <a:cs typeface="Cambria"/>
              </a:rPr>
              <a:t>и</a:t>
            </a:r>
            <a:r>
              <a:rPr dirty="0" sz="3800" spc="135" b="1">
                <a:solidFill>
                  <a:srgbClr val="221E1F"/>
                </a:solidFill>
                <a:latin typeface="Cambria"/>
                <a:cs typeface="Cambria"/>
              </a:rPr>
              <a:t>я</a:t>
            </a:r>
            <a:r>
              <a:rPr dirty="0" sz="3800" spc="-125" b="1">
                <a:solidFill>
                  <a:srgbClr val="221E1F"/>
                </a:solidFill>
                <a:latin typeface="Cambria"/>
                <a:cs typeface="Cambria"/>
              </a:rPr>
              <a:t>»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7300" y="1994903"/>
            <a:ext cx="349757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55">
                <a:solidFill>
                  <a:srgbClr val="243F8F"/>
                </a:solidFill>
                <a:latin typeface="Microsoft Sans Serif"/>
                <a:cs typeface="Microsoft Sans Serif"/>
              </a:rPr>
              <a:t>СРОКИ</a:t>
            </a:r>
            <a:r>
              <a:rPr dirty="0" sz="1200" spc="-15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65">
                <a:solidFill>
                  <a:srgbClr val="243F8F"/>
                </a:solidFill>
                <a:latin typeface="Microsoft Sans Serif"/>
                <a:cs typeface="Microsoft Sans Serif"/>
              </a:rPr>
              <a:t>РЕАЛИЗАЦИИ:</a:t>
            </a:r>
            <a:r>
              <a:rPr dirty="0" sz="1200" spc="-10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35">
                <a:solidFill>
                  <a:srgbClr val="243F8F"/>
                </a:solidFill>
                <a:latin typeface="Microsoft Sans Serif"/>
                <a:cs typeface="Microsoft Sans Serif"/>
              </a:rPr>
              <a:t>01.01.2019</a:t>
            </a:r>
            <a:r>
              <a:rPr dirty="0" sz="1200" spc="-15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245">
                <a:solidFill>
                  <a:srgbClr val="243F8F"/>
                </a:solidFill>
                <a:latin typeface="Microsoft Sans Serif"/>
                <a:cs typeface="Microsoft Sans Serif"/>
              </a:rPr>
              <a:t>–</a:t>
            </a:r>
            <a:r>
              <a:rPr dirty="0" sz="1200" spc="-10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25">
                <a:solidFill>
                  <a:srgbClr val="243F8F"/>
                </a:solidFill>
                <a:latin typeface="Microsoft Sans Serif"/>
                <a:cs typeface="Microsoft Sans Serif"/>
              </a:rPr>
              <a:t>31.12.2024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2684479" y="6619802"/>
            <a:ext cx="1908810" cy="101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**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25">
                <a:solidFill>
                  <a:srgbClr val="808184"/>
                </a:solidFill>
                <a:latin typeface="Microsoft Sans Serif"/>
                <a:cs typeface="Microsoft Sans Serif"/>
              </a:rPr>
              <a:t>Здесь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60">
                <a:solidFill>
                  <a:srgbClr val="808184"/>
                </a:solidFill>
                <a:latin typeface="Microsoft Sans Serif"/>
                <a:cs typeface="Microsoft Sans Serif"/>
              </a:rPr>
              <a:t>и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далее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100">
                <a:solidFill>
                  <a:srgbClr val="808184"/>
                </a:solidFill>
                <a:latin typeface="Microsoft Sans Serif"/>
                <a:cs typeface="Microsoft Sans Serif"/>
              </a:rPr>
              <a:t>–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по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состоянию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на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-1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r>
              <a:rPr dirty="0" sz="500" spc="-3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декабря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25">
                <a:solidFill>
                  <a:srgbClr val="808184"/>
                </a:solidFill>
                <a:latin typeface="Microsoft Sans Serif"/>
                <a:cs typeface="Microsoft Sans Serif"/>
              </a:rPr>
              <a:t>2023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25">
                <a:solidFill>
                  <a:srgbClr val="808184"/>
                </a:solidFill>
                <a:latin typeface="Microsoft Sans Serif"/>
                <a:cs typeface="Microsoft Sans Serif"/>
              </a:rPr>
              <a:t>года.</a:t>
            </a:r>
            <a:endParaRPr sz="500">
              <a:latin typeface="Microsoft Sans Serif"/>
              <a:cs typeface="Microsoft Sans Serif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169899" y="9588125"/>
            <a:ext cx="6249670" cy="373380"/>
          </a:xfrm>
          <a:prstGeom prst="rect">
            <a:avLst/>
          </a:prstGeom>
        </p:spPr>
        <p:txBody>
          <a:bodyPr wrap="square" lIns="0" tIns="381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300"/>
              </a:spcBef>
              <a:tabLst>
                <a:tab pos="757555" algn="l"/>
              </a:tabLst>
            </a:pPr>
            <a:r>
              <a:rPr dirty="0" u="sng" sz="800">
                <a:solidFill>
                  <a:srgbClr val="221E1F"/>
                </a:solidFill>
                <a:uFill>
                  <a:solidFill>
                    <a:srgbClr val="808184"/>
                  </a:solidFill>
                </a:uFill>
                <a:latin typeface="Microsoft Sans Serif"/>
                <a:cs typeface="Microsoft Sans Serif"/>
              </a:rPr>
              <a:t> </a:t>
            </a:r>
            <a:r>
              <a:rPr dirty="0" u="sng" sz="800">
                <a:solidFill>
                  <a:srgbClr val="221E1F"/>
                </a:solidFill>
                <a:uFill>
                  <a:solidFill>
                    <a:srgbClr val="808184"/>
                  </a:solidFill>
                </a:uFill>
                <a:latin typeface="Microsoft Sans Serif"/>
                <a:cs typeface="Microsoft Sans Serif"/>
              </a:rPr>
              <a:t>	</a:t>
            </a:r>
            <a:endParaRPr sz="800">
              <a:latin typeface="Microsoft Sans Serif"/>
              <a:cs typeface="Microsoft Sans Serif"/>
            </a:endParaRPr>
          </a:p>
          <a:p>
            <a:pPr marL="54610">
              <a:lnSpc>
                <a:spcPct val="100000"/>
              </a:lnSpc>
              <a:spcBef>
                <a:spcPts val="125"/>
              </a:spcBef>
            </a:pPr>
            <a:r>
              <a:rPr dirty="0" baseline="27777" sz="450" spc="-97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r>
              <a:rPr dirty="0" baseline="27777" sz="450" spc="6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baseline="27777" sz="450" spc="6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Отделение</a:t>
            </a:r>
            <a:r>
              <a:rPr dirty="0" sz="500" spc="2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60">
                <a:solidFill>
                  <a:srgbClr val="808184"/>
                </a:solidFill>
                <a:latin typeface="Microsoft Sans Serif"/>
                <a:cs typeface="Microsoft Sans Serif"/>
              </a:rPr>
              <a:t>медицинской</a:t>
            </a: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5">
                <a:solidFill>
                  <a:srgbClr val="808184"/>
                </a:solidFill>
                <a:latin typeface="Microsoft Sans Serif"/>
                <a:cs typeface="Microsoft Sans Serif"/>
              </a:rPr>
              <a:t>организации,</a:t>
            </a:r>
            <a:r>
              <a:rPr dirty="0" sz="500" spc="2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5">
                <a:solidFill>
                  <a:srgbClr val="808184"/>
                </a:solidFill>
                <a:latin typeface="Microsoft Sans Serif"/>
                <a:cs typeface="Microsoft Sans Serif"/>
              </a:rPr>
              <a:t>предназначенное</a:t>
            </a: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для</a:t>
            </a:r>
            <a:r>
              <a:rPr dirty="0" sz="500" spc="2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пребывания,</a:t>
            </a:r>
            <a:r>
              <a:rPr dirty="0" sz="500" spc="2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60">
                <a:solidFill>
                  <a:srgbClr val="808184"/>
                </a:solidFill>
                <a:latin typeface="Microsoft Sans Serif"/>
                <a:cs typeface="Microsoft Sans Serif"/>
              </a:rPr>
              <a:t>обслуживания</a:t>
            </a: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5">
                <a:solidFill>
                  <a:srgbClr val="808184"/>
                </a:solidFill>
                <a:latin typeface="Microsoft Sans Serif"/>
                <a:cs typeface="Microsoft Sans Serif"/>
              </a:rPr>
              <a:t>пожилых</a:t>
            </a:r>
            <a:r>
              <a:rPr dirty="0" sz="500" spc="2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людей,</a:t>
            </a: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оказания</a:t>
            </a:r>
            <a:r>
              <a:rPr dirty="0" sz="500" spc="2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5">
                <a:solidFill>
                  <a:srgbClr val="808184"/>
                </a:solidFill>
                <a:latin typeface="Microsoft Sans Serif"/>
                <a:cs typeface="Microsoft Sans Serif"/>
              </a:rPr>
              <a:t>им</a:t>
            </a: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5">
                <a:solidFill>
                  <a:srgbClr val="808184"/>
                </a:solidFill>
                <a:latin typeface="Microsoft Sans Serif"/>
                <a:cs typeface="Microsoft Sans Serif"/>
              </a:rPr>
              <a:t>необходимой</a:t>
            </a:r>
            <a:r>
              <a:rPr dirty="0" sz="500" spc="2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60">
                <a:solidFill>
                  <a:srgbClr val="808184"/>
                </a:solidFill>
                <a:latin typeface="Microsoft Sans Serif"/>
                <a:cs typeface="Microsoft Sans Serif"/>
              </a:rPr>
              <a:t>медицинской</a:t>
            </a:r>
            <a:r>
              <a:rPr dirty="0" sz="500" spc="2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60">
                <a:solidFill>
                  <a:srgbClr val="808184"/>
                </a:solidFill>
                <a:latin typeface="Microsoft Sans Serif"/>
                <a:cs typeface="Microsoft Sans Serif"/>
              </a:rPr>
              <a:t>и</a:t>
            </a: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5">
                <a:solidFill>
                  <a:srgbClr val="808184"/>
                </a:solidFill>
                <a:latin typeface="Microsoft Sans Serif"/>
                <a:cs typeface="Microsoft Sans Serif"/>
              </a:rPr>
              <a:t>социальной</a:t>
            </a:r>
            <a:r>
              <a:rPr dirty="0" sz="500" spc="2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помощи.</a:t>
            </a:r>
            <a:endParaRPr sz="500">
              <a:latin typeface="Microsoft Sans Serif"/>
              <a:cs typeface="Microsoft Sans Serif"/>
            </a:endParaRPr>
          </a:p>
          <a:p>
            <a:pPr marL="47625">
              <a:lnSpc>
                <a:spcPct val="100000"/>
              </a:lnSpc>
              <a:spcBef>
                <a:spcPts val="254"/>
              </a:spcBef>
            </a:pPr>
            <a:r>
              <a:rPr dirty="0" baseline="27777" sz="450" spc="-7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baseline="27777" sz="450" spc="31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Учреждение,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предназначенное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для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оказания</a:t>
            </a:r>
            <a:r>
              <a:rPr dirty="0" sz="500" spc="1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медицинской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5">
                <a:solidFill>
                  <a:srgbClr val="808184"/>
                </a:solidFill>
                <a:latin typeface="Microsoft Sans Serif"/>
                <a:cs typeface="Microsoft Sans Serif"/>
              </a:rPr>
              <a:t>помощи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населению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пожилого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возраста</a:t>
            </a:r>
            <a:r>
              <a:rPr dirty="0" sz="500" spc="1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60">
                <a:solidFill>
                  <a:srgbClr val="808184"/>
                </a:solidFill>
                <a:latin typeface="Microsoft Sans Serif"/>
                <a:cs typeface="Microsoft Sans Serif"/>
              </a:rPr>
              <a:t>и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лицам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с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признаками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преждевременного</a:t>
            </a:r>
            <a:r>
              <a:rPr dirty="0" sz="500" spc="1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старения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организма.</a:t>
            </a:r>
            <a:endParaRPr sz="500">
              <a:latin typeface="Microsoft Sans Serif"/>
              <a:cs typeface="Microsoft Sans Serif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40004" y="399620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40004" y="480620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40004" y="5292204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40004" y="594020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40004" y="6588214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527298" y="2292743"/>
            <a:ext cx="3161665" cy="50476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889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Национальный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проект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«Демография»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ти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ени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звити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«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ан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ние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населения,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здоровье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благополучие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людей».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 indent="215900">
              <a:lnSpc>
                <a:spcPct val="132900"/>
              </a:lnSpc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достижения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поставленной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цели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состав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ционального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проекта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входят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федеральных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проектов:</a:t>
            </a:r>
            <a:endParaRPr sz="800">
              <a:latin typeface="Microsoft Sans Serif"/>
              <a:cs typeface="Microsoft Sans Serif"/>
            </a:endParaRPr>
          </a:p>
          <a:p>
            <a:pPr algn="just" marL="12700">
              <a:lnSpc>
                <a:spcPct val="100000"/>
              </a:lnSpc>
              <a:spcBef>
                <a:spcPts val="315"/>
              </a:spcBef>
            </a:pP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«Финансовая</a:t>
            </a:r>
            <a:r>
              <a:rPr dirty="0" sz="800" spc="2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поддержка</a:t>
            </a:r>
            <a:r>
              <a:rPr dirty="0" sz="800" spc="2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семей</a:t>
            </a:r>
            <a:r>
              <a:rPr dirty="0" sz="800" spc="2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20" i="1">
                <a:solidFill>
                  <a:srgbClr val="221E1F"/>
                </a:solidFill>
                <a:latin typeface="Arial"/>
                <a:cs typeface="Arial"/>
              </a:rPr>
              <a:t>при</a:t>
            </a:r>
            <a:r>
              <a:rPr dirty="0" sz="800" spc="2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4" i="1">
                <a:solidFill>
                  <a:srgbClr val="221E1F"/>
                </a:solidFill>
                <a:latin typeface="Arial"/>
                <a:cs typeface="Arial"/>
              </a:rPr>
              <a:t>рождении</a:t>
            </a:r>
            <a:r>
              <a:rPr dirty="0" sz="800" spc="2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" i="1">
                <a:solidFill>
                  <a:srgbClr val="221E1F"/>
                </a:solidFill>
                <a:latin typeface="Arial"/>
                <a:cs typeface="Arial"/>
              </a:rPr>
              <a:t>детей»,</a:t>
            </a:r>
            <a:endParaRPr sz="800">
              <a:latin typeface="Arial"/>
              <a:cs typeface="Arial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«Содействие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" i="1">
                <a:solidFill>
                  <a:srgbClr val="221E1F"/>
                </a:solidFill>
                <a:latin typeface="Arial"/>
                <a:cs typeface="Arial"/>
              </a:rPr>
              <a:t>занятости»,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0" i="1">
                <a:solidFill>
                  <a:srgbClr val="221E1F"/>
                </a:solidFill>
                <a:latin typeface="Arial"/>
                <a:cs typeface="Arial"/>
              </a:rPr>
              <a:t>«Старшее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поколение»,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«Укреп-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ление 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общественного здоровья», </a:t>
            </a:r>
            <a:r>
              <a:rPr dirty="0" sz="800" spc="15" i="1">
                <a:solidFill>
                  <a:srgbClr val="221E1F"/>
                </a:solidFill>
                <a:latin typeface="Arial"/>
                <a:cs typeface="Arial"/>
              </a:rPr>
              <a:t>«Спорт 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– </a:t>
            </a:r>
            <a:r>
              <a:rPr dirty="0" sz="800" spc="114" i="1">
                <a:solidFill>
                  <a:srgbClr val="221E1F"/>
                </a:solidFill>
                <a:latin typeface="Arial"/>
                <a:cs typeface="Arial"/>
              </a:rPr>
              <a:t>норма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жиз-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ни»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которые,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свою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очередь,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направлены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решение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следующих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задач:</a:t>
            </a:r>
            <a:endParaRPr sz="800">
              <a:latin typeface="Microsoft Sans Serif"/>
              <a:cs typeface="Microsoft Sans Serif"/>
            </a:endParaRPr>
          </a:p>
          <a:p>
            <a:pPr algn="just" marL="140970" marR="6350">
              <a:lnSpc>
                <a:spcPct val="132900"/>
              </a:lnSpc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внедрение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механизма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финансовой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семей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при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рождении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детей,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создание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благоприятных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условий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жизнедеятельности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семьи,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рождения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ей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миним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заци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тви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зменени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ма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ериал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ного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положения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граждан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связи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рождением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детей;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расширение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возможностей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трудоустройства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граж-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дан,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сокращения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периода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поиска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работы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ния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наиболее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качественной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занятости;</a:t>
            </a:r>
            <a:endParaRPr sz="800">
              <a:latin typeface="Microsoft Sans Serif"/>
              <a:cs typeface="Microsoft Sans Serif"/>
            </a:endParaRPr>
          </a:p>
          <a:p>
            <a:pPr algn="just" marL="140970" marR="8890">
              <a:lnSpc>
                <a:spcPct val="132900"/>
              </a:lnSpc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здани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ус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лови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дл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тивно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тия,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качественной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жизни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граждан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пожилого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возрас-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та,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создание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мотивации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ведению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гражданами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здо-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рового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образа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жизни;</a:t>
            </a:r>
            <a:endParaRPr sz="800">
              <a:latin typeface="Microsoft Sans Serif"/>
              <a:cs typeface="Microsoft Sans Serif"/>
            </a:endParaRPr>
          </a:p>
          <a:p>
            <a:pPr algn="just" marL="140970" marR="8890">
              <a:lnSpc>
                <a:spcPct val="132900"/>
              </a:lnSpc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формирование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системы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мотивации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граждан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веде-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нию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здорового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образа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жизни,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включая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здоровое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тание,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защиту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от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табачного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дыма,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снижение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потреб-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ления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алкоголя;</a:t>
            </a:r>
            <a:endParaRPr sz="800">
              <a:latin typeface="Microsoft Sans Serif"/>
              <a:cs typeface="Microsoft Sans Serif"/>
            </a:endParaRPr>
          </a:p>
          <a:p>
            <a:pPr algn="just" marL="140970" marR="5080">
              <a:lnSpc>
                <a:spcPct val="132900"/>
              </a:lnSpc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создание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всех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категорий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групп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граждан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условий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занятий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физической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культурой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спортом,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массо-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вым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спортом,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том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числе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уровня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обеспе-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ченности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объектами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спорта,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подготовки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спортивного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резерва.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27300" y="7476742"/>
            <a:ext cx="2455545" cy="5118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2022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ГОДУ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РАМКАХ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НАЦИОНАЛЬНОГО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ПРОЕКТА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БЫЛИ ДОСТИГНУТЫ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 СЛЕДУЮЩИЕ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РЕЗУЛЬТАТЫ:</a:t>
            </a:r>
            <a:endParaRPr sz="800">
              <a:latin typeface="Arial"/>
              <a:cs typeface="Arial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40004" y="820820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655815" y="8124744"/>
            <a:ext cx="3032760" cy="18078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8255">
              <a:lnSpc>
                <a:spcPct val="132900"/>
              </a:lnSpc>
              <a:spcBef>
                <a:spcPts val="100"/>
              </a:spcBef>
            </a:pPr>
            <a:r>
              <a:rPr dirty="0" sz="800" spc="-14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1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274,9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тыс.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семей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ребенком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(детьми)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распоряди-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лись средствами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материнского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(семейного) капита-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25">
                <a:solidFill>
                  <a:srgbClr val="221E1F"/>
                </a:solidFill>
                <a:latin typeface="Microsoft Sans Serif"/>
                <a:cs typeface="Microsoft Sans Serif"/>
              </a:rPr>
              <a:t>11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ты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емей);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-14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31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ты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еме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лучил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еме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ячны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выплаты 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связи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рождением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(усыновлением)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первого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ребен-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ка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за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счет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субвенций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из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федерального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бюджета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–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ты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емей);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735,2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семей,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имеющие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трех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более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детей,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получи-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выплат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св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ждение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тр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тье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ребен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или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последующих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детей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ребенком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возрас-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лет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707,6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семей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нарастающим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итогом);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40004" y="8694204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40004" y="934220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24" name="object 24"/>
          <p:cNvGraphicFramePr>
            <a:graphicFrameLocks noGrp="1"/>
          </p:cNvGraphicFramePr>
          <p:nvPr/>
        </p:nvGraphicFramePr>
        <p:xfrm>
          <a:off x="8204824" y="1720100"/>
          <a:ext cx="6416040" cy="13341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65425"/>
                <a:gridCol w="410210"/>
                <a:gridCol w="459739"/>
                <a:gridCol w="459739"/>
                <a:gridCol w="459739"/>
                <a:gridCol w="459739"/>
                <a:gridCol w="459739"/>
                <a:gridCol w="459739"/>
                <a:gridCol w="459739"/>
              </a:tblGrid>
              <a:tr h="649551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граждан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старше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трудоспособного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возраста</a:t>
                      </a:r>
                      <a:endParaRPr sz="700">
                        <a:latin typeface="Microsoft Sans Serif"/>
                        <a:cs typeface="Microsoft Sans Serif"/>
                      </a:endParaRPr>
                    </a:p>
                    <a:p>
                      <a:pPr marL="53975" marR="186055">
                        <a:lnSpc>
                          <a:spcPct val="101200"/>
                        </a:lnSpc>
                      </a:pPr>
                      <a:r>
                        <a:rPr dirty="0" sz="7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7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инвалидов,</a:t>
                      </a:r>
                      <a:r>
                        <a:rPr dirty="0" sz="7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получающих</a:t>
                      </a:r>
                      <a:r>
                        <a:rPr dirty="0" sz="7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услуги</a:t>
                      </a:r>
                      <a:r>
                        <a:rPr dirty="0" sz="7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рамках</a:t>
                      </a:r>
                      <a:r>
                        <a:rPr dirty="0" sz="7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системы </a:t>
                      </a:r>
                      <a:r>
                        <a:rPr dirty="0" sz="700" spc="-1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долговременного </a:t>
                      </a:r>
                      <a:r>
                        <a:rPr dirty="0" sz="7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ухода, </a:t>
                      </a:r>
                      <a:r>
                        <a:rPr dirty="0" sz="7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общего </a:t>
                      </a:r>
                      <a:r>
                        <a:rPr dirty="0" sz="7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числа </a:t>
                      </a:r>
                      <a:r>
                        <a:rPr dirty="0" sz="7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граждан </a:t>
                      </a:r>
                      <a:r>
                        <a:rPr dirty="0" sz="7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старше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трудоспособного </a:t>
                      </a:r>
                      <a:r>
                        <a:rPr dirty="0" sz="7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возраста </a:t>
                      </a:r>
                      <a:r>
                        <a:rPr dirty="0" sz="7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 </a:t>
                      </a:r>
                      <a:r>
                        <a:rPr dirty="0" sz="7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инвалидов,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нуждающихся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долговременном</a:t>
                      </a:r>
                      <a:r>
                        <a:rPr dirty="0" sz="7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уходе</a:t>
                      </a:r>
                      <a:endParaRPr sz="7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781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6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24,0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31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31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23,7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10,3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671699">
                <a:tc>
                  <a:txBody>
                    <a:bodyPr/>
                    <a:lstStyle/>
                    <a:p>
                      <a:pPr marL="53975" marR="303530">
                        <a:lnSpc>
                          <a:spcPct val="101200"/>
                        </a:lnSpc>
                        <a:spcBef>
                          <a:spcPts val="390"/>
                        </a:spcBef>
                      </a:pPr>
                      <a:r>
                        <a:rPr dirty="0" sz="7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7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граждан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старше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трудоспособного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возраста </a:t>
                      </a:r>
                      <a:r>
                        <a:rPr dirty="0" sz="700" spc="-1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7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инвалидов,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получивших</a:t>
                      </a:r>
                      <a:r>
                        <a:rPr dirty="0" sz="7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социальные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услуги</a:t>
                      </a:r>
                      <a:endParaRPr sz="7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dirty="0" sz="7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организациях</a:t>
                      </a:r>
                      <a:r>
                        <a:rPr dirty="0" sz="7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социального</a:t>
                      </a:r>
                      <a:r>
                        <a:rPr dirty="0" sz="7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обслуживания,</a:t>
                      </a:r>
                      <a:endParaRPr sz="700">
                        <a:latin typeface="Microsoft Sans Serif"/>
                        <a:cs typeface="Microsoft Sans Serif"/>
                      </a:endParaRPr>
                    </a:p>
                    <a:p>
                      <a:pPr marL="53975" marR="216535">
                        <a:lnSpc>
                          <a:spcPct val="101200"/>
                        </a:lnSpc>
                      </a:pPr>
                      <a:r>
                        <a:rPr dirty="0" sz="7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</a:t>
                      </a:r>
                      <a:r>
                        <a:rPr dirty="0" sz="7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общего</a:t>
                      </a:r>
                      <a:r>
                        <a:rPr dirty="0" sz="7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числа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граждан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старше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трудоспособного </a:t>
                      </a:r>
                      <a:r>
                        <a:rPr dirty="0" sz="700" spc="-1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возраста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7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инвалидов</a:t>
                      </a:r>
                      <a:endParaRPr sz="7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495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6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11,0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17,2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20,1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17,2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6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17,2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5" name="object 25"/>
          <p:cNvGraphicFramePr>
            <a:graphicFrameLocks noGrp="1"/>
          </p:cNvGraphicFramePr>
          <p:nvPr/>
        </p:nvGraphicFramePr>
        <p:xfrm>
          <a:off x="8204824" y="3235405"/>
          <a:ext cx="6416040" cy="42290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65425"/>
                <a:gridCol w="410210"/>
                <a:gridCol w="459739"/>
                <a:gridCol w="459739"/>
                <a:gridCol w="459739"/>
                <a:gridCol w="459739"/>
                <a:gridCol w="459739"/>
                <a:gridCol w="459739"/>
                <a:gridCol w="459739"/>
              </a:tblGrid>
              <a:tr h="409954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дополнительно</a:t>
                      </a:r>
                      <a:r>
                        <a:rPr dirty="0" sz="7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созданных</a:t>
                      </a:r>
                      <a:r>
                        <a:rPr dirty="0" sz="7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мест</a:t>
                      </a:r>
                      <a:endParaRPr sz="700">
                        <a:latin typeface="Microsoft Sans Serif"/>
                        <a:cs typeface="Microsoft Sans Serif"/>
                      </a:endParaRPr>
                    </a:p>
                    <a:p>
                      <a:pPr marL="53975" marR="247650">
                        <a:lnSpc>
                          <a:spcPct val="101200"/>
                        </a:lnSpc>
                      </a:pPr>
                      <a:r>
                        <a:rPr dirty="0" sz="7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7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целью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обеспечения</a:t>
                      </a:r>
                      <a:r>
                        <a:rPr dirty="0" sz="7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дошкольным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образованием </a:t>
                      </a:r>
                      <a:r>
                        <a:rPr dirty="0" sz="700" spc="-1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детей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возрасте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</a:t>
                      </a:r>
                      <a:r>
                        <a:rPr dirty="0" sz="7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3</a:t>
                      </a:r>
                      <a:r>
                        <a:rPr dirty="0" sz="7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лет,</a:t>
                      </a:r>
                      <a:r>
                        <a:rPr dirty="0" sz="7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нарастающим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итогом</a:t>
                      </a:r>
                      <a:endParaRPr sz="7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9080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Тыс.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199,9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781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209,2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247,4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248,2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263,2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256,3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266,1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6" name="object 26"/>
          <p:cNvGraphicFramePr>
            <a:graphicFrameLocks noGrp="1"/>
          </p:cNvGraphicFramePr>
          <p:nvPr/>
        </p:nvGraphicFramePr>
        <p:xfrm>
          <a:off x="8204824" y="3839413"/>
          <a:ext cx="6416040" cy="7480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65425"/>
                <a:gridCol w="410210"/>
                <a:gridCol w="459739"/>
                <a:gridCol w="459739"/>
                <a:gridCol w="459739"/>
                <a:gridCol w="459739"/>
                <a:gridCol w="459739"/>
                <a:gridCol w="459739"/>
                <a:gridCol w="459739"/>
              </a:tblGrid>
              <a:tr h="420239">
                <a:tc>
                  <a:txBody>
                    <a:bodyPr/>
                    <a:lstStyle/>
                    <a:p>
                      <a:pPr marL="53975" marR="316230">
                        <a:lnSpc>
                          <a:spcPct val="101200"/>
                        </a:lnSpc>
                        <a:spcBef>
                          <a:spcPts val="390"/>
                        </a:spcBef>
                      </a:pPr>
                      <a:r>
                        <a:rPr dirty="0" sz="7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Уровень</a:t>
                      </a:r>
                      <a:r>
                        <a:rPr dirty="0" sz="7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обеспеченности</a:t>
                      </a:r>
                      <a:r>
                        <a:rPr dirty="0" sz="7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граждан</a:t>
                      </a:r>
                      <a:r>
                        <a:rPr dirty="0" sz="7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спортивными </a:t>
                      </a:r>
                      <a:r>
                        <a:rPr dirty="0" sz="700" spc="-1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сооружениями </a:t>
                      </a:r>
                      <a:r>
                        <a:rPr dirty="0" sz="7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исходя из </a:t>
                      </a:r>
                      <a:r>
                        <a:rPr dirty="0" sz="7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единовременной </a:t>
                      </a:r>
                      <a:r>
                        <a:rPr dirty="0" sz="7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пропускной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способности</a:t>
                      </a:r>
                      <a:endParaRPr sz="7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495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58,0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59,0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60,2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60,4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63,3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46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315000">
                <a:tc>
                  <a:txBody>
                    <a:bodyPr/>
                    <a:lstStyle/>
                    <a:p>
                      <a:pPr marL="53975" marR="415925">
                        <a:lnSpc>
                          <a:spcPct val="101200"/>
                        </a:lnSpc>
                        <a:spcBef>
                          <a:spcPts val="390"/>
                        </a:spcBef>
                      </a:pPr>
                      <a:r>
                        <a:rPr dirty="0" sz="7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7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граждан,</a:t>
                      </a:r>
                      <a:r>
                        <a:rPr dirty="0" sz="7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систематически</a:t>
                      </a:r>
                      <a:r>
                        <a:rPr dirty="0" sz="7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занимающихся </a:t>
                      </a:r>
                      <a:r>
                        <a:rPr dirty="0" sz="700" spc="-1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физической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культурой</a:t>
                      </a:r>
                      <a:r>
                        <a:rPr dirty="0" sz="7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7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спортом</a:t>
                      </a:r>
                      <a:endParaRPr sz="7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495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45,2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46,6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51,3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52,9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53,1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53,1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96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7" name="object 27"/>
          <p:cNvGraphicFramePr>
            <a:graphicFrameLocks noGrp="1"/>
          </p:cNvGraphicFramePr>
          <p:nvPr/>
        </p:nvGraphicFramePr>
        <p:xfrm>
          <a:off x="8204824" y="4883006"/>
          <a:ext cx="6416040" cy="11569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65425"/>
                <a:gridCol w="410210"/>
                <a:gridCol w="459739"/>
                <a:gridCol w="459739"/>
                <a:gridCol w="459739"/>
                <a:gridCol w="459739"/>
                <a:gridCol w="459739"/>
                <a:gridCol w="459739"/>
                <a:gridCol w="459739"/>
              </a:tblGrid>
              <a:tr h="733804">
                <a:tc>
                  <a:txBody>
                    <a:bodyPr/>
                    <a:lstStyle/>
                    <a:p>
                      <a:pPr marL="53975" marR="104139">
                        <a:lnSpc>
                          <a:spcPct val="101200"/>
                        </a:lnSpc>
                        <a:spcBef>
                          <a:spcPts val="390"/>
                        </a:spcBef>
                      </a:pPr>
                      <a:r>
                        <a:rPr dirty="0" sz="7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7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семей</a:t>
                      </a:r>
                      <a:r>
                        <a:rPr dirty="0" sz="7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7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детьми,</a:t>
                      </a:r>
                      <a:r>
                        <a:rPr dirty="0" sz="7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которые</a:t>
                      </a:r>
                      <a:r>
                        <a:rPr dirty="0" sz="7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персонифицированно </a:t>
                      </a:r>
                      <a:r>
                        <a:rPr dirty="0" sz="700" spc="-1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проинформированы</a:t>
                      </a:r>
                      <a:r>
                        <a:rPr dirty="0" sz="7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7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возникновении</a:t>
                      </a:r>
                      <a:r>
                        <a:rPr dirty="0" sz="7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прав</a:t>
                      </a:r>
                      <a:endParaRPr sz="7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dirty="0" sz="7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7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получение</a:t>
                      </a:r>
                      <a:r>
                        <a:rPr dirty="0" sz="7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мер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социальной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поддержки,</a:t>
                      </a:r>
                      <a:endParaRPr sz="700">
                        <a:latin typeface="Microsoft Sans Serif"/>
                        <a:cs typeface="Microsoft Sans Serif"/>
                      </a:endParaRPr>
                    </a:p>
                    <a:p>
                      <a:pPr marL="53975" marR="105410">
                        <a:lnSpc>
                          <a:spcPct val="101200"/>
                        </a:lnSpc>
                      </a:pPr>
                      <a:r>
                        <a:rPr dirty="0" sz="7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</a:t>
                      </a:r>
                      <a:r>
                        <a:rPr dirty="0" sz="7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выразивших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согласие</a:t>
                      </a:r>
                      <a:r>
                        <a:rPr dirty="0" sz="7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7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получение</a:t>
                      </a:r>
                      <a:r>
                        <a:rPr dirty="0" sz="7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проактивного </a:t>
                      </a:r>
                      <a:r>
                        <a:rPr dirty="0" sz="700" spc="-1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уведомления </a:t>
                      </a:r>
                      <a:r>
                        <a:rPr dirty="0" sz="7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или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обратившихся посредством </a:t>
                      </a:r>
                      <a:r>
                        <a:rPr dirty="0" sz="7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посещений</a:t>
                      </a:r>
                      <a:endParaRPr sz="7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495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425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6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09953">
                <a:tc>
                  <a:txBody>
                    <a:bodyPr/>
                    <a:lstStyle/>
                    <a:p>
                      <a:pPr marL="53975" marR="127635">
                        <a:lnSpc>
                          <a:spcPct val="101200"/>
                        </a:lnSpc>
                        <a:spcBef>
                          <a:spcPts val="390"/>
                        </a:spcBef>
                      </a:pPr>
                      <a:r>
                        <a:rPr dirty="0" sz="7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7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семей</a:t>
                      </a:r>
                      <a:r>
                        <a:rPr dirty="0" sz="7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7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детьми,</a:t>
                      </a:r>
                      <a:r>
                        <a:rPr dirty="0" sz="7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получивших</a:t>
                      </a:r>
                      <a:r>
                        <a:rPr dirty="0" sz="7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меры</a:t>
                      </a:r>
                      <a:r>
                        <a:rPr dirty="0" sz="7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социальной </a:t>
                      </a:r>
                      <a:r>
                        <a:rPr dirty="0" sz="700" spc="-1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поддержки</a:t>
                      </a:r>
                      <a:r>
                        <a:rPr dirty="0" sz="7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7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детей</a:t>
                      </a:r>
                      <a:r>
                        <a:rPr dirty="0" sz="7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7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основании</a:t>
                      </a:r>
                      <a:r>
                        <a:rPr dirty="0" sz="7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заявления</a:t>
                      </a:r>
                      <a:endParaRPr sz="7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dirty="0" sz="7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или</a:t>
                      </a:r>
                      <a:r>
                        <a:rPr dirty="0" sz="7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проактивно</a:t>
                      </a:r>
                      <a:endParaRPr sz="7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495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77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77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93,7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97,3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8204824" y="6220819"/>
          <a:ext cx="6416040" cy="3524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65425"/>
                <a:gridCol w="410210"/>
                <a:gridCol w="459739"/>
                <a:gridCol w="459739"/>
                <a:gridCol w="459739"/>
                <a:gridCol w="459739"/>
                <a:gridCol w="459739"/>
                <a:gridCol w="459739"/>
                <a:gridCol w="459739"/>
              </a:tblGrid>
              <a:tr h="33921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7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(доля)</a:t>
                      </a:r>
                      <a:r>
                        <a:rPr dirty="0" sz="7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граждан,</a:t>
                      </a:r>
                      <a:endParaRPr sz="7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ведущих</a:t>
                      </a:r>
                      <a:r>
                        <a:rPr dirty="0" sz="7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здоровый</a:t>
                      </a:r>
                      <a:r>
                        <a:rPr dirty="0" sz="7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</a:t>
                      </a:r>
                      <a:r>
                        <a:rPr dirty="0" sz="7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жизни</a:t>
                      </a:r>
                      <a:endParaRPr sz="7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2197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2197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2038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77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_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2152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9" name="object 29"/>
          <p:cNvGraphicFramePr>
            <a:graphicFrameLocks noGrp="1"/>
          </p:cNvGraphicFramePr>
          <p:nvPr/>
        </p:nvGraphicFramePr>
        <p:xfrm>
          <a:off x="11090764" y="1104762"/>
          <a:ext cx="3413760" cy="271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9560"/>
                <a:gridCol w="471170"/>
                <a:gridCol w="454025"/>
                <a:gridCol w="466725"/>
                <a:gridCol w="454025"/>
                <a:gridCol w="450850"/>
                <a:gridCol w="487680"/>
                <a:gridCol w="340995"/>
              </a:tblGrid>
              <a:tr h="135407">
                <a:tc>
                  <a:txBody>
                    <a:bodyPr/>
                    <a:lstStyle/>
                    <a:p>
                      <a:pPr marL="3175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3175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r" marR="13335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r" marR="12700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r" marR="11811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r" marR="145415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3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</a:tr>
              <a:tr h="13540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444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r" marR="12446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r" marR="12509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r" marR="10858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r" marR="11176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1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факт**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30" name="object 30"/>
          <p:cNvSpPr txBox="1"/>
          <p:nvPr/>
        </p:nvSpPr>
        <p:spPr>
          <a:xfrm>
            <a:off x="8252473" y="1443850"/>
            <a:ext cx="4714875" cy="2616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Лица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старше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трудоспособного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возраста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инвалиды,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нуждающиеся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социальном </a:t>
            </a:r>
            <a:r>
              <a:rPr dirty="0" sz="800" spc="-204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обслуживании,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обеспечены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системой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долговременного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ухода</a:t>
            </a:r>
            <a:endParaRPr sz="8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8252473" y="3086155"/>
            <a:ext cx="4848225" cy="132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00" spc="60" b="1">
                <a:solidFill>
                  <a:srgbClr val="221E1F"/>
                </a:solidFill>
                <a:latin typeface="Arial"/>
                <a:cs typeface="Arial"/>
              </a:rPr>
              <a:t>Дети</a:t>
            </a:r>
            <a:r>
              <a:rPr dirty="0" sz="7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7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40" b="1">
                <a:solidFill>
                  <a:srgbClr val="221E1F"/>
                </a:solidFill>
                <a:latin typeface="Arial"/>
                <a:cs typeface="Arial"/>
              </a:rPr>
              <a:t>возрасте</a:t>
            </a:r>
            <a:r>
              <a:rPr dirty="0" sz="7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35" b="1">
                <a:solidFill>
                  <a:srgbClr val="221E1F"/>
                </a:solidFill>
                <a:latin typeface="Arial"/>
                <a:cs typeface="Arial"/>
              </a:rPr>
              <a:t>от</a:t>
            </a:r>
            <a:r>
              <a:rPr dirty="0" sz="7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40" b="1">
                <a:solidFill>
                  <a:srgbClr val="221E1F"/>
                </a:solidFill>
                <a:latin typeface="Arial"/>
                <a:cs typeface="Arial"/>
              </a:rPr>
              <a:t>полутора</a:t>
            </a:r>
            <a:r>
              <a:rPr dirty="0" sz="7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40" b="1">
                <a:solidFill>
                  <a:srgbClr val="221E1F"/>
                </a:solidFill>
                <a:latin typeface="Arial"/>
                <a:cs typeface="Arial"/>
              </a:rPr>
              <a:t>до</a:t>
            </a:r>
            <a:r>
              <a:rPr dirty="0" sz="7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45" b="1">
                <a:solidFill>
                  <a:srgbClr val="221E1F"/>
                </a:solidFill>
                <a:latin typeface="Arial"/>
                <a:cs typeface="Arial"/>
              </a:rPr>
              <a:t>трех</a:t>
            </a:r>
            <a:r>
              <a:rPr dirty="0" sz="7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40" b="1">
                <a:solidFill>
                  <a:srgbClr val="221E1F"/>
                </a:solidFill>
                <a:latin typeface="Arial"/>
                <a:cs typeface="Arial"/>
              </a:rPr>
              <a:t>лет</a:t>
            </a:r>
            <a:r>
              <a:rPr dirty="0" sz="7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55" b="1">
                <a:solidFill>
                  <a:srgbClr val="221E1F"/>
                </a:solidFill>
                <a:latin typeface="Arial"/>
                <a:cs typeface="Arial"/>
              </a:rPr>
              <a:t>имеют</a:t>
            </a:r>
            <a:r>
              <a:rPr dirty="0" sz="7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45" b="1">
                <a:solidFill>
                  <a:srgbClr val="221E1F"/>
                </a:solidFill>
                <a:latin typeface="Arial"/>
                <a:cs typeface="Arial"/>
              </a:rPr>
              <a:t>возможность</a:t>
            </a:r>
            <a:r>
              <a:rPr dirty="0" sz="7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35" b="1">
                <a:solidFill>
                  <a:srgbClr val="221E1F"/>
                </a:solidFill>
                <a:latin typeface="Arial"/>
                <a:cs typeface="Arial"/>
              </a:rPr>
              <a:t>получать</a:t>
            </a:r>
            <a:r>
              <a:rPr dirty="0" sz="7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50" b="1">
                <a:solidFill>
                  <a:srgbClr val="221E1F"/>
                </a:solidFill>
                <a:latin typeface="Arial"/>
                <a:cs typeface="Arial"/>
              </a:rPr>
              <a:t>дошкольное</a:t>
            </a:r>
            <a:r>
              <a:rPr dirty="0" sz="7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50" b="1">
                <a:solidFill>
                  <a:srgbClr val="221E1F"/>
                </a:solidFill>
                <a:latin typeface="Arial"/>
                <a:cs typeface="Arial"/>
              </a:rPr>
              <a:t>образование</a:t>
            </a:r>
            <a:endParaRPr sz="7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8252473" y="3690165"/>
            <a:ext cx="6311900" cy="132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00" spc="35" b="1">
                <a:solidFill>
                  <a:srgbClr val="221E1F"/>
                </a:solidFill>
                <a:latin typeface="Arial"/>
                <a:cs typeface="Arial"/>
              </a:rPr>
              <a:t>Созданы</a:t>
            </a:r>
            <a:r>
              <a:rPr dirty="0" sz="7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35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7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30" b="1">
                <a:solidFill>
                  <a:srgbClr val="221E1F"/>
                </a:solidFill>
                <a:latin typeface="Arial"/>
                <a:cs typeface="Arial"/>
              </a:rPr>
              <a:t>всех</a:t>
            </a:r>
            <a:r>
              <a:rPr dirty="0" sz="7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60" b="1">
                <a:solidFill>
                  <a:srgbClr val="221E1F"/>
                </a:solidFill>
                <a:latin typeface="Arial"/>
                <a:cs typeface="Arial"/>
              </a:rPr>
              <a:t>категорий</a:t>
            </a:r>
            <a:r>
              <a:rPr dirty="0" sz="7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6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7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60" b="1">
                <a:solidFill>
                  <a:srgbClr val="221E1F"/>
                </a:solidFill>
                <a:latin typeface="Arial"/>
                <a:cs typeface="Arial"/>
              </a:rPr>
              <a:t>групп</a:t>
            </a:r>
            <a:r>
              <a:rPr dirty="0" sz="7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55" b="1">
                <a:solidFill>
                  <a:srgbClr val="221E1F"/>
                </a:solidFill>
                <a:latin typeface="Arial"/>
                <a:cs typeface="Arial"/>
              </a:rPr>
              <a:t>населения</a:t>
            </a:r>
            <a:r>
              <a:rPr dirty="0" sz="7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35" b="1">
                <a:solidFill>
                  <a:srgbClr val="221E1F"/>
                </a:solidFill>
                <a:latin typeface="Arial"/>
                <a:cs typeface="Arial"/>
              </a:rPr>
              <a:t>условия</a:t>
            </a:r>
            <a:r>
              <a:rPr dirty="0" sz="7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35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7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55" b="1">
                <a:solidFill>
                  <a:srgbClr val="221E1F"/>
                </a:solidFill>
                <a:latin typeface="Arial"/>
                <a:cs typeface="Arial"/>
              </a:rPr>
              <a:t>занятий</a:t>
            </a:r>
            <a:r>
              <a:rPr dirty="0" sz="7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55" b="1">
                <a:solidFill>
                  <a:srgbClr val="221E1F"/>
                </a:solidFill>
                <a:latin typeface="Arial"/>
                <a:cs typeface="Arial"/>
              </a:rPr>
              <a:t>физической</a:t>
            </a:r>
            <a:r>
              <a:rPr dirty="0" sz="7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40" b="1">
                <a:solidFill>
                  <a:srgbClr val="221E1F"/>
                </a:solidFill>
                <a:latin typeface="Arial"/>
                <a:cs typeface="Arial"/>
              </a:rPr>
              <a:t>культурой</a:t>
            </a:r>
            <a:r>
              <a:rPr dirty="0" sz="7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6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7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45" b="1">
                <a:solidFill>
                  <a:srgbClr val="221E1F"/>
                </a:solidFill>
                <a:latin typeface="Arial"/>
                <a:cs typeface="Arial"/>
              </a:rPr>
              <a:t>спортом</a:t>
            </a:r>
            <a:r>
              <a:rPr dirty="0" sz="7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35" b="1">
                <a:solidFill>
                  <a:srgbClr val="221E1F"/>
                </a:solidFill>
                <a:latin typeface="Arial"/>
                <a:cs typeface="Arial"/>
              </a:rPr>
              <a:t>(новая</a:t>
            </a:r>
            <a:r>
              <a:rPr dirty="0" sz="7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40" b="1">
                <a:solidFill>
                  <a:srgbClr val="221E1F"/>
                </a:solidFill>
                <a:latin typeface="Arial"/>
                <a:cs typeface="Arial"/>
              </a:rPr>
              <a:t>модель</a:t>
            </a:r>
            <a:r>
              <a:rPr dirty="0" sz="7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40" b="1">
                <a:solidFill>
                  <a:srgbClr val="221E1F"/>
                </a:solidFill>
                <a:latin typeface="Arial"/>
                <a:cs typeface="Arial"/>
              </a:rPr>
              <a:t>спорта)</a:t>
            </a:r>
            <a:endParaRPr sz="7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8252473" y="4611839"/>
            <a:ext cx="4142104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7100"/>
              </a:lnSpc>
              <a:spcBef>
                <a:spcPts val="100"/>
              </a:spcBef>
            </a:pPr>
            <a:r>
              <a:rPr dirty="0" sz="700" spc="40" b="1">
                <a:solidFill>
                  <a:srgbClr val="221E1F"/>
                </a:solidFill>
                <a:latin typeface="Arial"/>
                <a:cs typeface="Arial"/>
              </a:rPr>
              <a:t>Семьи</a:t>
            </a:r>
            <a:r>
              <a:rPr dirty="0" sz="7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2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7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45" b="1">
                <a:solidFill>
                  <a:srgbClr val="221E1F"/>
                </a:solidFill>
                <a:latin typeface="Arial"/>
                <a:cs typeface="Arial"/>
              </a:rPr>
              <a:t>детьми</a:t>
            </a:r>
            <a:r>
              <a:rPr dirty="0" sz="7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55" b="1">
                <a:solidFill>
                  <a:srgbClr val="221E1F"/>
                </a:solidFill>
                <a:latin typeface="Arial"/>
                <a:cs typeface="Arial"/>
              </a:rPr>
              <a:t>имеют</a:t>
            </a:r>
            <a:r>
              <a:rPr dirty="0" sz="7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45" b="1">
                <a:solidFill>
                  <a:srgbClr val="221E1F"/>
                </a:solidFill>
                <a:latin typeface="Arial"/>
                <a:cs typeface="Arial"/>
              </a:rPr>
              <a:t>возможность</a:t>
            </a:r>
            <a:r>
              <a:rPr dirty="0" sz="7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40" b="1">
                <a:solidFill>
                  <a:srgbClr val="221E1F"/>
                </a:solidFill>
                <a:latin typeface="Arial"/>
                <a:cs typeface="Arial"/>
              </a:rPr>
              <a:t>получить</a:t>
            </a:r>
            <a:r>
              <a:rPr dirty="0" sz="7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50" b="1">
                <a:solidFill>
                  <a:srgbClr val="221E1F"/>
                </a:solidFill>
                <a:latin typeface="Arial"/>
                <a:cs typeface="Arial"/>
              </a:rPr>
              <a:t>адресную</a:t>
            </a:r>
            <a:r>
              <a:rPr dirty="0" sz="7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65" b="1">
                <a:solidFill>
                  <a:srgbClr val="221E1F"/>
                </a:solidFill>
                <a:latin typeface="Arial"/>
                <a:cs typeface="Arial"/>
              </a:rPr>
              <a:t>поддержку</a:t>
            </a:r>
            <a:r>
              <a:rPr dirty="0" sz="7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55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7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50" b="1">
                <a:solidFill>
                  <a:srgbClr val="221E1F"/>
                </a:solidFill>
                <a:latin typeface="Arial"/>
                <a:cs typeface="Arial"/>
              </a:rPr>
              <a:t>основании </a:t>
            </a:r>
            <a:r>
              <a:rPr dirty="0" sz="700" spc="5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45" b="1">
                <a:solidFill>
                  <a:srgbClr val="221E1F"/>
                </a:solidFill>
                <a:latin typeface="Arial"/>
                <a:cs typeface="Arial"/>
              </a:rPr>
              <a:t>заявления</a:t>
            </a:r>
            <a:r>
              <a:rPr dirty="0" sz="7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55" b="1">
                <a:solidFill>
                  <a:srgbClr val="221E1F"/>
                </a:solidFill>
                <a:latin typeface="Arial"/>
                <a:cs typeface="Arial"/>
              </a:rPr>
              <a:t>или</a:t>
            </a:r>
            <a:r>
              <a:rPr dirty="0" sz="7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55" b="1">
                <a:solidFill>
                  <a:srgbClr val="221E1F"/>
                </a:solidFill>
                <a:latin typeface="Arial"/>
                <a:cs typeface="Arial"/>
              </a:rPr>
              <a:t>проактивно</a:t>
            </a:r>
            <a:r>
              <a:rPr dirty="0" sz="7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45" b="1">
                <a:solidFill>
                  <a:srgbClr val="221E1F"/>
                </a:solidFill>
                <a:latin typeface="Arial"/>
                <a:cs typeface="Arial"/>
              </a:rPr>
              <a:t>(без</a:t>
            </a:r>
            <a:r>
              <a:rPr dirty="0" sz="7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50" b="1">
                <a:solidFill>
                  <a:srgbClr val="221E1F"/>
                </a:solidFill>
                <a:latin typeface="Arial"/>
                <a:cs typeface="Arial"/>
              </a:rPr>
              <a:t>предоставления</a:t>
            </a:r>
            <a:r>
              <a:rPr dirty="0" sz="7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50" b="1">
                <a:solidFill>
                  <a:srgbClr val="221E1F"/>
                </a:solidFill>
                <a:latin typeface="Arial"/>
                <a:cs typeface="Arial"/>
              </a:rPr>
              <a:t>документов)</a:t>
            </a:r>
            <a:endParaRPr sz="7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252473" y="6071573"/>
            <a:ext cx="2957195" cy="132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00" spc="50" b="1">
                <a:solidFill>
                  <a:srgbClr val="221E1F"/>
                </a:solidFill>
                <a:latin typeface="Arial"/>
                <a:cs typeface="Arial"/>
              </a:rPr>
              <a:t>Увеличена</a:t>
            </a:r>
            <a:r>
              <a:rPr dirty="0" sz="7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35" b="1">
                <a:solidFill>
                  <a:srgbClr val="221E1F"/>
                </a:solidFill>
                <a:latin typeface="Arial"/>
                <a:cs typeface="Arial"/>
              </a:rPr>
              <a:t>доля</a:t>
            </a:r>
            <a:r>
              <a:rPr dirty="0" sz="7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60" b="1">
                <a:solidFill>
                  <a:srgbClr val="221E1F"/>
                </a:solidFill>
                <a:latin typeface="Arial"/>
                <a:cs typeface="Arial"/>
              </a:rPr>
              <a:t>граждан,</a:t>
            </a:r>
            <a:r>
              <a:rPr dirty="0" sz="7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55" b="1">
                <a:solidFill>
                  <a:srgbClr val="221E1F"/>
                </a:solidFill>
                <a:latin typeface="Arial"/>
                <a:cs typeface="Arial"/>
              </a:rPr>
              <a:t>ведущих</a:t>
            </a:r>
            <a:r>
              <a:rPr dirty="0" sz="7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40" b="1">
                <a:solidFill>
                  <a:srgbClr val="221E1F"/>
                </a:solidFill>
                <a:latin typeface="Arial"/>
                <a:cs typeface="Arial"/>
              </a:rPr>
              <a:t>здоровый</a:t>
            </a:r>
            <a:r>
              <a:rPr dirty="0" sz="7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45" b="1">
                <a:solidFill>
                  <a:srgbClr val="221E1F"/>
                </a:solidFill>
                <a:latin typeface="Arial"/>
                <a:cs typeface="Arial"/>
              </a:rPr>
              <a:t>образ</a:t>
            </a:r>
            <a:r>
              <a:rPr dirty="0" sz="7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00" spc="85" b="1">
                <a:solidFill>
                  <a:srgbClr val="221E1F"/>
                </a:solidFill>
                <a:latin typeface="Arial"/>
                <a:cs typeface="Arial"/>
              </a:rPr>
              <a:t>жизни</a:t>
            </a:r>
            <a:endParaRPr sz="7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8195299" y="449781"/>
            <a:ext cx="5525135" cy="45783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реализации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целей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проекта</a:t>
            </a:r>
            <a:r>
              <a:rPr dirty="0" sz="12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предусмотрены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следующие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общественно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значимые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результаты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-6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показатели:</a:t>
            </a:r>
            <a:endParaRPr sz="12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875299" y="2285784"/>
            <a:ext cx="2858770" cy="11055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Расходы</a:t>
            </a:r>
            <a:r>
              <a:rPr dirty="0" sz="12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федерального</a:t>
            </a:r>
            <a:r>
              <a:rPr dirty="0" sz="12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 </a:t>
            </a:r>
            <a:r>
              <a:rPr dirty="0" sz="1200" spc="-3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2021–2024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годах</a:t>
            </a:r>
            <a:endParaRPr sz="1200">
              <a:latin typeface="Arial"/>
              <a:cs typeface="Arial"/>
            </a:endParaRPr>
          </a:p>
          <a:p>
            <a:pPr algn="just" marL="12700" marR="1513205">
              <a:lnSpc>
                <a:spcPct val="118100"/>
              </a:lnSpc>
            </a:pP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1200" spc="5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1200" spc="-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25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з</a:t>
            </a:r>
            <a:r>
              <a:rPr dirty="0" sz="1200" spc="7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1200" spc="130" b="1">
                <a:solidFill>
                  <a:srgbClr val="221E1F"/>
                </a:solidFill>
                <a:latin typeface="Arial"/>
                <a:cs typeface="Arial"/>
              </a:rPr>
              <a:t>ц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ию 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1200" spc="130" b="1">
                <a:solidFill>
                  <a:srgbClr val="221E1F"/>
                </a:solidFill>
                <a:latin typeface="Arial"/>
                <a:cs typeface="Arial"/>
              </a:rPr>
              <a:t>ц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1200" spc="50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1200" b="1">
                <a:solidFill>
                  <a:srgbClr val="221E1F"/>
                </a:solidFill>
                <a:latin typeface="Arial"/>
                <a:cs typeface="Arial"/>
              </a:rPr>
              <a:t>ь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1200" spc="140" b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1200" spc="30" b="1">
                <a:solidFill>
                  <a:srgbClr val="221E1F"/>
                </a:solidFill>
                <a:latin typeface="Arial"/>
                <a:cs typeface="Arial"/>
              </a:rPr>
              <a:t>о 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проекта,</a:t>
            </a:r>
            <a:endParaRPr sz="12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875299" y="3398902"/>
            <a:ext cx="10814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8207997" y="691220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8298415" y="6828742"/>
            <a:ext cx="3083560" cy="26174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8100" marR="30480">
              <a:lnSpc>
                <a:spcPct val="132900"/>
              </a:lnSpc>
              <a:spcBef>
                <a:spcPts val="100"/>
              </a:spcBef>
            </a:pP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175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центрах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занятости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 (территориальных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подразделениях)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реализованы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региональные про-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екты,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направленные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эффективности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службы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занятости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150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центров);</a:t>
            </a:r>
            <a:endParaRPr sz="800">
              <a:latin typeface="Microsoft Sans Serif"/>
              <a:cs typeface="Microsoft Sans Serif"/>
            </a:endParaRPr>
          </a:p>
          <a:p>
            <a:pPr algn="just" marL="38100" marR="30480">
              <a:lnSpc>
                <a:spcPct val="132900"/>
              </a:lnSpc>
            </a:pP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148,5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граждан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старше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трудоспособного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возраста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ч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щ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тологических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отделениях</a:t>
            </a:r>
            <a:r>
              <a:rPr dirty="0" baseline="30864" sz="675" spc="97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baseline="30864" sz="675" spc="1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96,9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граждан);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су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ъ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ий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нальны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ериатрически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центр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baseline="30864" sz="675" spc="1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baseline="30864" sz="675">
                <a:solidFill>
                  <a:srgbClr val="221E1F"/>
                </a:solidFill>
                <a:latin typeface="Microsoft Sans Serif"/>
                <a:cs typeface="Microsoft Sans Serif"/>
              </a:rPr>
              <a:t>  </a:t>
            </a:r>
            <a:r>
              <a:rPr dirty="0" baseline="30864" sz="675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(пла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су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ъе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ов); 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37</a:t>
            </a:r>
            <a:r>
              <a:rPr dirty="0" sz="800" spc="-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объектов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капитального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строительства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введены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экс-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пл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атаци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дл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змещени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ажда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тационарных 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орган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зация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оциально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живани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су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ъе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тах 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39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объектов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нараста-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ющим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итогом);</a:t>
            </a:r>
            <a:endParaRPr sz="800">
              <a:latin typeface="Microsoft Sans Serif"/>
              <a:cs typeface="Microsoft Sans Serif"/>
            </a:endParaRPr>
          </a:p>
          <a:p>
            <a:pPr algn="just" marL="38100" marR="33655">
              <a:lnSpc>
                <a:spcPct val="132900"/>
              </a:lnSpc>
            </a:pP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97,7%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от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общего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числа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лиц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старше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трудоспособного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возраста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из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групп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риска,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проживающих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организа-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8207997" y="756020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8207997" y="804619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8207997" y="8370202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8207997" y="918020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4" name="object 44"/>
          <p:cNvGrpSpPr/>
          <p:nvPr/>
        </p:nvGrpSpPr>
        <p:grpSpPr>
          <a:xfrm>
            <a:off x="6452996" y="3623398"/>
            <a:ext cx="432434" cy="2099310"/>
            <a:chOff x="6452996" y="3623398"/>
            <a:chExt cx="432434" cy="2099310"/>
          </a:xfrm>
        </p:grpSpPr>
        <p:sp>
          <p:nvSpPr>
            <p:cNvPr id="45" name="object 45"/>
            <p:cNvSpPr/>
            <p:nvPr/>
          </p:nvSpPr>
          <p:spPr>
            <a:xfrm>
              <a:off x="6452996" y="4231805"/>
              <a:ext cx="108585" cy="1490980"/>
            </a:xfrm>
            <a:custGeom>
              <a:avLst/>
              <a:gdLst/>
              <a:ahLst/>
              <a:cxnLst/>
              <a:rect l="l" t="t" r="r" b="b"/>
              <a:pathLst>
                <a:path w="108584" h="1490979">
                  <a:moveTo>
                    <a:pt x="108000" y="0"/>
                  </a:moveTo>
                  <a:lnTo>
                    <a:pt x="0" y="0"/>
                  </a:lnTo>
                  <a:lnTo>
                    <a:pt x="0" y="1490395"/>
                  </a:lnTo>
                  <a:lnTo>
                    <a:pt x="108000" y="149039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560997" y="3965397"/>
              <a:ext cx="108585" cy="1757045"/>
            </a:xfrm>
            <a:custGeom>
              <a:avLst/>
              <a:gdLst/>
              <a:ahLst/>
              <a:cxnLst/>
              <a:rect l="l" t="t" r="r" b="b"/>
              <a:pathLst>
                <a:path w="108584" h="1757045">
                  <a:moveTo>
                    <a:pt x="108000" y="0"/>
                  </a:moveTo>
                  <a:lnTo>
                    <a:pt x="0" y="0"/>
                  </a:lnTo>
                  <a:lnTo>
                    <a:pt x="0" y="1756803"/>
                  </a:lnTo>
                  <a:lnTo>
                    <a:pt x="108000" y="175680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668998" y="3835806"/>
              <a:ext cx="108585" cy="1886585"/>
            </a:xfrm>
            <a:custGeom>
              <a:avLst/>
              <a:gdLst/>
              <a:ahLst/>
              <a:cxnLst/>
              <a:rect l="l" t="t" r="r" b="b"/>
              <a:pathLst>
                <a:path w="108584" h="1886585">
                  <a:moveTo>
                    <a:pt x="108000" y="0"/>
                  </a:moveTo>
                  <a:lnTo>
                    <a:pt x="0" y="0"/>
                  </a:lnTo>
                  <a:lnTo>
                    <a:pt x="0" y="1886394"/>
                  </a:lnTo>
                  <a:lnTo>
                    <a:pt x="108000" y="188639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76999" y="3623398"/>
              <a:ext cx="108585" cy="2099310"/>
            </a:xfrm>
            <a:custGeom>
              <a:avLst/>
              <a:gdLst/>
              <a:ahLst/>
              <a:cxnLst/>
              <a:rect l="l" t="t" r="r" b="b"/>
              <a:pathLst>
                <a:path w="108584" h="2099310">
                  <a:moveTo>
                    <a:pt x="108000" y="0"/>
                  </a:moveTo>
                  <a:lnTo>
                    <a:pt x="0" y="0"/>
                  </a:lnTo>
                  <a:lnTo>
                    <a:pt x="0" y="2098802"/>
                  </a:lnTo>
                  <a:lnTo>
                    <a:pt x="108000" y="209880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9" name="object 49"/>
          <p:cNvSpPr txBox="1"/>
          <p:nvPr/>
        </p:nvSpPr>
        <p:spPr>
          <a:xfrm>
            <a:off x="6434368" y="3953528"/>
            <a:ext cx="136525" cy="23749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631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542368" y="3310870"/>
            <a:ext cx="352425" cy="61341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744,2</a:t>
            </a:r>
            <a:endParaRPr sz="650">
              <a:latin typeface="Arial"/>
              <a:cs typeface="Arial"/>
            </a:endParaRPr>
          </a:p>
          <a:p>
            <a:pPr marL="142240">
              <a:lnSpc>
                <a:spcPct val="100000"/>
              </a:lnSpc>
              <a:spcBef>
                <a:spcPts val="7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799,1</a:t>
            </a:r>
            <a:endParaRPr sz="650">
              <a:latin typeface="Arial"/>
              <a:cs typeface="Arial"/>
            </a:endParaRPr>
          </a:p>
          <a:p>
            <a:pPr marL="354330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0,0</a:t>
            </a:r>
            <a:endParaRPr sz="65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467299" y="6041702"/>
            <a:ext cx="3397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441239" y="57634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5697004" y="3402012"/>
            <a:ext cx="432434" cy="2105025"/>
            <a:chOff x="5697004" y="3402012"/>
            <a:chExt cx="432434" cy="2105025"/>
          </a:xfrm>
        </p:grpSpPr>
        <p:sp>
          <p:nvSpPr>
            <p:cNvPr id="54" name="object 54"/>
            <p:cNvSpPr/>
            <p:nvPr/>
          </p:nvSpPr>
          <p:spPr>
            <a:xfrm>
              <a:off x="5697004" y="4113009"/>
              <a:ext cx="108585" cy="1393825"/>
            </a:xfrm>
            <a:custGeom>
              <a:avLst/>
              <a:gdLst/>
              <a:ahLst/>
              <a:cxnLst/>
              <a:rect l="l" t="t" r="r" b="b"/>
              <a:pathLst>
                <a:path w="108585" h="1393825">
                  <a:moveTo>
                    <a:pt x="108000" y="0"/>
                  </a:moveTo>
                  <a:lnTo>
                    <a:pt x="0" y="0"/>
                  </a:lnTo>
                  <a:lnTo>
                    <a:pt x="0" y="1393558"/>
                  </a:lnTo>
                  <a:lnTo>
                    <a:pt x="108000" y="139355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5805004" y="3792600"/>
              <a:ext cx="108585" cy="1714500"/>
            </a:xfrm>
            <a:custGeom>
              <a:avLst/>
              <a:gdLst/>
              <a:ahLst/>
              <a:cxnLst/>
              <a:rect l="l" t="t" r="r" b="b"/>
              <a:pathLst>
                <a:path w="108585" h="1714500">
                  <a:moveTo>
                    <a:pt x="108000" y="0"/>
                  </a:moveTo>
                  <a:lnTo>
                    <a:pt x="0" y="0"/>
                  </a:lnTo>
                  <a:lnTo>
                    <a:pt x="0" y="1713966"/>
                  </a:lnTo>
                  <a:lnTo>
                    <a:pt x="108000" y="171396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5913005" y="3670211"/>
              <a:ext cx="108585" cy="1836420"/>
            </a:xfrm>
            <a:custGeom>
              <a:avLst/>
              <a:gdLst/>
              <a:ahLst/>
              <a:cxnLst/>
              <a:rect l="l" t="t" r="r" b="b"/>
              <a:pathLst>
                <a:path w="108585" h="1836420">
                  <a:moveTo>
                    <a:pt x="108000" y="0"/>
                  </a:moveTo>
                  <a:lnTo>
                    <a:pt x="0" y="0"/>
                  </a:lnTo>
                  <a:lnTo>
                    <a:pt x="0" y="1836356"/>
                  </a:lnTo>
                  <a:lnTo>
                    <a:pt x="108000" y="183635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6020993" y="3402012"/>
              <a:ext cx="108585" cy="2105025"/>
            </a:xfrm>
            <a:custGeom>
              <a:avLst/>
              <a:gdLst/>
              <a:ahLst/>
              <a:cxnLst/>
              <a:rect l="l" t="t" r="r" b="b"/>
              <a:pathLst>
                <a:path w="108585" h="2105025">
                  <a:moveTo>
                    <a:pt x="108000" y="0"/>
                  </a:moveTo>
                  <a:lnTo>
                    <a:pt x="0" y="0"/>
                  </a:lnTo>
                  <a:lnTo>
                    <a:pt x="0" y="2104555"/>
                  </a:lnTo>
                  <a:lnTo>
                    <a:pt x="108000" y="210455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8" name="object 58"/>
          <p:cNvSpPr txBox="1"/>
          <p:nvPr/>
        </p:nvSpPr>
        <p:spPr>
          <a:xfrm>
            <a:off x="5678368" y="3822675"/>
            <a:ext cx="136525" cy="249554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55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786367" y="3414200"/>
            <a:ext cx="244475" cy="33718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682,5</a:t>
            </a:r>
            <a:endParaRPr sz="650">
              <a:latin typeface="Arial"/>
              <a:cs typeface="Arial"/>
            </a:endParaRPr>
          </a:p>
          <a:p>
            <a:pPr marL="132715">
              <a:lnSpc>
                <a:spcPct val="100000"/>
              </a:lnSpc>
              <a:spcBef>
                <a:spcPts val="7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31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6002368" y="3085176"/>
            <a:ext cx="136525" cy="27559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840,0</a:t>
            </a:r>
            <a:endParaRPr sz="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684299" y="5825703"/>
            <a:ext cx="708660" cy="5797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Финан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овая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поддержка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семей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при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рождении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детей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685240" y="5547836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733368" y="3786218"/>
            <a:ext cx="460375" cy="33210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3589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5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,7</a:t>
            </a:r>
            <a:endParaRPr sz="650">
              <a:latin typeface="Arial"/>
              <a:cs typeface="Arial"/>
            </a:endParaRPr>
          </a:p>
          <a:p>
            <a:pPr marL="47625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21,0</a:t>
            </a:r>
            <a:endParaRPr sz="650">
              <a:latin typeface="Arial"/>
              <a:cs typeface="Arial"/>
            </a:endParaRPr>
          </a:p>
          <a:p>
            <a:pPr marL="65405">
              <a:lnSpc>
                <a:spcPct val="100000"/>
              </a:lnSpc>
              <a:spcBef>
                <a:spcPts val="70"/>
              </a:spcBef>
            </a:pPr>
            <a:r>
              <a:rPr dirty="0" sz="650" spc="-5" b="1">
                <a:solidFill>
                  <a:srgbClr val="221E1F"/>
                </a:solidFill>
                <a:latin typeface="Arial"/>
                <a:cs typeface="Arial"/>
              </a:rPr>
              <a:t>28,1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12,4</a:t>
            </a:r>
            <a:endParaRPr sz="650">
              <a:latin typeface="Arial"/>
              <a:cs typeface="Arial"/>
            </a:endParaRPr>
          </a:p>
        </p:txBody>
      </p:sp>
      <p:pic>
        <p:nvPicPr>
          <p:cNvPr id="64" name="object 6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751997" y="4035526"/>
            <a:ext cx="432003" cy="176479"/>
          </a:xfrm>
          <a:prstGeom prst="rect">
            <a:avLst/>
          </a:prstGeom>
        </p:spPr>
      </p:pic>
      <p:sp>
        <p:nvSpPr>
          <p:cNvPr id="65" name="object 65"/>
          <p:cNvSpPr txBox="1"/>
          <p:nvPr/>
        </p:nvSpPr>
        <p:spPr>
          <a:xfrm>
            <a:off x="4739299" y="4529704"/>
            <a:ext cx="678180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дей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твие 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занятости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740239" y="4253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pic>
        <p:nvPicPr>
          <p:cNvPr id="67" name="object 6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84396" y="4113085"/>
            <a:ext cx="432003" cy="97193"/>
          </a:xfrm>
          <a:prstGeom prst="rect">
            <a:avLst/>
          </a:prstGeom>
        </p:spPr>
      </p:pic>
      <p:sp>
        <p:nvSpPr>
          <p:cNvPr id="68" name="object 68"/>
          <p:cNvSpPr txBox="1"/>
          <p:nvPr/>
        </p:nvSpPr>
        <p:spPr>
          <a:xfrm>
            <a:off x="3865769" y="3858088"/>
            <a:ext cx="460375" cy="28511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algn="r" marR="133350">
              <a:lnSpc>
                <a:spcPct val="100000"/>
              </a:lnSpc>
              <a:spcBef>
                <a:spcPts val="150"/>
              </a:spcBef>
            </a:pP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6,3</a:t>
            </a:r>
            <a:endParaRPr sz="650">
              <a:latin typeface="Arial"/>
              <a:cs typeface="Arial"/>
            </a:endParaRPr>
          </a:p>
          <a:p>
            <a:pPr algn="r" marR="78105">
              <a:lnSpc>
                <a:spcPct val="100000"/>
              </a:lnSpc>
              <a:spcBef>
                <a:spcPts val="70"/>
              </a:spcBef>
            </a:pP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12,5</a:t>
            </a:r>
            <a:endParaRPr sz="650">
              <a:latin typeface="Arial"/>
              <a:cs typeface="Arial"/>
            </a:endParaRPr>
          </a:p>
          <a:p>
            <a:pPr algn="r" marR="27305">
              <a:lnSpc>
                <a:spcPct val="100000"/>
              </a:lnSpc>
              <a:spcBef>
                <a:spcPts val="70"/>
              </a:spcBef>
            </a:pP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22,7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70"/>
              </a:spcBef>
            </a:pP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24,8</a:t>
            </a:r>
            <a:endParaRPr sz="6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873955" y="4529702"/>
            <a:ext cx="626745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Старшее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ление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872640" y="4244195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4748403" y="5498909"/>
            <a:ext cx="432434" cy="36195"/>
          </a:xfrm>
          <a:custGeom>
            <a:avLst/>
            <a:gdLst/>
            <a:ahLst/>
            <a:cxnLst/>
            <a:rect l="l" t="t" r="r" b="b"/>
            <a:pathLst>
              <a:path w="432435" h="36195">
                <a:moveTo>
                  <a:pt x="432003" y="12039"/>
                </a:moveTo>
                <a:lnTo>
                  <a:pt x="324002" y="12039"/>
                </a:lnTo>
                <a:lnTo>
                  <a:pt x="216001" y="12039"/>
                </a:lnTo>
                <a:lnTo>
                  <a:pt x="216001" y="0"/>
                </a:lnTo>
                <a:lnTo>
                  <a:pt x="108000" y="0"/>
                </a:lnTo>
                <a:lnTo>
                  <a:pt x="0" y="0"/>
                </a:lnTo>
                <a:lnTo>
                  <a:pt x="0" y="36106"/>
                </a:lnTo>
                <a:lnTo>
                  <a:pt x="108000" y="36106"/>
                </a:lnTo>
                <a:lnTo>
                  <a:pt x="216001" y="36106"/>
                </a:lnTo>
                <a:lnTo>
                  <a:pt x="324002" y="36106"/>
                </a:lnTo>
                <a:lnTo>
                  <a:pt x="432003" y="36106"/>
                </a:lnTo>
                <a:lnTo>
                  <a:pt x="432003" y="12039"/>
                </a:lnTo>
                <a:close/>
              </a:path>
            </a:pathLst>
          </a:custGeom>
          <a:solidFill>
            <a:srgbClr val="7377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 txBox="1"/>
          <p:nvPr/>
        </p:nvSpPr>
        <p:spPr>
          <a:xfrm>
            <a:off x="4735699" y="5825703"/>
            <a:ext cx="880110" cy="3638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Укрепление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обще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твенно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о 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здоровья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4729768" y="5302617"/>
            <a:ext cx="460375" cy="16764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2413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  <a:p>
            <a:pPr marL="2413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0,2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0,2</a:t>
            </a:r>
            <a:endParaRPr sz="65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736639" y="5568933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pic>
        <p:nvPicPr>
          <p:cNvPr id="75" name="object 7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56494" y="5434571"/>
            <a:ext cx="432003" cy="108000"/>
          </a:xfrm>
          <a:prstGeom prst="rect">
            <a:avLst/>
          </a:prstGeom>
        </p:spPr>
      </p:pic>
      <p:sp>
        <p:nvSpPr>
          <p:cNvPr id="76" name="object 76"/>
          <p:cNvSpPr txBox="1"/>
          <p:nvPr/>
        </p:nvSpPr>
        <p:spPr>
          <a:xfrm>
            <a:off x="3843799" y="5825703"/>
            <a:ext cx="756920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Спорт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 </a:t>
            </a:r>
            <a:r>
              <a:rPr dirty="0" sz="800" spc="1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норм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зни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837868" y="5193022"/>
            <a:ext cx="460375" cy="25463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5588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25,4</a:t>
            </a:r>
            <a:endParaRPr sz="650">
              <a:latin typeface="Arial"/>
              <a:cs typeface="Arial"/>
            </a:endParaRPr>
          </a:p>
          <a:p>
            <a:pPr marL="66675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endParaRPr sz="650">
              <a:latin typeface="Arial"/>
              <a:cs typeface="Arial"/>
            </a:endParaRPr>
          </a:p>
          <a:p>
            <a:pPr marL="26670">
              <a:lnSpc>
                <a:spcPct val="100000"/>
              </a:lnSpc>
              <a:spcBef>
                <a:spcPts val="70"/>
              </a:spcBef>
            </a:pPr>
            <a:r>
              <a:rPr dirty="0" sz="650" spc="-5" b="1">
                <a:solidFill>
                  <a:srgbClr val="221E1F"/>
                </a:solidFill>
                <a:latin typeface="Arial"/>
                <a:cs typeface="Arial"/>
              </a:rPr>
              <a:t>17,0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-5" b="1">
                <a:solidFill>
                  <a:srgbClr val="221E1F"/>
                </a:solidFill>
                <a:latin typeface="Arial"/>
                <a:cs typeface="Arial"/>
              </a:rPr>
              <a:t>12,6</a:t>
            </a:r>
            <a:endParaRPr sz="65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3844740" y="558383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3780002" y="657921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 txBox="1"/>
          <p:nvPr/>
        </p:nvSpPr>
        <p:spPr>
          <a:xfrm>
            <a:off x="3895816" y="6495743"/>
            <a:ext cx="3032760" cy="342772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-12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ты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мей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оры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жден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пе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рвы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/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следующие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дети,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воспользовались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правом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получе-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ния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ипотечного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кредита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(займа)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ставке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6%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годовых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154,5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семей);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890">
              <a:lnSpc>
                <a:spcPct val="132900"/>
              </a:lnSpc>
            </a:pP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38,4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семей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получили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единовременные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выплаты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рождении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первого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ребенка,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также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предостав-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лен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региональный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материнский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(семейный)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капитал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рождении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второго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ребенка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субъектах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Россий-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ской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входящих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состав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Дальневосточно-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федерального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округа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35,3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семей);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создано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249,2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тыс.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дополнительных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мест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(план </a:t>
            </a:r>
            <a:r>
              <a:rPr dirty="0" sz="800" spc="185">
                <a:solidFill>
                  <a:srgbClr val="221E1F"/>
                </a:solidFill>
                <a:latin typeface="Microsoft Sans Serif"/>
                <a:cs typeface="Microsoft Sans Serif"/>
              </a:rPr>
              <a:t>–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247,4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тыс.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мест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нарастающим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итогом),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из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них: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232,9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тыс.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дополнительных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мест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детей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возрасте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3-х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лет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образовательных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организациях,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осуществляющих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образовательную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деятельность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образовательным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программам дошкольного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образования,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16,3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тыс.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дополнительных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мест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частных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дошкольных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образо-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вательных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организациях;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811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работников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привлечены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рамках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региональных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мобильности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трудовых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ресур-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сов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795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человек);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3780002" y="7227202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3780002" y="819920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3780002" y="9495205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 txBox="1"/>
          <p:nvPr/>
        </p:nvSpPr>
        <p:spPr>
          <a:xfrm>
            <a:off x="11563793" y="6828742"/>
            <a:ext cx="3033395" cy="26174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циях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социального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обслуживания,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прошли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вакцина-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цию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против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пневмококковой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инфекции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95,0%);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12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субъектах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реализованы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региональные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программы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формированию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привер-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женности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здоровому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образу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жизни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привлечением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циальн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ориентированны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оммерчески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орган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ций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волонтерских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движений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(соответствует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плану);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субъектах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внедрены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25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корпо-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ративных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программ,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содержащих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наилучшие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практики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укреплению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здоровья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работников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15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программ);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проведено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398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физкультурных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комплексных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физ-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культурных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мероприятий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всех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категорий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групп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(соответствует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плану);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>
              <a:lnSpc>
                <a:spcPct val="132900"/>
              </a:lnSpc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проведены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658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спортивных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соревнований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рамках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системы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подготовки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спортивного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резерва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ствует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плану).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11447995" y="723620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11447995" y="804619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11447995" y="853220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11447995" y="901820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 txBox="1"/>
          <p:nvPr/>
        </p:nvSpPr>
        <p:spPr>
          <a:xfrm>
            <a:off x="527300" y="10088502"/>
            <a:ext cx="20574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35">
                <a:solidFill>
                  <a:srgbClr val="221E1F"/>
                </a:solidFill>
                <a:latin typeface="Microsoft Sans Serif"/>
                <a:cs typeface="Microsoft Sans Serif"/>
              </a:rPr>
              <a:t>26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4387926" y="10088502"/>
            <a:ext cx="208279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45">
                <a:solidFill>
                  <a:srgbClr val="221E1F"/>
                </a:solidFill>
                <a:latin typeface="Microsoft Sans Serif"/>
                <a:cs typeface="Microsoft Sans Serif"/>
              </a:rPr>
              <a:t>27</a:t>
            </a:r>
            <a:endParaRPr sz="12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1431925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СОЦИАЛЬНО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ИЕ</a:t>
            </a:r>
            <a:r>
              <a:rPr dirty="0" sz="650" spc="50">
                <a:solidFill>
                  <a:srgbClr val="221E1F"/>
                </a:solidFill>
                <a:latin typeface="Verdana"/>
                <a:cs typeface="Verdana"/>
              </a:rPr>
              <a:t>Н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65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В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А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ННЫ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Й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0">
                <a:solidFill>
                  <a:srgbClr val="221E1F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Е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45369" y="6117121"/>
            <a:ext cx="460375" cy="21018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0,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0,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0,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0,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925368" y="8243584"/>
            <a:ext cx="460375" cy="205104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24765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 marL="20955">
              <a:lnSpc>
                <a:spcPct val="100000"/>
              </a:lnSpc>
              <a:spcBef>
                <a:spcPts val="7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13,4</a:t>
            </a:r>
            <a:endParaRPr sz="65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  <a:spcBef>
                <a:spcPts val="70"/>
              </a:spcBef>
            </a:pPr>
            <a:r>
              <a:rPr dirty="0" sz="650" spc="-35" b="1">
                <a:solidFill>
                  <a:srgbClr val="221E1F"/>
                </a:solidFill>
                <a:latin typeface="Arial"/>
                <a:cs typeface="Arial"/>
              </a:rPr>
              <a:t>11,9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11,4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45369" y="8205940"/>
            <a:ext cx="460375" cy="26670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30480">
              <a:lnSpc>
                <a:spcPct val="100000"/>
              </a:lnSpc>
              <a:spcBef>
                <a:spcPts val="150"/>
              </a:spcBef>
            </a:pP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9,3</a:t>
            </a:r>
            <a:endParaRPr sz="650">
              <a:latin typeface="Arial"/>
              <a:cs typeface="Arial"/>
            </a:endParaRPr>
          </a:p>
          <a:p>
            <a:pPr marL="71120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endParaRPr sz="650">
              <a:latin typeface="Arial"/>
              <a:cs typeface="Arial"/>
            </a:endParaRPr>
          </a:p>
          <a:p>
            <a:pPr marL="67310">
              <a:lnSpc>
                <a:spcPct val="100000"/>
              </a:lnSpc>
              <a:spcBef>
                <a:spcPts val="70"/>
              </a:spcBef>
            </a:pPr>
            <a:r>
              <a:rPr dirty="0" sz="650" spc="-5" b="1">
                <a:solidFill>
                  <a:srgbClr val="221E1F"/>
                </a:solidFill>
                <a:latin typeface="Arial"/>
                <a:cs typeface="Arial"/>
              </a:rPr>
              <a:t>19,5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3,9</a:t>
            </a:r>
            <a:endParaRPr sz="65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925368" y="6169928"/>
            <a:ext cx="460375" cy="15684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9685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1,2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1,2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1,2</a:t>
            </a:r>
            <a:endParaRPr sz="6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085368" y="6097308"/>
            <a:ext cx="460375" cy="205104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26670">
              <a:lnSpc>
                <a:spcPct val="100000"/>
              </a:lnSpc>
              <a:spcBef>
                <a:spcPts val="150"/>
              </a:spcBef>
            </a:pPr>
            <a:r>
              <a:rPr dirty="0" sz="650" spc="-45" b="1">
                <a:solidFill>
                  <a:srgbClr val="221E1F"/>
                </a:solidFill>
                <a:latin typeface="Arial"/>
                <a:cs typeface="Arial"/>
              </a:rPr>
              <a:t>11,3</a:t>
            </a:r>
            <a:endParaRPr sz="650">
              <a:latin typeface="Arial"/>
              <a:cs typeface="Arial"/>
            </a:endParaRPr>
          </a:p>
          <a:p>
            <a:pPr marL="2413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10,7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7,2</a:t>
            </a:r>
            <a:endParaRPr sz="650">
              <a:latin typeface="Arial"/>
              <a:cs typeface="Arial"/>
            </a:endParaRPr>
          </a:p>
          <a:p>
            <a:pPr marL="22225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0,0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165368" y="7585588"/>
            <a:ext cx="460375" cy="37782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9539">
              <a:lnSpc>
                <a:spcPct val="100000"/>
              </a:lnSpc>
              <a:spcBef>
                <a:spcPts val="150"/>
              </a:spcBef>
            </a:pP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179,1</a:t>
            </a:r>
            <a:endParaRPr sz="650">
              <a:latin typeface="Arial"/>
              <a:cs typeface="Arial"/>
            </a:endParaRPr>
          </a:p>
          <a:p>
            <a:pPr marL="151130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185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 marL="53975">
              <a:lnSpc>
                <a:spcPct val="100000"/>
              </a:lnSpc>
              <a:spcBef>
                <a:spcPts val="7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157,8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146,1</a:t>
            </a:r>
            <a:endParaRPr sz="6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005368" y="8012784"/>
            <a:ext cx="460375" cy="28702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26034">
              <a:lnSpc>
                <a:spcPct val="100000"/>
              </a:lnSpc>
              <a:spcBef>
                <a:spcPts val="15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18,2</a:t>
            </a:r>
            <a:endParaRPr sz="650">
              <a:latin typeface="Arial"/>
              <a:cs typeface="Arial"/>
            </a:endParaRPr>
          </a:p>
          <a:p>
            <a:pPr marL="90805">
              <a:lnSpc>
                <a:spcPct val="100000"/>
              </a:lnSpc>
              <a:spcBef>
                <a:spcPts val="7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16,9</a:t>
            </a:r>
            <a:endParaRPr sz="650">
              <a:latin typeface="Arial"/>
              <a:cs typeface="Arial"/>
            </a:endParaRPr>
          </a:p>
          <a:p>
            <a:pPr marL="71120">
              <a:lnSpc>
                <a:spcPct val="100000"/>
              </a:lnSpc>
              <a:spcBef>
                <a:spcPts val="70"/>
              </a:spcBef>
            </a:pP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22,4</a:t>
            </a:r>
            <a:endParaRPr sz="6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005368" y="6016633"/>
            <a:ext cx="460375" cy="220979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7,8</a:t>
            </a:r>
            <a:endParaRPr sz="650">
              <a:latin typeface="Arial"/>
              <a:cs typeface="Arial"/>
            </a:endParaRPr>
          </a:p>
          <a:p>
            <a:pPr marL="18415">
              <a:lnSpc>
                <a:spcPct val="100000"/>
              </a:lnSpc>
              <a:spcBef>
                <a:spcPts val="70"/>
              </a:spcBef>
            </a:pP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8,3</a:t>
            </a:r>
            <a:endParaRPr sz="650">
              <a:latin typeface="Arial"/>
              <a:cs typeface="Arial"/>
            </a:endParaRPr>
          </a:p>
          <a:p>
            <a:pPr marL="43180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,7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7,7</a:t>
            </a:r>
            <a:endParaRPr sz="650">
              <a:latin typeface="Arial"/>
              <a:cs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944001" y="6360109"/>
            <a:ext cx="432434" cy="12065"/>
          </a:xfrm>
          <a:custGeom>
            <a:avLst/>
            <a:gdLst/>
            <a:ahLst/>
            <a:cxnLst/>
            <a:rect l="l" t="t" r="r" b="b"/>
            <a:pathLst>
              <a:path w="432435" h="12064">
                <a:moveTo>
                  <a:pt x="215976" y="7569"/>
                </a:moveTo>
                <a:lnTo>
                  <a:pt x="108000" y="7569"/>
                </a:lnTo>
                <a:lnTo>
                  <a:pt x="108000" y="0"/>
                </a:lnTo>
                <a:lnTo>
                  <a:pt x="0" y="0"/>
                </a:lnTo>
                <a:lnTo>
                  <a:pt x="0" y="11887"/>
                </a:lnTo>
                <a:lnTo>
                  <a:pt x="108000" y="11887"/>
                </a:lnTo>
                <a:lnTo>
                  <a:pt x="215976" y="11887"/>
                </a:lnTo>
                <a:lnTo>
                  <a:pt x="215976" y="7569"/>
                </a:lnTo>
                <a:close/>
              </a:path>
              <a:path w="432435" h="12064">
                <a:moveTo>
                  <a:pt x="323989" y="7569"/>
                </a:moveTo>
                <a:lnTo>
                  <a:pt x="215988" y="7569"/>
                </a:lnTo>
                <a:lnTo>
                  <a:pt x="215988" y="11887"/>
                </a:lnTo>
                <a:lnTo>
                  <a:pt x="323989" y="11887"/>
                </a:lnTo>
                <a:lnTo>
                  <a:pt x="323989" y="7569"/>
                </a:lnTo>
                <a:close/>
              </a:path>
              <a:path w="432435" h="12064">
                <a:moveTo>
                  <a:pt x="432003" y="7569"/>
                </a:moveTo>
                <a:lnTo>
                  <a:pt x="324002" y="7569"/>
                </a:lnTo>
                <a:lnTo>
                  <a:pt x="324002" y="11887"/>
                </a:lnTo>
                <a:lnTo>
                  <a:pt x="432003" y="11887"/>
                </a:lnTo>
                <a:lnTo>
                  <a:pt x="432003" y="7569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469900" y="1448705"/>
            <a:ext cx="552323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85" b="1">
                <a:solidFill>
                  <a:srgbClr val="221E1F"/>
                </a:solidFill>
                <a:latin typeface="Cambria"/>
                <a:cs typeface="Cambria"/>
              </a:rPr>
              <a:t>Национальный</a:t>
            </a:r>
            <a:r>
              <a:rPr dirty="0" sz="3800" spc="3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15" b="1">
                <a:solidFill>
                  <a:srgbClr val="221E1F"/>
                </a:solidFill>
                <a:latin typeface="Cambria"/>
                <a:cs typeface="Cambria"/>
              </a:rPr>
              <a:t>проект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57556" y="1880705"/>
            <a:ext cx="464693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-10" b="1">
                <a:solidFill>
                  <a:srgbClr val="221E1F"/>
                </a:solidFill>
                <a:latin typeface="Cambria"/>
                <a:cs typeface="Cambria"/>
              </a:rPr>
              <a:t>«Здравоохранение»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27300" y="2534902"/>
            <a:ext cx="3500754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55">
                <a:solidFill>
                  <a:srgbClr val="243F8F"/>
                </a:solidFill>
                <a:latin typeface="Microsoft Sans Serif"/>
                <a:cs typeface="Microsoft Sans Serif"/>
              </a:rPr>
              <a:t>СРОКИ</a:t>
            </a:r>
            <a:r>
              <a:rPr dirty="0" sz="1200" spc="-20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65">
                <a:solidFill>
                  <a:srgbClr val="243F8F"/>
                </a:solidFill>
                <a:latin typeface="Microsoft Sans Serif"/>
                <a:cs typeface="Microsoft Sans Serif"/>
              </a:rPr>
              <a:t>РЕАЛИЗАЦИИ:</a:t>
            </a:r>
            <a:r>
              <a:rPr dirty="0" sz="1200" spc="-15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30">
                <a:solidFill>
                  <a:srgbClr val="243F8F"/>
                </a:solidFill>
                <a:latin typeface="Microsoft Sans Serif"/>
                <a:cs typeface="Microsoft Sans Serif"/>
              </a:rPr>
              <a:t>01.10.2018</a:t>
            </a:r>
            <a:r>
              <a:rPr dirty="0" sz="1200" spc="-15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245">
                <a:solidFill>
                  <a:srgbClr val="243F8F"/>
                </a:solidFill>
                <a:latin typeface="Microsoft Sans Serif"/>
                <a:cs typeface="Microsoft Sans Serif"/>
              </a:rPr>
              <a:t>–</a:t>
            </a:r>
            <a:r>
              <a:rPr dirty="0" sz="1200" spc="-15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25">
                <a:solidFill>
                  <a:srgbClr val="243F8F"/>
                </a:solidFill>
                <a:latin typeface="Microsoft Sans Serif"/>
                <a:cs typeface="Microsoft Sans Serif"/>
              </a:rPr>
              <a:t>31.12.2024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3288432" y="5225836"/>
            <a:ext cx="1210945" cy="8318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65">
                <a:solidFill>
                  <a:srgbClr val="808184"/>
                </a:solidFill>
                <a:latin typeface="Microsoft Sans Serif"/>
                <a:cs typeface="Microsoft Sans Serif"/>
              </a:rPr>
              <a:t>п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с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500" spc="55">
                <a:solidFill>
                  <a:srgbClr val="808184"/>
                </a:solidFill>
                <a:latin typeface="Microsoft Sans Serif"/>
                <a:cs typeface="Microsoft Sans Serif"/>
              </a:rPr>
              <a:t>с</a:t>
            </a:r>
            <a:r>
              <a:rPr dirty="0" sz="500" spc="15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я</a:t>
            </a:r>
            <a:r>
              <a:rPr dirty="0" sz="500" spc="60">
                <a:solidFill>
                  <a:srgbClr val="808184"/>
                </a:solidFill>
                <a:latin typeface="Microsoft Sans Serif"/>
                <a:cs typeface="Microsoft Sans Serif"/>
              </a:rPr>
              <a:t>н</a:t>
            </a:r>
            <a:r>
              <a:rPr dirty="0" sz="500" spc="65">
                <a:solidFill>
                  <a:srgbClr val="808184"/>
                </a:solidFill>
                <a:latin typeface="Microsoft Sans Serif"/>
                <a:cs typeface="Microsoft Sans Serif"/>
              </a:rPr>
              <a:t>и</a:t>
            </a:r>
            <a:r>
              <a:rPr dirty="0" sz="500" spc="60">
                <a:solidFill>
                  <a:srgbClr val="808184"/>
                </a:solidFill>
                <a:latin typeface="Microsoft Sans Serif"/>
                <a:cs typeface="Microsoft Sans Serif"/>
              </a:rPr>
              <a:t>ю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65">
                <a:solidFill>
                  <a:srgbClr val="808184"/>
                </a:solidFill>
                <a:latin typeface="Microsoft Sans Serif"/>
                <a:cs typeface="Microsoft Sans Serif"/>
              </a:rPr>
              <a:t>н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а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-1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500" spc="70">
                <a:solidFill>
                  <a:srgbClr val="808184"/>
                </a:solidFill>
                <a:latin typeface="Microsoft Sans Serif"/>
                <a:cs typeface="Microsoft Sans Serif"/>
              </a:rPr>
              <a:t>к</a:t>
            </a:r>
            <a:r>
              <a:rPr dirty="0" sz="500" spc="20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я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б</a:t>
            </a:r>
            <a:r>
              <a:rPr dirty="0" sz="500" spc="70">
                <a:solidFill>
                  <a:srgbClr val="808184"/>
                </a:solidFill>
                <a:latin typeface="Microsoft Sans Serif"/>
                <a:cs typeface="Microsoft Sans Serif"/>
              </a:rPr>
              <a:t>р</a:t>
            </a: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я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500" spc="5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5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5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5">
                <a:solidFill>
                  <a:srgbClr val="808184"/>
                </a:solidFill>
                <a:latin typeface="Microsoft Sans Serif"/>
                <a:cs typeface="Microsoft Sans Serif"/>
              </a:rPr>
              <a:t>г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endParaRPr sz="500">
              <a:latin typeface="Microsoft Sans Serif"/>
              <a:cs typeface="Microsoft Sans Serif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4499955" y="5225836"/>
            <a:ext cx="80645" cy="8318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д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а</a:t>
            </a:r>
            <a:endParaRPr sz="500">
              <a:latin typeface="Microsoft Sans Serif"/>
              <a:cs typeface="Microsoft Sans Serif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207997" y="540004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8323815" y="456542"/>
            <a:ext cx="2816860" cy="22936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8255">
              <a:lnSpc>
                <a:spcPct val="132900"/>
              </a:lnSpc>
              <a:spcBef>
                <a:spcPts val="100"/>
              </a:spcBef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ожидаемой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продолжительности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жиз-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ни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78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лет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благодаря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повышению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качества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ступности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медицинской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помощи;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снижение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смертности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от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болезней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системы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крово-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обращения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555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случаев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100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населения;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снижение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больничной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летальности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от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инфаркта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3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%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ш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гового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кровообращения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19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14%;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255">
              <a:lnSpc>
                <a:spcPct val="132900"/>
              </a:lnSpc>
            </a:pP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снижение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смертности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от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новообразований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том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числе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от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злокачественных,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195,1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случая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100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тыс.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255">
              <a:lnSpc>
                <a:spcPct val="132900"/>
              </a:lnSpc>
            </a:pP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ч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атрии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родовспоможении,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внедрение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современ-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ных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профилактических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реабилитационных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тех-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8207997" y="102600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19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207997" y="135001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19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8207997" y="183600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19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8207997" y="2322004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19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8195299" y="2933783"/>
            <a:ext cx="5525135" cy="45783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реализации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целей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проекта</a:t>
            </a:r>
            <a:r>
              <a:rPr dirty="0" sz="12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предусмотрены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следующие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общественно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значимые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результаты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-6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показатели:</a:t>
            </a:r>
            <a:endParaRPr sz="12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27298" y="4985783"/>
            <a:ext cx="4392295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Расходы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федерального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2021–2024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годах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1200" spc="-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реализацию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проекта,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grpSp>
        <p:nvGrpSpPr>
          <p:cNvPr id="30" name="object 30"/>
          <p:cNvGrpSpPr/>
          <p:nvPr/>
        </p:nvGrpSpPr>
        <p:grpSpPr>
          <a:xfrm>
            <a:off x="10844474" y="4187059"/>
            <a:ext cx="12700" cy="1479550"/>
            <a:chOff x="10844474" y="4187059"/>
            <a:chExt cx="12700" cy="1479550"/>
          </a:xfrm>
        </p:grpSpPr>
        <p:sp>
          <p:nvSpPr>
            <p:cNvPr id="31" name="object 31"/>
            <p:cNvSpPr/>
            <p:nvPr/>
          </p:nvSpPr>
          <p:spPr>
            <a:xfrm>
              <a:off x="10850824" y="4187059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10850824" y="4717256"/>
              <a:ext cx="0" cy="949325"/>
            </a:xfrm>
            <a:custGeom>
              <a:avLst/>
              <a:gdLst/>
              <a:ahLst/>
              <a:cxnLst/>
              <a:rect l="l" t="t" r="r" b="b"/>
              <a:pathLst>
                <a:path w="0" h="949325">
                  <a:moveTo>
                    <a:pt x="0" y="9492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" name="object 33"/>
          <p:cNvGrpSpPr/>
          <p:nvPr/>
        </p:nvGrpSpPr>
        <p:grpSpPr>
          <a:xfrm>
            <a:off x="11316181" y="4187059"/>
            <a:ext cx="12700" cy="1479550"/>
            <a:chOff x="11316181" y="4187059"/>
            <a:chExt cx="12700" cy="1479550"/>
          </a:xfrm>
        </p:grpSpPr>
        <p:sp>
          <p:nvSpPr>
            <p:cNvPr id="34" name="object 34"/>
            <p:cNvSpPr/>
            <p:nvPr/>
          </p:nvSpPr>
          <p:spPr>
            <a:xfrm>
              <a:off x="11322531" y="4187059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11322531" y="4717256"/>
              <a:ext cx="0" cy="949325"/>
            </a:xfrm>
            <a:custGeom>
              <a:avLst/>
              <a:gdLst/>
              <a:ahLst/>
              <a:cxnLst/>
              <a:rect l="l" t="t" r="r" b="b"/>
              <a:pathLst>
                <a:path w="0" h="949325">
                  <a:moveTo>
                    <a:pt x="0" y="9492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" name="object 36"/>
          <p:cNvGrpSpPr/>
          <p:nvPr/>
        </p:nvGrpSpPr>
        <p:grpSpPr>
          <a:xfrm>
            <a:off x="11787887" y="4187059"/>
            <a:ext cx="12700" cy="1479550"/>
            <a:chOff x="11787887" y="4187059"/>
            <a:chExt cx="12700" cy="1479550"/>
          </a:xfrm>
        </p:grpSpPr>
        <p:sp>
          <p:nvSpPr>
            <p:cNvPr id="37" name="object 37"/>
            <p:cNvSpPr/>
            <p:nvPr/>
          </p:nvSpPr>
          <p:spPr>
            <a:xfrm>
              <a:off x="11794237" y="4187059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11794237" y="4717256"/>
              <a:ext cx="0" cy="949325"/>
            </a:xfrm>
            <a:custGeom>
              <a:avLst/>
              <a:gdLst/>
              <a:ahLst/>
              <a:cxnLst/>
              <a:rect l="l" t="t" r="r" b="b"/>
              <a:pathLst>
                <a:path w="0" h="949325">
                  <a:moveTo>
                    <a:pt x="0" y="9492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9" name="object 39"/>
          <p:cNvGrpSpPr/>
          <p:nvPr/>
        </p:nvGrpSpPr>
        <p:grpSpPr>
          <a:xfrm>
            <a:off x="12259593" y="4187059"/>
            <a:ext cx="12700" cy="1479550"/>
            <a:chOff x="12259593" y="4187059"/>
            <a:chExt cx="12700" cy="1479550"/>
          </a:xfrm>
        </p:grpSpPr>
        <p:sp>
          <p:nvSpPr>
            <p:cNvPr id="40" name="object 40"/>
            <p:cNvSpPr/>
            <p:nvPr/>
          </p:nvSpPr>
          <p:spPr>
            <a:xfrm>
              <a:off x="12265943" y="4187059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12265943" y="4717256"/>
              <a:ext cx="0" cy="949325"/>
            </a:xfrm>
            <a:custGeom>
              <a:avLst/>
              <a:gdLst/>
              <a:ahLst/>
              <a:cxnLst/>
              <a:rect l="l" t="t" r="r" b="b"/>
              <a:pathLst>
                <a:path w="0" h="949325">
                  <a:moveTo>
                    <a:pt x="0" y="9492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" name="object 42"/>
          <p:cNvGrpSpPr/>
          <p:nvPr/>
        </p:nvGrpSpPr>
        <p:grpSpPr>
          <a:xfrm>
            <a:off x="12731300" y="4187059"/>
            <a:ext cx="12700" cy="1479550"/>
            <a:chOff x="12731300" y="4187059"/>
            <a:chExt cx="12700" cy="1479550"/>
          </a:xfrm>
        </p:grpSpPr>
        <p:sp>
          <p:nvSpPr>
            <p:cNvPr id="43" name="object 43"/>
            <p:cNvSpPr/>
            <p:nvPr/>
          </p:nvSpPr>
          <p:spPr>
            <a:xfrm>
              <a:off x="12737650" y="4187059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12737650" y="4717256"/>
              <a:ext cx="0" cy="949325"/>
            </a:xfrm>
            <a:custGeom>
              <a:avLst/>
              <a:gdLst/>
              <a:ahLst/>
              <a:cxnLst/>
              <a:rect l="l" t="t" r="r" b="b"/>
              <a:pathLst>
                <a:path w="0" h="949325">
                  <a:moveTo>
                    <a:pt x="0" y="9492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5" name="object 45"/>
          <p:cNvGrpSpPr/>
          <p:nvPr/>
        </p:nvGrpSpPr>
        <p:grpSpPr>
          <a:xfrm>
            <a:off x="13203006" y="4187059"/>
            <a:ext cx="12700" cy="1479550"/>
            <a:chOff x="13203006" y="4187059"/>
            <a:chExt cx="12700" cy="1479550"/>
          </a:xfrm>
        </p:grpSpPr>
        <p:sp>
          <p:nvSpPr>
            <p:cNvPr id="46" name="object 46"/>
            <p:cNvSpPr/>
            <p:nvPr/>
          </p:nvSpPr>
          <p:spPr>
            <a:xfrm>
              <a:off x="13209356" y="4187059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13209356" y="4717256"/>
              <a:ext cx="0" cy="949325"/>
            </a:xfrm>
            <a:custGeom>
              <a:avLst/>
              <a:gdLst/>
              <a:ahLst/>
              <a:cxnLst/>
              <a:rect l="l" t="t" r="r" b="b"/>
              <a:pathLst>
                <a:path w="0" h="949325">
                  <a:moveTo>
                    <a:pt x="0" y="9492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" name="object 48"/>
          <p:cNvGrpSpPr/>
          <p:nvPr/>
        </p:nvGrpSpPr>
        <p:grpSpPr>
          <a:xfrm>
            <a:off x="13674712" y="4187059"/>
            <a:ext cx="12700" cy="1479550"/>
            <a:chOff x="13674712" y="4187059"/>
            <a:chExt cx="12700" cy="1479550"/>
          </a:xfrm>
        </p:grpSpPr>
        <p:sp>
          <p:nvSpPr>
            <p:cNvPr id="49" name="object 49"/>
            <p:cNvSpPr/>
            <p:nvPr/>
          </p:nvSpPr>
          <p:spPr>
            <a:xfrm>
              <a:off x="13681062" y="4187059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13681062" y="4717256"/>
              <a:ext cx="0" cy="949325"/>
            </a:xfrm>
            <a:custGeom>
              <a:avLst/>
              <a:gdLst/>
              <a:ahLst/>
              <a:cxnLst/>
              <a:rect l="l" t="t" r="r" b="b"/>
              <a:pathLst>
                <a:path w="0" h="949325">
                  <a:moveTo>
                    <a:pt x="0" y="9492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" name="object 51"/>
          <p:cNvGrpSpPr/>
          <p:nvPr/>
        </p:nvGrpSpPr>
        <p:grpSpPr>
          <a:xfrm>
            <a:off x="14146418" y="4187059"/>
            <a:ext cx="12700" cy="1479550"/>
            <a:chOff x="14146418" y="4187059"/>
            <a:chExt cx="12700" cy="1479550"/>
          </a:xfrm>
        </p:grpSpPr>
        <p:sp>
          <p:nvSpPr>
            <p:cNvPr id="52" name="object 52"/>
            <p:cNvSpPr/>
            <p:nvPr/>
          </p:nvSpPr>
          <p:spPr>
            <a:xfrm>
              <a:off x="14152768" y="4187059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14152768" y="4717256"/>
              <a:ext cx="0" cy="949325"/>
            </a:xfrm>
            <a:custGeom>
              <a:avLst/>
              <a:gdLst/>
              <a:ahLst/>
              <a:cxnLst/>
              <a:rect l="l" t="t" r="r" b="b"/>
              <a:pathLst>
                <a:path w="0" h="949325">
                  <a:moveTo>
                    <a:pt x="0" y="9492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4" name="object 54"/>
          <p:cNvGrpSpPr/>
          <p:nvPr/>
        </p:nvGrpSpPr>
        <p:grpSpPr>
          <a:xfrm>
            <a:off x="8150821" y="3564001"/>
            <a:ext cx="6480175" cy="6480175"/>
            <a:chOff x="8150821" y="3564001"/>
            <a:chExt cx="6480175" cy="6480175"/>
          </a:xfrm>
        </p:grpSpPr>
        <p:sp>
          <p:nvSpPr>
            <p:cNvPr id="55" name="object 55"/>
            <p:cNvSpPr/>
            <p:nvPr/>
          </p:nvSpPr>
          <p:spPr>
            <a:xfrm>
              <a:off x="8150822" y="3564000"/>
              <a:ext cx="6473825" cy="6480175"/>
            </a:xfrm>
            <a:custGeom>
              <a:avLst/>
              <a:gdLst/>
              <a:ahLst/>
              <a:cxnLst/>
              <a:rect l="l" t="t" r="r" b="b"/>
              <a:pathLst>
                <a:path w="6473825" h="6480175">
                  <a:moveTo>
                    <a:pt x="6473647" y="3610597"/>
                  </a:moveTo>
                  <a:lnTo>
                    <a:pt x="6378346" y="3610597"/>
                  </a:lnTo>
                  <a:lnTo>
                    <a:pt x="6378346" y="0"/>
                  </a:lnTo>
                  <a:lnTo>
                    <a:pt x="0" y="0"/>
                  </a:lnTo>
                  <a:lnTo>
                    <a:pt x="0" y="6479997"/>
                  </a:lnTo>
                  <a:lnTo>
                    <a:pt x="6378346" y="6479997"/>
                  </a:lnTo>
                  <a:lnTo>
                    <a:pt x="6378346" y="5855182"/>
                  </a:lnTo>
                  <a:lnTo>
                    <a:pt x="6473647" y="5855182"/>
                  </a:lnTo>
                  <a:lnTo>
                    <a:pt x="6473647" y="5534533"/>
                  </a:lnTo>
                  <a:lnTo>
                    <a:pt x="6378346" y="5534533"/>
                  </a:lnTo>
                  <a:lnTo>
                    <a:pt x="6378346" y="4788446"/>
                  </a:lnTo>
                  <a:lnTo>
                    <a:pt x="6473647" y="4788446"/>
                  </a:lnTo>
                  <a:lnTo>
                    <a:pt x="6473647" y="4467796"/>
                  </a:lnTo>
                  <a:lnTo>
                    <a:pt x="6378346" y="4467796"/>
                  </a:lnTo>
                  <a:lnTo>
                    <a:pt x="6378346" y="4045547"/>
                  </a:lnTo>
                  <a:lnTo>
                    <a:pt x="6473647" y="4045547"/>
                  </a:lnTo>
                  <a:lnTo>
                    <a:pt x="6473647" y="3610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157172" y="7609547"/>
              <a:ext cx="6467475" cy="2339975"/>
            </a:xfrm>
            <a:custGeom>
              <a:avLst/>
              <a:gdLst/>
              <a:ahLst/>
              <a:cxnLst/>
              <a:rect l="l" t="t" r="r" b="b"/>
              <a:pathLst>
                <a:path w="6467475" h="2339975">
                  <a:moveTo>
                    <a:pt x="2693644" y="1809635"/>
                  </a:moveTo>
                  <a:lnTo>
                    <a:pt x="0" y="1809635"/>
                  </a:lnTo>
                  <a:lnTo>
                    <a:pt x="0" y="2339835"/>
                  </a:lnTo>
                  <a:lnTo>
                    <a:pt x="2693644" y="2339835"/>
                  </a:lnTo>
                  <a:lnTo>
                    <a:pt x="2693644" y="1809635"/>
                  </a:lnTo>
                  <a:close/>
                </a:path>
                <a:path w="6467475" h="2339975">
                  <a:moveTo>
                    <a:pt x="2693644" y="742899"/>
                  </a:moveTo>
                  <a:lnTo>
                    <a:pt x="0" y="742899"/>
                  </a:lnTo>
                  <a:lnTo>
                    <a:pt x="0" y="1488998"/>
                  </a:lnTo>
                  <a:lnTo>
                    <a:pt x="2693644" y="1488998"/>
                  </a:lnTo>
                  <a:lnTo>
                    <a:pt x="2693644" y="742899"/>
                  </a:lnTo>
                  <a:close/>
                </a:path>
                <a:path w="6467475" h="2339975">
                  <a:moveTo>
                    <a:pt x="2693644" y="0"/>
                  </a:moveTo>
                  <a:lnTo>
                    <a:pt x="0" y="0"/>
                  </a:lnTo>
                  <a:lnTo>
                    <a:pt x="0" y="422249"/>
                  </a:lnTo>
                  <a:lnTo>
                    <a:pt x="2693644" y="422249"/>
                  </a:lnTo>
                  <a:lnTo>
                    <a:pt x="2693644" y="0"/>
                  </a:lnTo>
                  <a:close/>
                </a:path>
                <a:path w="6467475" h="2339975">
                  <a:moveTo>
                    <a:pt x="4580471" y="1809635"/>
                  </a:moveTo>
                  <a:lnTo>
                    <a:pt x="4108767" y="1809635"/>
                  </a:lnTo>
                  <a:lnTo>
                    <a:pt x="3637064" y="1809635"/>
                  </a:lnTo>
                  <a:lnTo>
                    <a:pt x="3165360" y="1809635"/>
                  </a:lnTo>
                  <a:lnTo>
                    <a:pt x="2693657" y="1809635"/>
                  </a:lnTo>
                  <a:lnTo>
                    <a:pt x="2693657" y="2339835"/>
                  </a:lnTo>
                  <a:lnTo>
                    <a:pt x="3165360" y="2339835"/>
                  </a:lnTo>
                  <a:lnTo>
                    <a:pt x="3637064" y="2339835"/>
                  </a:lnTo>
                  <a:lnTo>
                    <a:pt x="4108767" y="2339835"/>
                  </a:lnTo>
                  <a:lnTo>
                    <a:pt x="4580471" y="2339835"/>
                  </a:lnTo>
                  <a:lnTo>
                    <a:pt x="4580471" y="1809635"/>
                  </a:lnTo>
                  <a:close/>
                </a:path>
                <a:path w="6467475" h="2339975">
                  <a:moveTo>
                    <a:pt x="4580471" y="742899"/>
                  </a:moveTo>
                  <a:lnTo>
                    <a:pt x="4108767" y="742899"/>
                  </a:lnTo>
                  <a:lnTo>
                    <a:pt x="3637064" y="742899"/>
                  </a:lnTo>
                  <a:lnTo>
                    <a:pt x="3165360" y="742899"/>
                  </a:lnTo>
                  <a:lnTo>
                    <a:pt x="2693657" y="742899"/>
                  </a:lnTo>
                  <a:lnTo>
                    <a:pt x="2693657" y="1488998"/>
                  </a:lnTo>
                  <a:lnTo>
                    <a:pt x="3165360" y="1488998"/>
                  </a:lnTo>
                  <a:lnTo>
                    <a:pt x="3637064" y="1488998"/>
                  </a:lnTo>
                  <a:lnTo>
                    <a:pt x="4108767" y="1488998"/>
                  </a:lnTo>
                  <a:lnTo>
                    <a:pt x="4580471" y="1488998"/>
                  </a:lnTo>
                  <a:lnTo>
                    <a:pt x="4580471" y="742899"/>
                  </a:lnTo>
                  <a:close/>
                </a:path>
                <a:path w="6467475" h="2339975">
                  <a:moveTo>
                    <a:pt x="4580471" y="0"/>
                  </a:moveTo>
                  <a:lnTo>
                    <a:pt x="4108767" y="0"/>
                  </a:lnTo>
                  <a:lnTo>
                    <a:pt x="3637064" y="0"/>
                  </a:lnTo>
                  <a:lnTo>
                    <a:pt x="3165360" y="0"/>
                  </a:lnTo>
                  <a:lnTo>
                    <a:pt x="2693657" y="0"/>
                  </a:lnTo>
                  <a:lnTo>
                    <a:pt x="2693657" y="422249"/>
                  </a:lnTo>
                  <a:lnTo>
                    <a:pt x="3165360" y="422249"/>
                  </a:lnTo>
                  <a:lnTo>
                    <a:pt x="3637064" y="422249"/>
                  </a:lnTo>
                  <a:lnTo>
                    <a:pt x="4108767" y="422249"/>
                  </a:lnTo>
                  <a:lnTo>
                    <a:pt x="4580471" y="422249"/>
                  </a:lnTo>
                  <a:lnTo>
                    <a:pt x="4580471" y="0"/>
                  </a:lnTo>
                  <a:close/>
                </a:path>
                <a:path w="6467475" h="2339975">
                  <a:moveTo>
                    <a:pt x="6467297" y="1809635"/>
                  </a:moveTo>
                  <a:lnTo>
                    <a:pt x="5995594" y="1809635"/>
                  </a:lnTo>
                  <a:lnTo>
                    <a:pt x="5523890" y="1809635"/>
                  </a:lnTo>
                  <a:lnTo>
                    <a:pt x="5052187" y="1809635"/>
                  </a:lnTo>
                  <a:lnTo>
                    <a:pt x="4580483" y="1809635"/>
                  </a:lnTo>
                  <a:lnTo>
                    <a:pt x="4580483" y="2339835"/>
                  </a:lnTo>
                  <a:lnTo>
                    <a:pt x="5052187" y="2339835"/>
                  </a:lnTo>
                  <a:lnTo>
                    <a:pt x="5523890" y="2339835"/>
                  </a:lnTo>
                  <a:lnTo>
                    <a:pt x="5995594" y="2339835"/>
                  </a:lnTo>
                  <a:lnTo>
                    <a:pt x="6467297" y="2339835"/>
                  </a:lnTo>
                  <a:lnTo>
                    <a:pt x="6467297" y="1809635"/>
                  </a:lnTo>
                  <a:close/>
                </a:path>
                <a:path w="6467475" h="2339975">
                  <a:moveTo>
                    <a:pt x="6467297" y="742899"/>
                  </a:moveTo>
                  <a:lnTo>
                    <a:pt x="5995594" y="742899"/>
                  </a:lnTo>
                  <a:lnTo>
                    <a:pt x="5523890" y="742899"/>
                  </a:lnTo>
                  <a:lnTo>
                    <a:pt x="5052187" y="742899"/>
                  </a:lnTo>
                  <a:lnTo>
                    <a:pt x="4580483" y="742899"/>
                  </a:lnTo>
                  <a:lnTo>
                    <a:pt x="4580483" y="1488998"/>
                  </a:lnTo>
                  <a:lnTo>
                    <a:pt x="5052187" y="1488998"/>
                  </a:lnTo>
                  <a:lnTo>
                    <a:pt x="5523890" y="1488998"/>
                  </a:lnTo>
                  <a:lnTo>
                    <a:pt x="5995594" y="1488998"/>
                  </a:lnTo>
                  <a:lnTo>
                    <a:pt x="6467297" y="1488998"/>
                  </a:lnTo>
                  <a:lnTo>
                    <a:pt x="6467297" y="742899"/>
                  </a:lnTo>
                  <a:close/>
                </a:path>
                <a:path w="6467475" h="2339975">
                  <a:moveTo>
                    <a:pt x="6467297" y="0"/>
                  </a:moveTo>
                  <a:lnTo>
                    <a:pt x="5995594" y="0"/>
                  </a:lnTo>
                  <a:lnTo>
                    <a:pt x="5523890" y="0"/>
                  </a:lnTo>
                  <a:lnTo>
                    <a:pt x="5052187" y="0"/>
                  </a:lnTo>
                  <a:lnTo>
                    <a:pt x="4580483" y="0"/>
                  </a:lnTo>
                  <a:lnTo>
                    <a:pt x="4580483" y="422249"/>
                  </a:lnTo>
                  <a:lnTo>
                    <a:pt x="5052187" y="422249"/>
                  </a:lnTo>
                  <a:lnTo>
                    <a:pt x="5523890" y="422249"/>
                  </a:lnTo>
                  <a:lnTo>
                    <a:pt x="5995594" y="422249"/>
                  </a:lnTo>
                  <a:lnTo>
                    <a:pt x="6467297" y="422249"/>
                  </a:lnTo>
                  <a:lnTo>
                    <a:pt x="6467297" y="0"/>
                  </a:lnTo>
                  <a:close/>
                </a:path>
              </a:pathLst>
            </a:custGeom>
            <a:solidFill>
              <a:srgbClr val="F3F4F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50824" y="3570353"/>
              <a:ext cx="2700020" cy="0"/>
            </a:xfrm>
            <a:custGeom>
              <a:avLst/>
              <a:gdLst/>
              <a:ahLst/>
              <a:cxnLst/>
              <a:rect l="l" t="t" r="r" b="b"/>
              <a:pathLst>
                <a:path w="2700020" h="0">
                  <a:moveTo>
                    <a:pt x="0" y="0"/>
                  </a:moveTo>
                  <a:lnTo>
                    <a:pt x="2699994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157174" y="3576701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12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10850824" y="3570353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4" h="0">
                  <a:moveTo>
                    <a:pt x="0" y="0"/>
                  </a:moveTo>
                  <a:lnTo>
                    <a:pt x="47170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10850824" y="3576701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12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11322531" y="3570353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4" h="0">
                  <a:moveTo>
                    <a:pt x="0" y="0"/>
                  </a:moveTo>
                  <a:lnTo>
                    <a:pt x="47170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11322531" y="3576701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12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11794237" y="3570353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4" h="0">
                  <a:moveTo>
                    <a:pt x="0" y="0"/>
                  </a:moveTo>
                  <a:lnTo>
                    <a:pt x="47170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11794237" y="3576701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12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2265943" y="3570353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4" h="0">
                  <a:moveTo>
                    <a:pt x="0" y="0"/>
                  </a:moveTo>
                  <a:lnTo>
                    <a:pt x="47170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2265943" y="3576701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12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2737650" y="3570353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5" h="0">
                  <a:moveTo>
                    <a:pt x="0" y="0"/>
                  </a:moveTo>
                  <a:lnTo>
                    <a:pt x="47170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2737650" y="3576701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12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13209356" y="3570353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5" h="0">
                  <a:moveTo>
                    <a:pt x="0" y="0"/>
                  </a:moveTo>
                  <a:lnTo>
                    <a:pt x="47170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13209356" y="3576701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12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13681062" y="3570353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5" h="0">
                  <a:moveTo>
                    <a:pt x="0" y="0"/>
                  </a:moveTo>
                  <a:lnTo>
                    <a:pt x="47170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13681062" y="3576701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12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14152768" y="3570353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5" h="0">
                  <a:moveTo>
                    <a:pt x="0" y="0"/>
                  </a:moveTo>
                  <a:lnTo>
                    <a:pt x="47805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14152768" y="3576701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12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8150824" y="3860063"/>
              <a:ext cx="2700020" cy="0"/>
            </a:xfrm>
            <a:custGeom>
              <a:avLst/>
              <a:gdLst/>
              <a:ahLst/>
              <a:cxnLst/>
              <a:rect l="l" t="t" r="r" b="b"/>
              <a:pathLst>
                <a:path w="2700020" h="0">
                  <a:moveTo>
                    <a:pt x="0" y="0"/>
                  </a:moveTo>
                  <a:lnTo>
                    <a:pt x="2699994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8157174" y="3866412"/>
              <a:ext cx="0" cy="307975"/>
            </a:xfrm>
            <a:custGeom>
              <a:avLst/>
              <a:gdLst/>
              <a:ahLst/>
              <a:cxnLst/>
              <a:rect l="l" t="t" r="r" b="b"/>
              <a:pathLst>
                <a:path w="0" h="307975">
                  <a:moveTo>
                    <a:pt x="0" y="3079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10850824" y="3860063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4" h="0">
                  <a:moveTo>
                    <a:pt x="0" y="0"/>
                  </a:moveTo>
                  <a:lnTo>
                    <a:pt x="47170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11322531" y="3860063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4" h="0">
                  <a:moveTo>
                    <a:pt x="0" y="0"/>
                  </a:moveTo>
                  <a:lnTo>
                    <a:pt x="47170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/>
            <p:cNvSpPr/>
            <p:nvPr/>
          </p:nvSpPr>
          <p:spPr>
            <a:xfrm>
              <a:off x="11794237" y="3860063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4" h="0">
                  <a:moveTo>
                    <a:pt x="0" y="0"/>
                  </a:moveTo>
                  <a:lnTo>
                    <a:pt x="47170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/>
            <p:cNvSpPr/>
            <p:nvPr/>
          </p:nvSpPr>
          <p:spPr>
            <a:xfrm>
              <a:off x="12265943" y="3860063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4" h="0">
                  <a:moveTo>
                    <a:pt x="0" y="0"/>
                  </a:moveTo>
                  <a:lnTo>
                    <a:pt x="47170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12737650" y="3860063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5" h="0">
                  <a:moveTo>
                    <a:pt x="0" y="0"/>
                  </a:moveTo>
                  <a:lnTo>
                    <a:pt x="47170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13209356" y="3860063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5" h="0">
                  <a:moveTo>
                    <a:pt x="0" y="0"/>
                  </a:moveTo>
                  <a:lnTo>
                    <a:pt x="47170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/>
            <p:cNvSpPr/>
            <p:nvPr/>
          </p:nvSpPr>
          <p:spPr>
            <a:xfrm>
              <a:off x="13681062" y="3860063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5" h="0">
                  <a:moveTo>
                    <a:pt x="0" y="0"/>
                  </a:moveTo>
                  <a:lnTo>
                    <a:pt x="47170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/>
            <p:cNvSpPr/>
            <p:nvPr/>
          </p:nvSpPr>
          <p:spPr>
            <a:xfrm>
              <a:off x="14152768" y="3860063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5" h="0">
                  <a:moveTo>
                    <a:pt x="0" y="0"/>
                  </a:moveTo>
                  <a:lnTo>
                    <a:pt x="47805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/>
            <p:cNvSpPr/>
            <p:nvPr/>
          </p:nvSpPr>
          <p:spPr>
            <a:xfrm>
              <a:off x="8157174" y="4187059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/>
            <p:cNvSpPr/>
            <p:nvPr/>
          </p:nvSpPr>
          <p:spPr>
            <a:xfrm>
              <a:off x="8157174" y="4717256"/>
              <a:ext cx="0" cy="949325"/>
            </a:xfrm>
            <a:custGeom>
              <a:avLst/>
              <a:gdLst/>
              <a:ahLst/>
              <a:cxnLst/>
              <a:rect l="l" t="t" r="r" b="b"/>
              <a:pathLst>
                <a:path w="0" h="949325">
                  <a:moveTo>
                    <a:pt x="0" y="9492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/>
            <p:cNvSpPr/>
            <p:nvPr/>
          </p:nvSpPr>
          <p:spPr>
            <a:xfrm>
              <a:off x="8157174" y="5679254"/>
              <a:ext cx="0" cy="536575"/>
            </a:xfrm>
            <a:custGeom>
              <a:avLst/>
              <a:gdLst/>
              <a:ahLst/>
              <a:cxnLst/>
              <a:rect l="l" t="t" r="r" b="b"/>
              <a:pathLst>
                <a:path w="0" h="536575">
                  <a:moveTo>
                    <a:pt x="0" y="5365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8157174" y="6228501"/>
              <a:ext cx="0" cy="409575"/>
            </a:xfrm>
            <a:custGeom>
              <a:avLst/>
              <a:gdLst/>
              <a:ahLst/>
              <a:cxnLst/>
              <a:rect l="l" t="t" r="r" b="b"/>
              <a:pathLst>
                <a:path w="0" h="409575">
                  <a:moveTo>
                    <a:pt x="0" y="4095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8157174" y="6650748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/>
            <p:cNvSpPr/>
            <p:nvPr/>
          </p:nvSpPr>
          <p:spPr>
            <a:xfrm>
              <a:off x="10850824" y="6228501"/>
              <a:ext cx="0" cy="409575"/>
            </a:xfrm>
            <a:custGeom>
              <a:avLst/>
              <a:gdLst/>
              <a:ahLst/>
              <a:cxnLst/>
              <a:rect l="l" t="t" r="r" b="b"/>
              <a:pathLst>
                <a:path w="0" h="409575">
                  <a:moveTo>
                    <a:pt x="0" y="4095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/>
            <p:cNvSpPr/>
            <p:nvPr/>
          </p:nvSpPr>
          <p:spPr>
            <a:xfrm>
              <a:off x="10850824" y="6650748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/>
            <p:cNvSpPr/>
            <p:nvPr/>
          </p:nvSpPr>
          <p:spPr>
            <a:xfrm>
              <a:off x="8150824" y="7174598"/>
              <a:ext cx="2700020" cy="0"/>
            </a:xfrm>
            <a:custGeom>
              <a:avLst/>
              <a:gdLst/>
              <a:ahLst/>
              <a:cxnLst/>
              <a:rect l="l" t="t" r="r" b="b"/>
              <a:pathLst>
                <a:path w="2700020" h="0">
                  <a:moveTo>
                    <a:pt x="0" y="0"/>
                  </a:moveTo>
                  <a:lnTo>
                    <a:pt x="2699994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/>
            <p:cNvSpPr/>
            <p:nvPr/>
          </p:nvSpPr>
          <p:spPr>
            <a:xfrm>
              <a:off x="8157174" y="7180946"/>
              <a:ext cx="0" cy="422275"/>
            </a:xfrm>
            <a:custGeom>
              <a:avLst/>
              <a:gdLst/>
              <a:ahLst/>
              <a:cxnLst/>
              <a:rect l="l" t="t" r="r" b="b"/>
              <a:pathLst>
                <a:path w="0" h="422275">
                  <a:moveTo>
                    <a:pt x="0" y="4222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/>
            <p:cNvSpPr/>
            <p:nvPr/>
          </p:nvSpPr>
          <p:spPr>
            <a:xfrm>
              <a:off x="11322531" y="6228501"/>
              <a:ext cx="0" cy="409575"/>
            </a:xfrm>
            <a:custGeom>
              <a:avLst/>
              <a:gdLst/>
              <a:ahLst/>
              <a:cxnLst/>
              <a:rect l="l" t="t" r="r" b="b"/>
              <a:pathLst>
                <a:path w="0" h="409575">
                  <a:moveTo>
                    <a:pt x="0" y="4095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/>
            <p:cNvSpPr/>
            <p:nvPr/>
          </p:nvSpPr>
          <p:spPr>
            <a:xfrm>
              <a:off x="11322531" y="6650748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/>
            <p:cNvSpPr/>
            <p:nvPr/>
          </p:nvSpPr>
          <p:spPr>
            <a:xfrm>
              <a:off x="10850824" y="7174598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4" h="0">
                  <a:moveTo>
                    <a:pt x="0" y="0"/>
                  </a:moveTo>
                  <a:lnTo>
                    <a:pt x="47170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/>
            <p:cNvSpPr/>
            <p:nvPr/>
          </p:nvSpPr>
          <p:spPr>
            <a:xfrm>
              <a:off x="11794237" y="6228501"/>
              <a:ext cx="0" cy="409575"/>
            </a:xfrm>
            <a:custGeom>
              <a:avLst/>
              <a:gdLst/>
              <a:ahLst/>
              <a:cxnLst/>
              <a:rect l="l" t="t" r="r" b="b"/>
              <a:pathLst>
                <a:path w="0" h="409575">
                  <a:moveTo>
                    <a:pt x="0" y="4095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/>
            <p:cNvSpPr/>
            <p:nvPr/>
          </p:nvSpPr>
          <p:spPr>
            <a:xfrm>
              <a:off x="11794237" y="6650748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/>
            <p:cNvSpPr/>
            <p:nvPr/>
          </p:nvSpPr>
          <p:spPr>
            <a:xfrm>
              <a:off x="11322531" y="7174598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4" h="0">
                  <a:moveTo>
                    <a:pt x="0" y="0"/>
                  </a:moveTo>
                  <a:lnTo>
                    <a:pt x="47170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/>
            <p:cNvSpPr/>
            <p:nvPr/>
          </p:nvSpPr>
          <p:spPr>
            <a:xfrm>
              <a:off x="12265943" y="6228501"/>
              <a:ext cx="0" cy="409575"/>
            </a:xfrm>
            <a:custGeom>
              <a:avLst/>
              <a:gdLst/>
              <a:ahLst/>
              <a:cxnLst/>
              <a:rect l="l" t="t" r="r" b="b"/>
              <a:pathLst>
                <a:path w="0" h="409575">
                  <a:moveTo>
                    <a:pt x="0" y="4095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/>
            <p:cNvSpPr/>
            <p:nvPr/>
          </p:nvSpPr>
          <p:spPr>
            <a:xfrm>
              <a:off x="12265943" y="6650748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/>
            <p:cNvSpPr/>
            <p:nvPr/>
          </p:nvSpPr>
          <p:spPr>
            <a:xfrm>
              <a:off x="11794237" y="7174598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4" h="0">
                  <a:moveTo>
                    <a:pt x="0" y="0"/>
                  </a:moveTo>
                  <a:lnTo>
                    <a:pt x="47170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/>
            <p:cNvSpPr/>
            <p:nvPr/>
          </p:nvSpPr>
          <p:spPr>
            <a:xfrm>
              <a:off x="12737650" y="6228501"/>
              <a:ext cx="0" cy="409575"/>
            </a:xfrm>
            <a:custGeom>
              <a:avLst/>
              <a:gdLst/>
              <a:ahLst/>
              <a:cxnLst/>
              <a:rect l="l" t="t" r="r" b="b"/>
              <a:pathLst>
                <a:path w="0" h="409575">
                  <a:moveTo>
                    <a:pt x="0" y="4095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/>
            <p:cNvSpPr/>
            <p:nvPr/>
          </p:nvSpPr>
          <p:spPr>
            <a:xfrm>
              <a:off x="12737650" y="6650748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/>
            <p:cNvSpPr/>
            <p:nvPr/>
          </p:nvSpPr>
          <p:spPr>
            <a:xfrm>
              <a:off x="12265943" y="7174598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4" h="0">
                  <a:moveTo>
                    <a:pt x="0" y="0"/>
                  </a:moveTo>
                  <a:lnTo>
                    <a:pt x="47170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/>
            <p:cNvSpPr/>
            <p:nvPr/>
          </p:nvSpPr>
          <p:spPr>
            <a:xfrm>
              <a:off x="13209356" y="6228501"/>
              <a:ext cx="0" cy="409575"/>
            </a:xfrm>
            <a:custGeom>
              <a:avLst/>
              <a:gdLst/>
              <a:ahLst/>
              <a:cxnLst/>
              <a:rect l="l" t="t" r="r" b="b"/>
              <a:pathLst>
                <a:path w="0" h="409575">
                  <a:moveTo>
                    <a:pt x="0" y="4095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/>
            <p:cNvSpPr/>
            <p:nvPr/>
          </p:nvSpPr>
          <p:spPr>
            <a:xfrm>
              <a:off x="13209356" y="6650748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/>
            <p:cNvSpPr/>
            <p:nvPr/>
          </p:nvSpPr>
          <p:spPr>
            <a:xfrm>
              <a:off x="12737650" y="7174598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5" h="0">
                  <a:moveTo>
                    <a:pt x="0" y="0"/>
                  </a:moveTo>
                  <a:lnTo>
                    <a:pt x="47170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/>
            <p:cNvSpPr/>
            <p:nvPr/>
          </p:nvSpPr>
          <p:spPr>
            <a:xfrm>
              <a:off x="13681062" y="6228501"/>
              <a:ext cx="0" cy="409575"/>
            </a:xfrm>
            <a:custGeom>
              <a:avLst/>
              <a:gdLst/>
              <a:ahLst/>
              <a:cxnLst/>
              <a:rect l="l" t="t" r="r" b="b"/>
              <a:pathLst>
                <a:path w="0" h="409575">
                  <a:moveTo>
                    <a:pt x="0" y="4095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/>
            <p:cNvSpPr/>
            <p:nvPr/>
          </p:nvSpPr>
          <p:spPr>
            <a:xfrm>
              <a:off x="13681062" y="6650748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/>
            <p:cNvSpPr/>
            <p:nvPr/>
          </p:nvSpPr>
          <p:spPr>
            <a:xfrm>
              <a:off x="13209356" y="7174598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5" h="0">
                  <a:moveTo>
                    <a:pt x="0" y="0"/>
                  </a:moveTo>
                  <a:lnTo>
                    <a:pt x="47170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/>
            <p:cNvSpPr/>
            <p:nvPr/>
          </p:nvSpPr>
          <p:spPr>
            <a:xfrm>
              <a:off x="14152768" y="6228501"/>
              <a:ext cx="0" cy="409575"/>
            </a:xfrm>
            <a:custGeom>
              <a:avLst/>
              <a:gdLst/>
              <a:ahLst/>
              <a:cxnLst/>
              <a:rect l="l" t="t" r="r" b="b"/>
              <a:pathLst>
                <a:path w="0" h="409575">
                  <a:moveTo>
                    <a:pt x="0" y="4095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/>
            <p:cNvSpPr/>
            <p:nvPr/>
          </p:nvSpPr>
          <p:spPr>
            <a:xfrm>
              <a:off x="14152768" y="6650748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/>
            <p:cNvSpPr/>
            <p:nvPr/>
          </p:nvSpPr>
          <p:spPr>
            <a:xfrm>
              <a:off x="13681062" y="7174598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5" h="0">
                  <a:moveTo>
                    <a:pt x="0" y="0"/>
                  </a:moveTo>
                  <a:lnTo>
                    <a:pt x="47170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/>
            <p:cNvSpPr/>
            <p:nvPr/>
          </p:nvSpPr>
          <p:spPr>
            <a:xfrm>
              <a:off x="14152768" y="7174598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5" h="0">
                  <a:moveTo>
                    <a:pt x="0" y="0"/>
                  </a:moveTo>
                  <a:lnTo>
                    <a:pt x="478053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/>
            <p:cNvSpPr/>
            <p:nvPr/>
          </p:nvSpPr>
          <p:spPr>
            <a:xfrm>
              <a:off x="14624474" y="7180946"/>
              <a:ext cx="0" cy="422275"/>
            </a:xfrm>
            <a:custGeom>
              <a:avLst/>
              <a:gdLst/>
              <a:ahLst/>
              <a:cxnLst/>
              <a:rect l="l" t="t" r="r" b="b"/>
              <a:pathLst>
                <a:path w="0" h="422275">
                  <a:moveTo>
                    <a:pt x="0" y="4222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/>
            <p:cNvSpPr/>
            <p:nvPr/>
          </p:nvSpPr>
          <p:spPr>
            <a:xfrm>
              <a:off x="8150824" y="7603196"/>
              <a:ext cx="2700020" cy="12700"/>
            </a:xfrm>
            <a:custGeom>
              <a:avLst/>
              <a:gdLst/>
              <a:ahLst/>
              <a:cxnLst/>
              <a:rect l="l" t="t" r="r" b="b"/>
              <a:pathLst>
                <a:path w="2700020" h="12700">
                  <a:moveTo>
                    <a:pt x="0" y="12699"/>
                  </a:moveTo>
                  <a:lnTo>
                    <a:pt x="2699994" y="12699"/>
                  </a:lnTo>
                  <a:lnTo>
                    <a:pt x="2699994" y="0"/>
                  </a:lnTo>
                  <a:lnTo>
                    <a:pt x="0" y="0"/>
                  </a:lnTo>
                  <a:lnTo>
                    <a:pt x="0" y="126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/>
            <p:cNvSpPr/>
            <p:nvPr/>
          </p:nvSpPr>
          <p:spPr>
            <a:xfrm>
              <a:off x="8157174" y="7615894"/>
              <a:ext cx="0" cy="409575"/>
            </a:xfrm>
            <a:custGeom>
              <a:avLst/>
              <a:gdLst/>
              <a:ahLst/>
              <a:cxnLst/>
              <a:rect l="l" t="t" r="r" b="b"/>
              <a:pathLst>
                <a:path w="0" h="409575">
                  <a:moveTo>
                    <a:pt x="0" y="4095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/>
            <p:cNvSpPr/>
            <p:nvPr/>
          </p:nvSpPr>
          <p:spPr>
            <a:xfrm>
              <a:off x="10850824" y="7603196"/>
              <a:ext cx="471805" cy="12700"/>
            </a:xfrm>
            <a:custGeom>
              <a:avLst/>
              <a:gdLst/>
              <a:ahLst/>
              <a:cxnLst/>
              <a:rect l="l" t="t" r="r" b="b"/>
              <a:pathLst>
                <a:path w="471804" h="12700">
                  <a:moveTo>
                    <a:pt x="0" y="12699"/>
                  </a:moveTo>
                  <a:lnTo>
                    <a:pt x="471703" y="12699"/>
                  </a:lnTo>
                  <a:lnTo>
                    <a:pt x="471703" y="0"/>
                  </a:lnTo>
                  <a:lnTo>
                    <a:pt x="0" y="0"/>
                  </a:lnTo>
                  <a:lnTo>
                    <a:pt x="0" y="126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/>
            <p:cNvSpPr/>
            <p:nvPr/>
          </p:nvSpPr>
          <p:spPr>
            <a:xfrm>
              <a:off x="10850824" y="7615894"/>
              <a:ext cx="0" cy="409575"/>
            </a:xfrm>
            <a:custGeom>
              <a:avLst/>
              <a:gdLst/>
              <a:ahLst/>
              <a:cxnLst/>
              <a:rect l="l" t="t" r="r" b="b"/>
              <a:pathLst>
                <a:path w="0" h="409575">
                  <a:moveTo>
                    <a:pt x="0" y="4095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/>
            <p:cNvSpPr/>
            <p:nvPr/>
          </p:nvSpPr>
          <p:spPr>
            <a:xfrm>
              <a:off x="11322531" y="7603196"/>
              <a:ext cx="471805" cy="12700"/>
            </a:xfrm>
            <a:custGeom>
              <a:avLst/>
              <a:gdLst/>
              <a:ahLst/>
              <a:cxnLst/>
              <a:rect l="l" t="t" r="r" b="b"/>
              <a:pathLst>
                <a:path w="471804" h="12700">
                  <a:moveTo>
                    <a:pt x="0" y="12699"/>
                  </a:moveTo>
                  <a:lnTo>
                    <a:pt x="471703" y="12699"/>
                  </a:lnTo>
                  <a:lnTo>
                    <a:pt x="471703" y="0"/>
                  </a:lnTo>
                  <a:lnTo>
                    <a:pt x="0" y="0"/>
                  </a:lnTo>
                  <a:lnTo>
                    <a:pt x="0" y="126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/>
            <p:cNvSpPr/>
            <p:nvPr/>
          </p:nvSpPr>
          <p:spPr>
            <a:xfrm>
              <a:off x="11322531" y="7615894"/>
              <a:ext cx="0" cy="409575"/>
            </a:xfrm>
            <a:custGeom>
              <a:avLst/>
              <a:gdLst/>
              <a:ahLst/>
              <a:cxnLst/>
              <a:rect l="l" t="t" r="r" b="b"/>
              <a:pathLst>
                <a:path w="0" h="409575">
                  <a:moveTo>
                    <a:pt x="0" y="4095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/>
            <p:cNvSpPr/>
            <p:nvPr/>
          </p:nvSpPr>
          <p:spPr>
            <a:xfrm>
              <a:off x="11794237" y="7603196"/>
              <a:ext cx="471805" cy="12700"/>
            </a:xfrm>
            <a:custGeom>
              <a:avLst/>
              <a:gdLst/>
              <a:ahLst/>
              <a:cxnLst/>
              <a:rect l="l" t="t" r="r" b="b"/>
              <a:pathLst>
                <a:path w="471804" h="12700">
                  <a:moveTo>
                    <a:pt x="0" y="12699"/>
                  </a:moveTo>
                  <a:lnTo>
                    <a:pt x="471703" y="12699"/>
                  </a:lnTo>
                  <a:lnTo>
                    <a:pt x="471703" y="0"/>
                  </a:lnTo>
                  <a:lnTo>
                    <a:pt x="0" y="0"/>
                  </a:lnTo>
                  <a:lnTo>
                    <a:pt x="0" y="126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/>
            <p:cNvSpPr/>
            <p:nvPr/>
          </p:nvSpPr>
          <p:spPr>
            <a:xfrm>
              <a:off x="11794237" y="7615894"/>
              <a:ext cx="0" cy="409575"/>
            </a:xfrm>
            <a:custGeom>
              <a:avLst/>
              <a:gdLst/>
              <a:ahLst/>
              <a:cxnLst/>
              <a:rect l="l" t="t" r="r" b="b"/>
              <a:pathLst>
                <a:path w="0" h="409575">
                  <a:moveTo>
                    <a:pt x="0" y="4095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" name="object 125"/>
            <p:cNvSpPr/>
            <p:nvPr/>
          </p:nvSpPr>
          <p:spPr>
            <a:xfrm>
              <a:off x="12265943" y="7603196"/>
              <a:ext cx="471805" cy="12700"/>
            </a:xfrm>
            <a:custGeom>
              <a:avLst/>
              <a:gdLst/>
              <a:ahLst/>
              <a:cxnLst/>
              <a:rect l="l" t="t" r="r" b="b"/>
              <a:pathLst>
                <a:path w="471804" h="12700">
                  <a:moveTo>
                    <a:pt x="0" y="12699"/>
                  </a:moveTo>
                  <a:lnTo>
                    <a:pt x="471703" y="12699"/>
                  </a:lnTo>
                  <a:lnTo>
                    <a:pt x="471703" y="0"/>
                  </a:lnTo>
                  <a:lnTo>
                    <a:pt x="0" y="0"/>
                  </a:lnTo>
                  <a:lnTo>
                    <a:pt x="0" y="126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/>
            <p:cNvSpPr/>
            <p:nvPr/>
          </p:nvSpPr>
          <p:spPr>
            <a:xfrm>
              <a:off x="12265943" y="7615894"/>
              <a:ext cx="0" cy="409575"/>
            </a:xfrm>
            <a:custGeom>
              <a:avLst/>
              <a:gdLst/>
              <a:ahLst/>
              <a:cxnLst/>
              <a:rect l="l" t="t" r="r" b="b"/>
              <a:pathLst>
                <a:path w="0" h="409575">
                  <a:moveTo>
                    <a:pt x="0" y="4095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/>
            <p:cNvSpPr/>
            <p:nvPr/>
          </p:nvSpPr>
          <p:spPr>
            <a:xfrm>
              <a:off x="12737650" y="7603196"/>
              <a:ext cx="471805" cy="12700"/>
            </a:xfrm>
            <a:custGeom>
              <a:avLst/>
              <a:gdLst/>
              <a:ahLst/>
              <a:cxnLst/>
              <a:rect l="l" t="t" r="r" b="b"/>
              <a:pathLst>
                <a:path w="471805" h="12700">
                  <a:moveTo>
                    <a:pt x="0" y="12699"/>
                  </a:moveTo>
                  <a:lnTo>
                    <a:pt x="471703" y="12699"/>
                  </a:lnTo>
                  <a:lnTo>
                    <a:pt x="471703" y="0"/>
                  </a:lnTo>
                  <a:lnTo>
                    <a:pt x="0" y="0"/>
                  </a:lnTo>
                  <a:lnTo>
                    <a:pt x="0" y="126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/>
            <p:cNvSpPr/>
            <p:nvPr/>
          </p:nvSpPr>
          <p:spPr>
            <a:xfrm>
              <a:off x="12737650" y="7615894"/>
              <a:ext cx="0" cy="409575"/>
            </a:xfrm>
            <a:custGeom>
              <a:avLst/>
              <a:gdLst/>
              <a:ahLst/>
              <a:cxnLst/>
              <a:rect l="l" t="t" r="r" b="b"/>
              <a:pathLst>
                <a:path w="0" h="409575">
                  <a:moveTo>
                    <a:pt x="0" y="4095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/>
            <p:cNvSpPr/>
            <p:nvPr/>
          </p:nvSpPr>
          <p:spPr>
            <a:xfrm>
              <a:off x="13209356" y="7603196"/>
              <a:ext cx="471805" cy="12700"/>
            </a:xfrm>
            <a:custGeom>
              <a:avLst/>
              <a:gdLst/>
              <a:ahLst/>
              <a:cxnLst/>
              <a:rect l="l" t="t" r="r" b="b"/>
              <a:pathLst>
                <a:path w="471805" h="12700">
                  <a:moveTo>
                    <a:pt x="0" y="12699"/>
                  </a:moveTo>
                  <a:lnTo>
                    <a:pt x="471703" y="12699"/>
                  </a:lnTo>
                  <a:lnTo>
                    <a:pt x="471703" y="0"/>
                  </a:lnTo>
                  <a:lnTo>
                    <a:pt x="0" y="0"/>
                  </a:lnTo>
                  <a:lnTo>
                    <a:pt x="0" y="126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" name="object 130"/>
            <p:cNvSpPr/>
            <p:nvPr/>
          </p:nvSpPr>
          <p:spPr>
            <a:xfrm>
              <a:off x="13209356" y="7615894"/>
              <a:ext cx="0" cy="409575"/>
            </a:xfrm>
            <a:custGeom>
              <a:avLst/>
              <a:gdLst/>
              <a:ahLst/>
              <a:cxnLst/>
              <a:rect l="l" t="t" r="r" b="b"/>
              <a:pathLst>
                <a:path w="0" h="409575">
                  <a:moveTo>
                    <a:pt x="0" y="4095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" name="object 131"/>
            <p:cNvSpPr/>
            <p:nvPr/>
          </p:nvSpPr>
          <p:spPr>
            <a:xfrm>
              <a:off x="13681062" y="7603196"/>
              <a:ext cx="471805" cy="12700"/>
            </a:xfrm>
            <a:custGeom>
              <a:avLst/>
              <a:gdLst/>
              <a:ahLst/>
              <a:cxnLst/>
              <a:rect l="l" t="t" r="r" b="b"/>
              <a:pathLst>
                <a:path w="471805" h="12700">
                  <a:moveTo>
                    <a:pt x="0" y="12699"/>
                  </a:moveTo>
                  <a:lnTo>
                    <a:pt x="471703" y="12699"/>
                  </a:lnTo>
                  <a:lnTo>
                    <a:pt x="471703" y="0"/>
                  </a:lnTo>
                  <a:lnTo>
                    <a:pt x="0" y="0"/>
                  </a:lnTo>
                  <a:lnTo>
                    <a:pt x="0" y="126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/>
            <p:cNvSpPr/>
            <p:nvPr/>
          </p:nvSpPr>
          <p:spPr>
            <a:xfrm>
              <a:off x="13681062" y="7615894"/>
              <a:ext cx="0" cy="409575"/>
            </a:xfrm>
            <a:custGeom>
              <a:avLst/>
              <a:gdLst/>
              <a:ahLst/>
              <a:cxnLst/>
              <a:rect l="l" t="t" r="r" b="b"/>
              <a:pathLst>
                <a:path w="0" h="409575">
                  <a:moveTo>
                    <a:pt x="0" y="4095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/>
            <p:cNvSpPr/>
            <p:nvPr/>
          </p:nvSpPr>
          <p:spPr>
            <a:xfrm>
              <a:off x="14152768" y="7603196"/>
              <a:ext cx="478155" cy="12700"/>
            </a:xfrm>
            <a:custGeom>
              <a:avLst/>
              <a:gdLst/>
              <a:ahLst/>
              <a:cxnLst/>
              <a:rect l="l" t="t" r="r" b="b"/>
              <a:pathLst>
                <a:path w="478155" h="12700">
                  <a:moveTo>
                    <a:pt x="0" y="12699"/>
                  </a:moveTo>
                  <a:lnTo>
                    <a:pt x="478053" y="12699"/>
                  </a:lnTo>
                  <a:lnTo>
                    <a:pt x="478053" y="0"/>
                  </a:lnTo>
                  <a:lnTo>
                    <a:pt x="0" y="0"/>
                  </a:lnTo>
                  <a:lnTo>
                    <a:pt x="0" y="126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/>
            <p:cNvSpPr/>
            <p:nvPr/>
          </p:nvSpPr>
          <p:spPr>
            <a:xfrm>
              <a:off x="14152768" y="7615894"/>
              <a:ext cx="0" cy="409575"/>
            </a:xfrm>
            <a:custGeom>
              <a:avLst/>
              <a:gdLst/>
              <a:ahLst/>
              <a:cxnLst/>
              <a:rect l="l" t="t" r="r" b="b"/>
              <a:pathLst>
                <a:path w="0" h="409575">
                  <a:moveTo>
                    <a:pt x="0" y="4095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" name="object 135"/>
            <p:cNvSpPr/>
            <p:nvPr/>
          </p:nvSpPr>
          <p:spPr>
            <a:xfrm>
              <a:off x="14624474" y="7615894"/>
              <a:ext cx="0" cy="409575"/>
            </a:xfrm>
            <a:custGeom>
              <a:avLst/>
              <a:gdLst/>
              <a:ahLst/>
              <a:cxnLst/>
              <a:rect l="l" t="t" r="r" b="b"/>
              <a:pathLst>
                <a:path w="0" h="409575">
                  <a:moveTo>
                    <a:pt x="0" y="4095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" name="object 136"/>
            <p:cNvSpPr/>
            <p:nvPr/>
          </p:nvSpPr>
          <p:spPr>
            <a:xfrm>
              <a:off x="8150824" y="8346090"/>
              <a:ext cx="2700020" cy="12700"/>
            </a:xfrm>
            <a:custGeom>
              <a:avLst/>
              <a:gdLst/>
              <a:ahLst/>
              <a:cxnLst/>
              <a:rect l="l" t="t" r="r" b="b"/>
              <a:pathLst>
                <a:path w="2700020" h="12700">
                  <a:moveTo>
                    <a:pt x="0" y="12699"/>
                  </a:moveTo>
                  <a:lnTo>
                    <a:pt x="2699994" y="12699"/>
                  </a:lnTo>
                  <a:lnTo>
                    <a:pt x="2699994" y="0"/>
                  </a:lnTo>
                  <a:lnTo>
                    <a:pt x="0" y="0"/>
                  </a:lnTo>
                  <a:lnTo>
                    <a:pt x="0" y="126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" name="object 137"/>
            <p:cNvSpPr/>
            <p:nvPr/>
          </p:nvSpPr>
          <p:spPr>
            <a:xfrm>
              <a:off x="8157174" y="8358789"/>
              <a:ext cx="0" cy="733425"/>
            </a:xfrm>
            <a:custGeom>
              <a:avLst/>
              <a:gdLst/>
              <a:ahLst/>
              <a:cxnLst/>
              <a:rect l="l" t="t" r="r" b="b"/>
              <a:pathLst>
                <a:path w="0" h="733425">
                  <a:moveTo>
                    <a:pt x="0" y="7333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" name="object 138"/>
            <p:cNvSpPr/>
            <p:nvPr/>
          </p:nvSpPr>
          <p:spPr>
            <a:xfrm>
              <a:off x="10850824" y="8346090"/>
              <a:ext cx="471805" cy="12700"/>
            </a:xfrm>
            <a:custGeom>
              <a:avLst/>
              <a:gdLst/>
              <a:ahLst/>
              <a:cxnLst/>
              <a:rect l="l" t="t" r="r" b="b"/>
              <a:pathLst>
                <a:path w="471804" h="12700">
                  <a:moveTo>
                    <a:pt x="0" y="12699"/>
                  </a:moveTo>
                  <a:lnTo>
                    <a:pt x="471703" y="12699"/>
                  </a:lnTo>
                  <a:lnTo>
                    <a:pt x="471703" y="0"/>
                  </a:lnTo>
                  <a:lnTo>
                    <a:pt x="0" y="0"/>
                  </a:lnTo>
                  <a:lnTo>
                    <a:pt x="0" y="126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" name="object 139"/>
            <p:cNvSpPr/>
            <p:nvPr/>
          </p:nvSpPr>
          <p:spPr>
            <a:xfrm>
              <a:off x="10850824" y="8358789"/>
              <a:ext cx="0" cy="733425"/>
            </a:xfrm>
            <a:custGeom>
              <a:avLst/>
              <a:gdLst/>
              <a:ahLst/>
              <a:cxnLst/>
              <a:rect l="l" t="t" r="r" b="b"/>
              <a:pathLst>
                <a:path w="0" h="733425">
                  <a:moveTo>
                    <a:pt x="0" y="7333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" name="object 140"/>
            <p:cNvSpPr/>
            <p:nvPr/>
          </p:nvSpPr>
          <p:spPr>
            <a:xfrm>
              <a:off x="11322531" y="8346090"/>
              <a:ext cx="471805" cy="12700"/>
            </a:xfrm>
            <a:custGeom>
              <a:avLst/>
              <a:gdLst/>
              <a:ahLst/>
              <a:cxnLst/>
              <a:rect l="l" t="t" r="r" b="b"/>
              <a:pathLst>
                <a:path w="471804" h="12700">
                  <a:moveTo>
                    <a:pt x="0" y="12699"/>
                  </a:moveTo>
                  <a:lnTo>
                    <a:pt x="471703" y="12699"/>
                  </a:lnTo>
                  <a:lnTo>
                    <a:pt x="471703" y="0"/>
                  </a:lnTo>
                  <a:lnTo>
                    <a:pt x="0" y="0"/>
                  </a:lnTo>
                  <a:lnTo>
                    <a:pt x="0" y="126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" name="object 141"/>
            <p:cNvSpPr/>
            <p:nvPr/>
          </p:nvSpPr>
          <p:spPr>
            <a:xfrm>
              <a:off x="11322531" y="8358789"/>
              <a:ext cx="0" cy="733425"/>
            </a:xfrm>
            <a:custGeom>
              <a:avLst/>
              <a:gdLst/>
              <a:ahLst/>
              <a:cxnLst/>
              <a:rect l="l" t="t" r="r" b="b"/>
              <a:pathLst>
                <a:path w="0" h="733425">
                  <a:moveTo>
                    <a:pt x="0" y="7333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" name="object 142"/>
            <p:cNvSpPr/>
            <p:nvPr/>
          </p:nvSpPr>
          <p:spPr>
            <a:xfrm>
              <a:off x="11794237" y="8346090"/>
              <a:ext cx="471805" cy="12700"/>
            </a:xfrm>
            <a:custGeom>
              <a:avLst/>
              <a:gdLst/>
              <a:ahLst/>
              <a:cxnLst/>
              <a:rect l="l" t="t" r="r" b="b"/>
              <a:pathLst>
                <a:path w="471804" h="12700">
                  <a:moveTo>
                    <a:pt x="0" y="12699"/>
                  </a:moveTo>
                  <a:lnTo>
                    <a:pt x="471703" y="12699"/>
                  </a:lnTo>
                  <a:lnTo>
                    <a:pt x="471703" y="0"/>
                  </a:lnTo>
                  <a:lnTo>
                    <a:pt x="0" y="0"/>
                  </a:lnTo>
                  <a:lnTo>
                    <a:pt x="0" y="126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" name="object 143"/>
            <p:cNvSpPr/>
            <p:nvPr/>
          </p:nvSpPr>
          <p:spPr>
            <a:xfrm>
              <a:off x="11794237" y="8358789"/>
              <a:ext cx="0" cy="733425"/>
            </a:xfrm>
            <a:custGeom>
              <a:avLst/>
              <a:gdLst/>
              <a:ahLst/>
              <a:cxnLst/>
              <a:rect l="l" t="t" r="r" b="b"/>
              <a:pathLst>
                <a:path w="0" h="733425">
                  <a:moveTo>
                    <a:pt x="0" y="7333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" name="object 144"/>
            <p:cNvSpPr/>
            <p:nvPr/>
          </p:nvSpPr>
          <p:spPr>
            <a:xfrm>
              <a:off x="12265943" y="8346090"/>
              <a:ext cx="471805" cy="12700"/>
            </a:xfrm>
            <a:custGeom>
              <a:avLst/>
              <a:gdLst/>
              <a:ahLst/>
              <a:cxnLst/>
              <a:rect l="l" t="t" r="r" b="b"/>
              <a:pathLst>
                <a:path w="471804" h="12700">
                  <a:moveTo>
                    <a:pt x="0" y="12699"/>
                  </a:moveTo>
                  <a:lnTo>
                    <a:pt x="471703" y="12699"/>
                  </a:lnTo>
                  <a:lnTo>
                    <a:pt x="471703" y="0"/>
                  </a:lnTo>
                  <a:lnTo>
                    <a:pt x="0" y="0"/>
                  </a:lnTo>
                  <a:lnTo>
                    <a:pt x="0" y="126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" name="object 145"/>
            <p:cNvSpPr/>
            <p:nvPr/>
          </p:nvSpPr>
          <p:spPr>
            <a:xfrm>
              <a:off x="12265943" y="8358789"/>
              <a:ext cx="0" cy="733425"/>
            </a:xfrm>
            <a:custGeom>
              <a:avLst/>
              <a:gdLst/>
              <a:ahLst/>
              <a:cxnLst/>
              <a:rect l="l" t="t" r="r" b="b"/>
              <a:pathLst>
                <a:path w="0" h="733425">
                  <a:moveTo>
                    <a:pt x="0" y="7333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" name="object 146"/>
            <p:cNvSpPr/>
            <p:nvPr/>
          </p:nvSpPr>
          <p:spPr>
            <a:xfrm>
              <a:off x="12737650" y="8346090"/>
              <a:ext cx="471805" cy="12700"/>
            </a:xfrm>
            <a:custGeom>
              <a:avLst/>
              <a:gdLst/>
              <a:ahLst/>
              <a:cxnLst/>
              <a:rect l="l" t="t" r="r" b="b"/>
              <a:pathLst>
                <a:path w="471805" h="12700">
                  <a:moveTo>
                    <a:pt x="0" y="12699"/>
                  </a:moveTo>
                  <a:lnTo>
                    <a:pt x="471703" y="12699"/>
                  </a:lnTo>
                  <a:lnTo>
                    <a:pt x="471703" y="0"/>
                  </a:lnTo>
                  <a:lnTo>
                    <a:pt x="0" y="0"/>
                  </a:lnTo>
                  <a:lnTo>
                    <a:pt x="0" y="126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" name="object 147"/>
            <p:cNvSpPr/>
            <p:nvPr/>
          </p:nvSpPr>
          <p:spPr>
            <a:xfrm>
              <a:off x="12737650" y="8358789"/>
              <a:ext cx="0" cy="733425"/>
            </a:xfrm>
            <a:custGeom>
              <a:avLst/>
              <a:gdLst/>
              <a:ahLst/>
              <a:cxnLst/>
              <a:rect l="l" t="t" r="r" b="b"/>
              <a:pathLst>
                <a:path w="0" h="733425">
                  <a:moveTo>
                    <a:pt x="0" y="7333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" name="object 148"/>
            <p:cNvSpPr/>
            <p:nvPr/>
          </p:nvSpPr>
          <p:spPr>
            <a:xfrm>
              <a:off x="13209356" y="8346090"/>
              <a:ext cx="471805" cy="12700"/>
            </a:xfrm>
            <a:custGeom>
              <a:avLst/>
              <a:gdLst/>
              <a:ahLst/>
              <a:cxnLst/>
              <a:rect l="l" t="t" r="r" b="b"/>
              <a:pathLst>
                <a:path w="471805" h="12700">
                  <a:moveTo>
                    <a:pt x="0" y="12699"/>
                  </a:moveTo>
                  <a:lnTo>
                    <a:pt x="471703" y="12699"/>
                  </a:lnTo>
                  <a:lnTo>
                    <a:pt x="471703" y="0"/>
                  </a:lnTo>
                  <a:lnTo>
                    <a:pt x="0" y="0"/>
                  </a:lnTo>
                  <a:lnTo>
                    <a:pt x="0" y="126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" name="object 149"/>
            <p:cNvSpPr/>
            <p:nvPr/>
          </p:nvSpPr>
          <p:spPr>
            <a:xfrm>
              <a:off x="13209356" y="8358789"/>
              <a:ext cx="0" cy="733425"/>
            </a:xfrm>
            <a:custGeom>
              <a:avLst/>
              <a:gdLst/>
              <a:ahLst/>
              <a:cxnLst/>
              <a:rect l="l" t="t" r="r" b="b"/>
              <a:pathLst>
                <a:path w="0" h="733425">
                  <a:moveTo>
                    <a:pt x="0" y="7333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" name="object 150"/>
            <p:cNvSpPr/>
            <p:nvPr/>
          </p:nvSpPr>
          <p:spPr>
            <a:xfrm>
              <a:off x="13681062" y="8346090"/>
              <a:ext cx="471805" cy="12700"/>
            </a:xfrm>
            <a:custGeom>
              <a:avLst/>
              <a:gdLst/>
              <a:ahLst/>
              <a:cxnLst/>
              <a:rect l="l" t="t" r="r" b="b"/>
              <a:pathLst>
                <a:path w="471805" h="12700">
                  <a:moveTo>
                    <a:pt x="0" y="12699"/>
                  </a:moveTo>
                  <a:lnTo>
                    <a:pt x="471703" y="12699"/>
                  </a:lnTo>
                  <a:lnTo>
                    <a:pt x="471703" y="0"/>
                  </a:lnTo>
                  <a:lnTo>
                    <a:pt x="0" y="0"/>
                  </a:lnTo>
                  <a:lnTo>
                    <a:pt x="0" y="126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" name="object 151"/>
            <p:cNvSpPr/>
            <p:nvPr/>
          </p:nvSpPr>
          <p:spPr>
            <a:xfrm>
              <a:off x="13681062" y="8358789"/>
              <a:ext cx="0" cy="733425"/>
            </a:xfrm>
            <a:custGeom>
              <a:avLst/>
              <a:gdLst/>
              <a:ahLst/>
              <a:cxnLst/>
              <a:rect l="l" t="t" r="r" b="b"/>
              <a:pathLst>
                <a:path w="0" h="733425">
                  <a:moveTo>
                    <a:pt x="0" y="7333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" name="object 152"/>
            <p:cNvSpPr/>
            <p:nvPr/>
          </p:nvSpPr>
          <p:spPr>
            <a:xfrm>
              <a:off x="14152768" y="8346090"/>
              <a:ext cx="478155" cy="12700"/>
            </a:xfrm>
            <a:custGeom>
              <a:avLst/>
              <a:gdLst/>
              <a:ahLst/>
              <a:cxnLst/>
              <a:rect l="l" t="t" r="r" b="b"/>
              <a:pathLst>
                <a:path w="478155" h="12700">
                  <a:moveTo>
                    <a:pt x="0" y="12699"/>
                  </a:moveTo>
                  <a:lnTo>
                    <a:pt x="478053" y="12699"/>
                  </a:lnTo>
                  <a:lnTo>
                    <a:pt x="478053" y="0"/>
                  </a:lnTo>
                  <a:lnTo>
                    <a:pt x="0" y="0"/>
                  </a:lnTo>
                  <a:lnTo>
                    <a:pt x="0" y="126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" name="object 153"/>
            <p:cNvSpPr/>
            <p:nvPr/>
          </p:nvSpPr>
          <p:spPr>
            <a:xfrm>
              <a:off x="14152768" y="8358789"/>
              <a:ext cx="0" cy="733425"/>
            </a:xfrm>
            <a:custGeom>
              <a:avLst/>
              <a:gdLst/>
              <a:ahLst/>
              <a:cxnLst/>
              <a:rect l="l" t="t" r="r" b="b"/>
              <a:pathLst>
                <a:path w="0" h="733425">
                  <a:moveTo>
                    <a:pt x="0" y="7333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" name="object 154"/>
            <p:cNvSpPr/>
            <p:nvPr/>
          </p:nvSpPr>
          <p:spPr>
            <a:xfrm>
              <a:off x="14624474" y="8358789"/>
              <a:ext cx="0" cy="733425"/>
            </a:xfrm>
            <a:custGeom>
              <a:avLst/>
              <a:gdLst/>
              <a:ahLst/>
              <a:cxnLst/>
              <a:rect l="l" t="t" r="r" b="b"/>
              <a:pathLst>
                <a:path w="0" h="733425">
                  <a:moveTo>
                    <a:pt x="0" y="7333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" name="object 155"/>
            <p:cNvSpPr/>
            <p:nvPr/>
          </p:nvSpPr>
          <p:spPr>
            <a:xfrm>
              <a:off x="8150824" y="9412836"/>
              <a:ext cx="2700020" cy="12700"/>
            </a:xfrm>
            <a:custGeom>
              <a:avLst/>
              <a:gdLst/>
              <a:ahLst/>
              <a:cxnLst/>
              <a:rect l="l" t="t" r="r" b="b"/>
              <a:pathLst>
                <a:path w="2700020" h="12700">
                  <a:moveTo>
                    <a:pt x="0" y="12700"/>
                  </a:moveTo>
                  <a:lnTo>
                    <a:pt x="2699994" y="12700"/>
                  </a:lnTo>
                  <a:lnTo>
                    <a:pt x="2699994" y="0"/>
                  </a:lnTo>
                  <a:lnTo>
                    <a:pt x="0" y="0"/>
                  </a:lnTo>
                  <a:lnTo>
                    <a:pt x="0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" name="object 156"/>
            <p:cNvSpPr/>
            <p:nvPr/>
          </p:nvSpPr>
          <p:spPr>
            <a:xfrm>
              <a:off x="8157174" y="9425533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" name="object 157"/>
            <p:cNvSpPr/>
            <p:nvPr/>
          </p:nvSpPr>
          <p:spPr>
            <a:xfrm>
              <a:off x="10850824" y="9412836"/>
              <a:ext cx="471805" cy="12700"/>
            </a:xfrm>
            <a:custGeom>
              <a:avLst/>
              <a:gdLst/>
              <a:ahLst/>
              <a:cxnLst/>
              <a:rect l="l" t="t" r="r" b="b"/>
              <a:pathLst>
                <a:path w="471804" h="12700">
                  <a:moveTo>
                    <a:pt x="0" y="12700"/>
                  </a:moveTo>
                  <a:lnTo>
                    <a:pt x="471703" y="12700"/>
                  </a:lnTo>
                  <a:lnTo>
                    <a:pt x="471703" y="0"/>
                  </a:lnTo>
                  <a:lnTo>
                    <a:pt x="0" y="0"/>
                  </a:lnTo>
                  <a:lnTo>
                    <a:pt x="0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" name="object 158"/>
            <p:cNvSpPr/>
            <p:nvPr/>
          </p:nvSpPr>
          <p:spPr>
            <a:xfrm>
              <a:off x="10850824" y="9425533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" name="object 159"/>
            <p:cNvSpPr/>
            <p:nvPr/>
          </p:nvSpPr>
          <p:spPr>
            <a:xfrm>
              <a:off x="11322531" y="9412836"/>
              <a:ext cx="471805" cy="12700"/>
            </a:xfrm>
            <a:custGeom>
              <a:avLst/>
              <a:gdLst/>
              <a:ahLst/>
              <a:cxnLst/>
              <a:rect l="l" t="t" r="r" b="b"/>
              <a:pathLst>
                <a:path w="471804" h="12700">
                  <a:moveTo>
                    <a:pt x="0" y="12700"/>
                  </a:moveTo>
                  <a:lnTo>
                    <a:pt x="471703" y="12700"/>
                  </a:lnTo>
                  <a:lnTo>
                    <a:pt x="471703" y="0"/>
                  </a:lnTo>
                  <a:lnTo>
                    <a:pt x="0" y="0"/>
                  </a:lnTo>
                  <a:lnTo>
                    <a:pt x="0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" name="object 160"/>
            <p:cNvSpPr/>
            <p:nvPr/>
          </p:nvSpPr>
          <p:spPr>
            <a:xfrm>
              <a:off x="11322531" y="9425533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" name="object 161"/>
            <p:cNvSpPr/>
            <p:nvPr/>
          </p:nvSpPr>
          <p:spPr>
            <a:xfrm>
              <a:off x="11794237" y="9412836"/>
              <a:ext cx="471805" cy="12700"/>
            </a:xfrm>
            <a:custGeom>
              <a:avLst/>
              <a:gdLst/>
              <a:ahLst/>
              <a:cxnLst/>
              <a:rect l="l" t="t" r="r" b="b"/>
              <a:pathLst>
                <a:path w="471804" h="12700">
                  <a:moveTo>
                    <a:pt x="0" y="12700"/>
                  </a:moveTo>
                  <a:lnTo>
                    <a:pt x="471703" y="12700"/>
                  </a:lnTo>
                  <a:lnTo>
                    <a:pt x="471703" y="0"/>
                  </a:lnTo>
                  <a:lnTo>
                    <a:pt x="0" y="0"/>
                  </a:lnTo>
                  <a:lnTo>
                    <a:pt x="0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" name="object 162"/>
            <p:cNvSpPr/>
            <p:nvPr/>
          </p:nvSpPr>
          <p:spPr>
            <a:xfrm>
              <a:off x="11794237" y="9425533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/>
            <p:cNvSpPr/>
            <p:nvPr/>
          </p:nvSpPr>
          <p:spPr>
            <a:xfrm>
              <a:off x="12265943" y="9412836"/>
              <a:ext cx="471805" cy="12700"/>
            </a:xfrm>
            <a:custGeom>
              <a:avLst/>
              <a:gdLst/>
              <a:ahLst/>
              <a:cxnLst/>
              <a:rect l="l" t="t" r="r" b="b"/>
              <a:pathLst>
                <a:path w="471804" h="12700">
                  <a:moveTo>
                    <a:pt x="0" y="12700"/>
                  </a:moveTo>
                  <a:lnTo>
                    <a:pt x="471703" y="12700"/>
                  </a:lnTo>
                  <a:lnTo>
                    <a:pt x="471703" y="0"/>
                  </a:lnTo>
                  <a:lnTo>
                    <a:pt x="0" y="0"/>
                  </a:lnTo>
                  <a:lnTo>
                    <a:pt x="0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/>
            <p:cNvSpPr/>
            <p:nvPr/>
          </p:nvSpPr>
          <p:spPr>
            <a:xfrm>
              <a:off x="12265943" y="9425533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" name="object 165"/>
            <p:cNvSpPr/>
            <p:nvPr/>
          </p:nvSpPr>
          <p:spPr>
            <a:xfrm>
              <a:off x="12737650" y="9412836"/>
              <a:ext cx="471805" cy="12700"/>
            </a:xfrm>
            <a:custGeom>
              <a:avLst/>
              <a:gdLst/>
              <a:ahLst/>
              <a:cxnLst/>
              <a:rect l="l" t="t" r="r" b="b"/>
              <a:pathLst>
                <a:path w="471805" h="12700">
                  <a:moveTo>
                    <a:pt x="0" y="12700"/>
                  </a:moveTo>
                  <a:lnTo>
                    <a:pt x="471703" y="12700"/>
                  </a:lnTo>
                  <a:lnTo>
                    <a:pt x="471703" y="0"/>
                  </a:lnTo>
                  <a:lnTo>
                    <a:pt x="0" y="0"/>
                  </a:lnTo>
                  <a:lnTo>
                    <a:pt x="0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" name="object 166"/>
            <p:cNvSpPr/>
            <p:nvPr/>
          </p:nvSpPr>
          <p:spPr>
            <a:xfrm>
              <a:off x="12737650" y="9425533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" name="object 167"/>
            <p:cNvSpPr/>
            <p:nvPr/>
          </p:nvSpPr>
          <p:spPr>
            <a:xfrm>
              <a:off x="13209356" y="9412836"/>
              <a:ext cx="471805" cy="12700"/>
            </a:xfrm>
            <a:custGeom>
              <a:avLst/>
              <a:gdLst/>
              <a:ahLst/>
              <a:cxnLst/>
              <a:rect l="l" t="t" r="r" b="b"/>
              <a:pathLst>
                <a:path w="471805" h="12700">
                  <a:moveTo>
                    <a:pt x="0" y="12700"/>
                  </a:moveTo>
                  <a:lnTo>
                    <a:pt x="471703" y="12700"/>
                  </a:lnTo>
                  <a:lnTo>
                    <a:pt x="471703" y="0"/>
                  </a:lnTo>
                  <a:lnTo>
                    <a:pt x="0" y="0"/>
                  </a:lnTo>
                  <a:lnTo>
                    <a:pt x="0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/>
            <p:cNvSpPr/>
            <p:nvPr/>
          </p:nvSpPr>
          <p:spPr>
            <a:xfrm>
              <a:off x="13209356" y="9425533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" name="object 169"/>
            <p:cNvSpPr/>
            <p:nvPr/>
          </p:nvSpPr>
          <p:spPr>
            <a:xfrm>
              <a:off x="13681062" y="9412836"/>
              <a:ext cx="471805" cy="12700"/>
            </a:xfrm>
            <a:custGeom>
              <a:avLst/>
              <a:gdLst/>
              <a:ahLst/>
              <a:cxnLst/>
              <a:rect l="l" t="t" r="r" b="b"/>
              <a:pathLst>
                <a:path w="471805" h="12700">
                  <a:moveTo>
                    <a:pt x="0" y="12700"/>
                  </a:moveTo>
                  <a:lnTo>
                    <a:pt x="471703" y="12700"/>
                  </a:lnTo>
                  <a:lnTo>
                    <a:pt x="471703" y="0"/>
                  </a:lnTo>
                  <a:lnTo>
                    <a:pt x="0" y="0"/>
                  </a:lnTo>
                  <a:lnTo>
                    <a:pt x="0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" name="object 170"/>
            <p:cNvSpPr/>
            <p:nvPr/>
          </p:nvSpPr>
          <p:spPr>
            <a:xfrm>
              <a:off x="13681062" y="9425533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" name="object 171"/>
            <p:cNvSpPr/>
            <p:nvPr/>
          </p:nvSpPr>
          <p:spPr>
            <a:xfrm>
              <a:off x="14152768" y="9412836"/>
              <a:ext cx="478155" cy="12700"/>
            </a:xfrm>
            <a:custGeom>
              <a:avLst/>
              <a:gdLst/>
              <a:ahLst/>
              <a:cxnLst/>
              <a:rect l="l" t="t" r="r" b="b"/>
              <a:pathLst>
                <a:path w="478155" h="12700">
                  <a:moveTo>
                    <a:pt x="0" y="12700"/>
                  </a:moveTo>
                  <a:lnTo>
                    <a:pt x="478053" y="12700"/>
                  </a:lnTo>
                  <a:lnTo>
                    <a:pt x="478053" y="0"/>
                  </a:lnTo>
                  <a:lnTo>
                    <a:pt x="0" y="0"/>
                  </a:lnTo>
                  <a:lnTo>
                    <a:pt x="0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" name="object 172"/>
            <p:cNvSpPr/>
            <p:nvPr/>
          </p:nvSpPr>
          <p:spPr>
            <a:xfrm>
              <a:off x="14152768" y="9425533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" name="object 173"/>
            <p:cNvSpPr/>
            <p:nvPr/>
          </p:nvSpPr>
          <p:spPr>
            <a:xfrm>
              <a:off x="14624474" y="9425533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49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" name="object 174"/>
            <p:cNvSpPr/>
            <p:nvPr/>
          </p:nvSpPr>
          <p:spPr>
            <a:xfrm>
              <a:off x="8150824" y="8025443"/>
              <a:ext cx="2700020" cy="12700"/>
            </a:xfrm>
            <a:custGeom>
              <a:avLst/>
              <a:gdLst/>
              <a:ahLst/>
              <a:cxnLst/>
              <a:rect l="l" t="t" r="r" b="b"/>
              <a:pathLst>
                <a:path w="2700020" h="12700">
                  <a:moveTo>
                    <a:pt x="0" y="12700"/>
                  </a:moveTo>
                  <a:lnTo>
                    <a:pt x="2699994" y="12700"/>
                  </a:lnTo>
                  <a:lnTo>
                    <a:pt x="2699994" y="0"/>
                  </a:lnTo>
                  <a:lnTo>
                    <a:pt x="0" y="0"/>
                  </a:lnTo>
                  <a:lnTo>
                    <a:pt x="0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" name="object 175"/>
            <p:cNvSpPr/>
            <p:nvPr/>
          </p:nvSpPr>
          <p:spPr>
            <a:xfrm>
              <a:off x="8157174" y="8038141"/>
              <a:ext cx="0" cy="307975"/>
            </a:xfrm>
            <a:custGeom>
              <a:avLst/>
              <a:gdLst/>
              <a:ahLst/>
              <a:cxnLst/>
              <a:rect l="l" t="t" r="r" b="b"/>
              <a:pathLst>
                <a:path w="0" h="307975">
                  <a:moveTo>
                    <a:pt x="0" y="3079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" name="object 176"/>
            <p:cNvSpPr/>
            <p:nvPr/>
          </p:nvSpPr>
          <p:spPr>
            <a:xfrm>
              <a:off x="10850816" y="8025447"/>
              <a:ext cx="3780154" cy="12700"/>
            </a:xfrm>
            <a:custGeom>
              <a:avLst/>
              <a:gdLst/>
              <a:ahLst/>
              <a:cxnLst/>
              <a:rect l="l" t="t" r="r" b="b"/>
              <a:pathLst>
                <a:path w="3780155" h="12700">
                  <a:moveTo>
                    <a:pt x="943406" y="0"/>
                  </a:moveTo>
                  <a:lnTo>
                    <a:pt x="471703" y="0"/>
                  </a:lnTo>
                  <a:lnTo>
                    <a:pt x="0" y="0"/>
                  </a:lnTo>
                  <a:lnTo>
                    <a:pt x="0" y="12700"/>
                  </a:lnTo>
                  <a:lnTo>
                    <a:pt x="471703" y="12700"/>
                  </a:lnTo>
                  <a:lnTo>
                    <a:pt x="943406" y="12700"/>
                  </a:lnTo>
                  <a:lnTo>
                    <a:pt x="943406" y="0"/>
                  </a:lnTo>
                  <a:close/>
                </a:path>
                <a:path w="3780155" h="12700">
                  <a:moveTo>
                    <a:pt x="2830233" y="0"/>
                  </a:moveTo>
                  <a:lnTo>
                    <a:pt x="2358529" y="0"/>
                  </a:lnTo>
                  <a:lnTo>
                    <a:pt x="1886826" y="0"/>
                  </a:lnTo>
                  <a:lnTo>
                    <a:pt x="1415122" y="0"/>
                  </a:lnTo>
                  <a:lnTo>
                    <a:pt x="943419" y="0"/>
                  </a:lnTo>
                  <a:lnTo>
                    <a:pt x="943419" y="12700"/>
                  </a:lnTo>
                  <a:lnTo>
                    <a:pt x="1415122" y="12700"/>
                  </a:lnTo>
                  <a:lnTo>
                    <a:pt x="1886826" y="12700"/>
                  </a:lnTo>
                  <a:lnTo>
                    <a:pt x="2358529" y="12700"/>
                  </a:lnTo>
                  <a:lnTo>
                    <a:pt x="2830233" y="12700"/>
                  </a:lnTo>
                  <a:lnTo>
                    <a:pt x="2830233" y="0"/>
                  </a:lnTo>
                  <a:close/>
                </a:path>
                <a:path w="3780155" h="12700">
                  <a:moveTo>
                    <a:pt x="3780002" y="0"/>
                  </a:moveTo>
                  <a:lnTo>
                    <a:pt x="3301949" y="0"/>
                  </a:lnTo>
                  <a:lnTo>
                    <a:pt x="2830245" y="0"/>
                  </a:lnTo>
                  <a:lnTo>
                    <a:pt x="2830245" y="12700"/>
                  </a:lnTo>
                  <a:lnTo>
                    <a:pt x="3301949" y="12700"/>
                  </a:lnTo>
                  <a:lnTo>
                    <a:pt x="3780002" y="12700"/>
                  </a:lnTo>
                  <a:lnTo>
                    <a:pt x="37800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" name="object 177"/>
            <p:cNvSpPr/>
            <p:nvPr/>
          </p:nvSpPr>
          <p:spPr>
            <a:xfrm>
              <a:off x="14624474" y="8038141"/>
              <a:ext cx="0" cy="307975"/>
            </a:xfrm>
            <a:custGeom>
              <a:avLst/>
              <a:gdLst/>
              <a:ahLst/>
              <a:cxnLst/>
              <a:rect l="l" t="t" r="r" b="b"/>
              <a:pathLst>
                <a:path w="0" h="307975">
                  <a:moveTo>
                    <a:pt x="0" y="3079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/>
            <p:cNvSpPr/>
            <p:nvPr/>
          </p:nvSpPr>
          <p:spPr>
            <a:xfrm>
              <a:off x="8150824" y="9092189"/>
              <a:ext cx="2700020" cy="12700"/>
            </a:xfrm>
            <a:custGeom>
              <a:avLst/>
              <a:gdLst/>
              <a:ahLst/>
              <a:cxnLst/>
              <a:rect l="l" t="t" r="r" b="b"/>
              <a:pathLst>
                <a:path w="2700020" h="12700">
                  <a:moveTo>
                    <a:pt x="0" y="12700"/>
                  </a:moveTo>
                  <a:lnTo>
                    <a:pt x="2699994" y="12700"/>
                  </a:lnTo>
                  <a:lnTo>
                    <a:pt x="2699994" y="0"/>
                  </a:lnTo>
                  <a:lnTo>
                    <a:pt x="0" y="0"/>
                  </a:lnTo>
                  <a:lnTo>
                    <a:pt x="0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" name="object 179"/>
            <p:cNvSpPr/>
            <p:nvPr/>
          </p:nvSpPr>
          <p:spPr>
            <a:xfrm>
              <a:off x="8157174" y="9104886"/>
              <a:ext cx="0" cy="307975"/>
            </a:xfrm>
            <a:custGeom>
              <a:avLst/>
              <a:gdLst/>
              <a:ahLst/>
              <a:cxnLst/>
              <a:rect l="l" t="t" r="r" b="b"/>
              <a:pathLst>
                <a:path w="0" h="307975">
                  <a:moveTo>
                    <a:pt x="0" y="3079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" name="object 180"/>
            <p:cNvSpPr/>
            <p:nvPr/>
          </p:nvSpPr>
          <p:spPr>
            <a:xfrm>
              <a:off x="10850816" y="9092196"/>
              <a:ext cx="3780154" cy="12700"/>
            </a:xfrm>
            <a:custGeom>
              <a:avLst/>
              <a:gdLst/>
              <a:ahLst/>
              <a:cxnLst/>
              <a:rect l="l" t="t" r="r" b="b"/>
              <a:pathLst>
                <a:path w="3780155" h="12700">
                  <a:moveTo>
                    <a:pt x="943406" y="0"/>
                  </a:moveTo>
                  <a:lnTo>
                    <a:pt x="471703" y="0"/>
                  </a:lnTo>
                  <a:lnTo>
                    <a:pt x="0" y="0"/>
                  </a:lnTo>
                  <a:lnTo>
                    <a:pt x="0" y="12700"/>
                  </a:lnTo>
                  <a:lnTo>
                    <a:pt x="471703" y="12700"/>
                  </a:lnTo>
                  <a:lnTo>
                    <a:pt x="943406" y="12700"/>
                  </a:lnTo>
                  <a:lnTo>
                    <a:pt x="943406" y="0"/>
                  </a:lnTo>
                  <a:close/>
                </a:path>
                <a:path w="3780155" h="12700">
                  <a:moveTo>
                    <a:pt x="2830233" y="0"/>
                  </a:moveTo>
                  <a:lnTo>
                    <a:pt x="2358529" y="0"/>
                  </a:lnTo>
                  <a:lnTo>
                    <a:pt x="1886826" y="0"/>
                  </a:lnTo>
                  <a:lnTo>
                    <a:pt x="1415122" y="0"/>
                  </a:lnTo>
                  <a:lnTo>
                    <a:pt x="943419" y="0"/>
                  </a:lnTo>
                  <a:lnTo>
                    <a:pt x="943419" y="12700"/>
                  </a:lnTo>
                  <a:lnTo>
                    <a:pt x="1415122" y="12700"/>
                  </a:lnTo>
                  <a:lnTo>
                    <a:pt x="1886826" y="12700"/>
                  </a:lnTo>
                  <a:lnTo>
                    <a:pt x="2358529" y="12700"/>
                  </a:lnTo>
                  <a:lnTo>
                    <a:pt x="2830233" y="12700"/>
                  </a:lnTo>
                  <a:lnTo>
                    <a:pt x="2830233" y="0"/>
                  </a:lnTo>
                  <a:close/>
                </a:path>
                <a:path w="3780155" h="12700">
                  <a:moveTo>
                    <a:pt x="3780002" y="0"/>
                  </a:moveTo>
                  <a:lnTo>
                    <a:pt x="3301949" y="0"/>
                  </a:lnTo>
                  <a:lnTo>
                    <a:pt x="2830245" y="0"/>
                  </a:lnTo>
                  <a:lnTo>
                    <a:pt x="2830245" y="12700"/>
                  </a:lnTo>
                  <a:lnTo>
                    <a:pt x="3301949" y="12700"/>
                  </a:lnTo>
                  <a:lnTo>
                    <a:pt x="3780002" y="12700"/>
                  </a:lnTo>
                  <a:lnTo>
                    <a:pt x="37800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" name="object 181"/>
            <p:cNvSpPr/>
            <p:nvPr/>
          </p:nvSpPr>
          <p:spPr>
            <a:xfrm>
              <a:off x="14624474" y="9104886"/>
              <a:ext cx="0" cy="307975"/>
            </a:xfrm>
            <a:custGeom>
              <a:avLst/>
              <a:gdLst/>
              <a:ahLst/>
              <a:cxnLst/>
              <a:rect l="l" t="t" r="r" b="b"/>
              <a:pathLst>
                <a:path w="0" h="307975">
                  <a:moveTo>
                    <a:pt x="0" y="3079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" name="object 182"/>
            <p:cNvSpPr/>
            <p:nvPr/>
          </p:nvSpPr>
          <p:spPr>
            <a:xfrm>
              <a:off x="8150822" y="9943033"/>
              <a:ext cx="6480175" cy="12700"/>
            </a:xfrm>
            <a:custGeom>
              <a:avLst/>
              <a:gdLst/>
              <a:ahLst/>
              <a:cxnLst/>
              <a:rect l="l" t="t" r="r" b="b"/>
              <a:pathLst>
                <a:path w="6480175" h="12700">
                  <a:moveTo>
                    <a:pt x="3643401" y="0"/>
                  </a:moveTo>
                  <a:lnTo>
                    <a:pt x="3171698" y="0"/>
                  </a:lnTo>
                  <a:lnTo>
                    <a:pt x="2699994" y="0"/>
                  </a:lnTo>
                  <a:lnTo>
                    <a:pt x="0" y="0"/>
                  </a:lnTo>
                  <a:lnTo>
                    <a:pt x="0" y="12700"/>
                  </a:lnTo>
                  <a:lnTo>
                    <a:pt x="2699994" y="12700"/>
                  </a:lnTo>
                  <a:lnTo>
                    <a:pt x="3171698" y="12700"/>
                  </a:lnTo>
                  <a:lnTo>
                    <a:pt x="3643401" y="12700"/>
                  </a:lnTo>
                  <a:lnTo>
                    <a:pt x="3643401" y="0"/>
                  </a:lnTo>
                  <a:close/>
                </a:path>
                <a:path w="6480175" h="12700">
                  <a:moveTo>
                    <a:pt x="5530227" y="0"/>
                  </a:moveTo>
                  <a:lnTo>
                    <a:pt x="5058524" y="0"/>
                  </a:lnTo>
                  <a:lnTo>
                    <a:pt x="4586821" y="0"/>
                  </a:lnTo>
                  <a:lnTo>
                    <a:pt x="4115117" y="0"/>
                  </a:lnTo>
                  <a:lnTo>
                    <a:pt x="3643414" y="0"/>
                  </a:lnTo>
                  <a:lnTo>
                    <a:pt x="3643414" y="12700"/>
                  </a:lnTo>
                  <a:lnTo>
                    <a:pt x="4115117" y="12700"/>
                  </a:lnTo>
                  <a:lnTo>
                    <a:pt x="4586821" y="12700"/>
                  </a:lnTo>
                  <a:lnTo>
                    <a:pt x="5058524" y="12700"/>
                  </a:lnTo>
                  <a:lnTo>
                    <a:pt x="5530227" y="12700"/>
                  </a:lnTo>
                  <a:lnTo>
                    <a:pt x="5530227" y="0"/>
                  </a:lnTo>
                  <a:close/>
                </a:path>
                <a:path w="6480175" h="12700">
                  <a:moveTo>
                    <a:pt x="6479997" y="0"/>
                  </a:moveTo>
                  <a:lnTo>
                    <a:pt x="6001944" y="0"/>
                  </a:lnTo>
                  <a:lnTo>
                    <a:pt x="5530240" y="0"/>
                  </a:lnTo>
                  <a:lnTo>
                    <a:pt x="5530240" y="12700"/>
                  </a:lnTo>
                  <a:lnTo>
                    <a:pt x="6001944" y="12700"/>
                  </a:lnTo>
                  <a:lnTo>
                    <a:pt x="6479997" y="12700"/>
                  </a:lnTo>
                  <a:lnTo>
                    <a:pt x="64799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3" name="object 183"/>
          <p:cNvSpPr txBox="1"/>
          <p:nvPr/>
        </p:nvSpPr>
        <p:spPr>
          <a:xfrm>
            <a:off x="11014467" y="3609213"/>
            <a:ext cx="14605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5">
                <a:solidFill>
                  <a:srgbClr val="939598"/>
                </a:solidFill>
                <a:latin typeface="Microsoft Sans Serif"/>
                <a:cs typeface="Microsoft Sans Serif"/>
              </a:rPr>
              <a:t>Ед.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11445711" y="3592703"/>
            <a:ext cx="227329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27940">
              <a:lnSpc>
                <a:spcPct val="100000"/>
              </a:lnSpc>
              <a:spcBef>
                <a:spcPts val="229"/>
              </a:spcBef>
            </a:pPr>
            <a:r>
              <a:rPr dirty="0" sz="600" spc="-5">
                <a:solidFill>
                  <a:srgbClr val="939598"/>
                </a:solidFill>
                <a:latin typeface="Microsoft Sans Serif"/>
                <a:cs typeface="Microsoft Sans Serif"/>
              </a:rPr>
              <a:t>2021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55">
                <a:solidFill>
                  <a:srgbClr val="939598"/>
                </a:solidFill>
                <a:latin typeface="Microsoft Sans Serif"/>
                <a:cs typeface="Microsoft Sans Serif"/>
              </a:rPr>
              <a:t>план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11923360" y="3592703"/>
            <a:ext cx="214629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22225">
              <a:lnSpc>
                <a:spcPct val="100000"/>
              </a:lnSpc>
              <a:spcBef>
                <a:spcPts val="229"/>
              </a:spcBef>
            </a:pPr>
            <a:r>
              <a:rPr dirty="0" sz="600" spc="-5">
                <a:solidFill>
                  <a:srgbClr val="939598"/>
                </a:solidFill>
                <a:latin typeface="Microsoft Sans Serif"/>
                <a:cs typeface="Microsoft Sans Serif"/>
              </a:rPr>
              <a:t>2021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-15">
                <a:solidFill>
                  <a:srgbClr val="939598"/>
                </a:solidFill>
                <a:latin typeface="Microsoft Sans Serif"/>
                <a:cs typeface="Microsoft Sans Serif"/>
              </a:rPr>
              <a:t>ф</a:t>
            </a: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а</a:t>
            </a:r>
            <a:r>
              <a:rPr dirty="0" sz="600" spc="30">
                <a:solidFill>
                  <a:srgbClr val="939598"/>
                </a:solidFill>
                <a:latin typeface="Microsoft Sans Serif"/>
                <a:cs typeface="Microsoft Sans Serif"/>
              </a:rPr>
              <a:t>кт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12389124" y="3592703"/>
            <a:ext cx="227329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20320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2022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55">
                <a:solidFill>
                  <a:srgbClr val="939598"/>
                </a:solidFill>
                <a:latin typeface="Microsoft Sans Serif"/>
                <a:cs typeface="Microsoft Sans Serif"/>
              </a:rPr>
              <a:t>план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12866772" y="3592703"/>
            <a:ext cx="692785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3970">
              <a:lnSpc>
                <a:spcPct val="100000"/>
              </a:lnSpc>
              <a:spcBef>
                <a:spcPts val="229"/>
              </a:spcBef>
              <a:tabLst>
                <a:tab pos="485775" algn="l"/>
              </a:tabLst>
            </a:pP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2022	2023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478155" algn="l"/>
              </a:tabLst>
            </a:pPr>
            <a:r>
              <a:rPr dirty="0" sz="600" spc="-15">
                <a:solidFill>
                  <a:srgbClr val="939598"/>
                </a:solidFill>
                <a:latin typeface="Microsoft Sans Serif"/>
                <a:cs typeface="Microsoft Sans Serif"/>
              </a:rPr>
              <a:t>ф</a:t>
            </a: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а</a:t>
            </a:r>
            <a:r>
              <a:rPr dirty="0" sz="600" spc="35">
                <a:solidFill>
                  <a:srgbClr val="939598"/>
                </a:solidFill>
                <a:latin typeface="Microsoft Sans Serif"/>
                <a:cs typeface="Microsoft Sans Serif"/>
              </a:rPr>
              <a:t>к</a:t>
            </a: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т</a:t>
            </a:r>
            <a:r>
              <a:rPr dirty="0" sz="600">
                <a:solidFill>
                  <a:srgbClr val="939598"/>
                </a:solidFill>
                <a:latin typeface="Microsoft Sans Serif"/>
                <a:cs typeface="Microsoft Sans Serif"/>
              </a:rPr>
              <a:t>	</a:t>
            </a:r>
            <a:r>
              <a:rPr dirty="0" sz="600" spc="55">
                <a:solidFill>
                  <a:srgbClr val="939598"/>
                </a:solidFill>
                <a:latin typeface="Microsoft Sans Serif"/>
                <a:cs typeface="Microsoft Sans Serif"/>
              </a:rPr>
              <a:t>план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13778487" y="3592703"/>
            <a:ext cx="276860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46355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2023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-15">
                <a:solidFill>
                  <a:srgbClr val="939598"/>
                </a:solidFill>
                <a:latin typeface="Microsoft Sans Serif"/>
                <a:cs typeface="Microsoft Sans Serif"/>
              </a:rPr>
              <a:t>ф</a:t>
            </a:r>
            <a:r>
              <a:rPr dirty="0" sz="600" spc="40">
                <a:solidFill>
                  <a:srgbClr val="939598"/>
                </a:solidFill>
                <a:latin typeface="Microsoft Sans Serif"/>
                <a:cs typeface="Microsoft Sans Serif"/>
              </a:rPr>
              <a:t>а</a:t>
            </a:r>
            <a:r>
              <a:rPr dirty="0" sz="600" spc="35">
                <a:solidFill>
                  <a:srgbClr val="939598"/>
                </a:solidFill>
                <a:latin typeface="Microsoft Sans Serif"/>
                <a:cs typeface="Microsoft Sans Serif"/>
              </a:rPr>
              <a:t>к</a:t>
            </a:r>
            <a:r>
              <a:rPr dirty="0" sz="600" spc="10">
                <a:solidFill>
                  <a:srgbClr val="939598"/>
                </a:solidFill>
                <a:latin typeface="Microsoft Sans Serif"/>
                <a:cs typeface="Microsoft Sans Serif"/>
              </a:rPr>
              <a:t>т</a:t>
            </a:r>
            <a:r>
              <a:rPr dirty="0" sz="600" spc="20">
                <a:solidFill>
                  <a:srgbClr val="939598"/>
                </a:solidFill>
                <a:latin typeface="Microsoft Sans Serif"/>
                <a:cs typeface="Microsoft Sans Serif"/>
              </a:rPr>
              <a:t>*</a:t>
            </a:r>
            <a:r>
              <a:rPr dirty="0" sz="600" spc="-5">
                <a:solidFill>
                  <a:srgbClr val="939598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14281053" y="3609213"/>
            <a:ext cx="21526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939598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70">
                <a:solidFill>
                  <a:srgbClr val="939598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939598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8198474" y="3898111"/>
            <a:ext cx="5081270" cy="2616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Обеспечена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доступность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для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детей детских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поликлиник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детских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поликлинических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отделений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созданной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современной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инфраструктурой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оказания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медицинской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помощи</a:t>
            </a:r>
            <a:endParaRPr sz="800">
              <a:latin typeface="Arial"/>
              <a:cs typeface="Arial"/>
            </a:endParaRPr>
          </a:p>
        </p:txBody>
      </p:sp>
      <p:graphicFrame>
        <p:nvGraphicFramePr>
          <p:cNvPr id="191" name="object 191"/>
          <p:cNvGraphicFramePr>
            <a:graphicFrameLocks noGrp="1"/>
          </p:cNvGraphicFramePr>
          <p:nvPr/>
        </p:nvGraphicFramePr>
        <p:xfrm>
          <a:off x="8157171" y="4174361"/>
          <a:ext cx="6480175" cy="15049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77845"/>
                <a:gridCol w="607694"/>
                <a:gridCol w="471804"/>
                <a:gridCol w="470535"/>
                <a:gridCol w="470535"/>
                <a:gridCol w="472439"/>
                <a:gridCol w="473710"/>
                <a:gridCol w="421639"/>
              </a:tblGrid>
              <a:tr h="530197">
                <a:tc>
                  <a:txBody>
                    <a:bodyPr/>
                    <a:lstStyle/>
                    <a:p>
                      <a:pPr marL="53975" marR="238125">
                        <a:lnSpc>
                          <a:spcPts val="850"/>
                        </a:lnSpc>
                        <a:spcBef>
                          <a:spcPts val="520"/>
                        </a:spcBef>
                        <a:tabLst>
                          <a:tab pos="2747010" algn="l"/>
                        </a:tabLst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личе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тв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ля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)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ски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ликлини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	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 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детских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поликлинических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отделений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523240">
                        <a:lnSpc>
                          <a:spcPts val="850"/>
                        </a:lnSpc>
                      </a:pP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созданной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современной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инфраструктурой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оказания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медицинской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помощи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детям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0489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98,5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44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419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97,1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11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99,1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08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961997">
                <a:tc>
                  <a:txBody>
                    <a:bodyPr/>
                    <a:lstStyle/>
                    <a:p>
                      <a:pPr marL="53975" marR="238125">
                        <a:lnSpc>
                          <a:spcPts val="850"/>
                        </a:lnSpc>
                        <a:spcBef>
                          <a:spcPts val="520"/>
                        </a:spcBef>
                        <a:tabLst>
                          <a:tab pos="2747010" algn="l"/>
                        </a:tabLst>
                      </a:pP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я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вып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лненны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тьм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ещени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й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	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 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детских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поликлиник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поликлинических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1040130">
                        <a:lnSpc>
                          <a:spcPts val="850"/>
                        </a:lnSpc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подразделений,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которых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созданы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комфортные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условия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пребывания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913765">
                        <a:lnSpc>
                          <a:spcPts val="850"/>
                        </a:lnSpc>
                      </a:pP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детей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дооснащенных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медицинским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оборудованием,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общего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числа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766445">
                        <a:lnSpc>
                          <a:spcPts val="850"/>
                        </a:lnSpc>
                      </a:pP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посещений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детьми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детских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поликлиник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поликлинических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подразделений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0489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98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85,1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94,2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96,0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08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92" name="object 192"/>
          <p:cNvSpPr txBox="1"/>
          <p:nvPr/>
        </p:nvSpPr>
        <p:spPr>
          <a:xfrm>
            <a:off x="8198474" y="5710954"/>
            <a:ext cx="5438775" cy="4902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Гражданам,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проживающим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населенных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пунктах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численностью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населения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до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b="1">
                <a:solidFill>
                  <a:srgbClr val="221E1F"/>
                </a:solidFill>
                <a:latin typeface="Arial"/>
                <a:cs typeface="Arial"/>
              </a:rPr>
              <a:t>2000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человек,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стала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доступна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первичная медико-санитарная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помощь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посредством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охвата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фельдшерскими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пунктами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(ФП),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фельдшерско-акушерскими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пунктами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(ФАП)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врачебными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амбулаториями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0" b="1">
                <a:solidFill>
                  <a:srgbClr val="221E1F"/>
                </a:solidFill>
                <a:latin typeface="Arial"/>
                <a:cs typeface="Arial"/>
              </a:rPr>
              <a:t>(ВА),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b="1">
                <a:solidFill>
                  <a:srgbClr val="221E1F"/>
                </a:solidFill>
                <a:latin typeface="Arial"/>
                <a:cs typeface="Arial"/>
              </a:rPr>
              <a:t>также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медицинская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помощь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использованием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мобильных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комплексов</a:t>
            </a:r>
            <a:endParaRPr sz="800">
              <a:latin typeface="Arial"/>
              <a:cs typeface="Arial"/>
            </a:endParaRPr>
          </a:p>
        </p:txBody>
      </p:sp>
      <p:graphicFrame>
        <p:nvGraphicFramePr>
          <p:cNvPr id="193" name="object 193"/>
          <p:cNvGraphicFramePr>
            <a:graphicFrameLocks noGrp="1"/>
          </p:cNvGraphicFramePr>
          <p:nvPr/>
        </p:nvGraphicFramePr>
        <p:xfrm>
          <a:off x="8157171" y="6215804"/>
          <a:ext cx="6480175" cy="9588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23260"/>
                <a:gridCol w="466725"/>
                <a:gridCol w="469900"/>
                <a:gridCol w="473710"/>
                <a:gridCol w="467360"/>
                <a:gridCol w="474979"/>
                <a:gridCol w="471804"/>
                <a:gridCol w="420370"/>
              </a:tblGrid>
              <a:tr h="422247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  <a:tabLst>
                          <a:tab pos="2747010" algn="l"/>
                        </a:tabLst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Число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посещений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сельскими	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Посе-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104139">
                        <a:lnSpc>
                          <a:spcPts val="850"/>
                        </a:lnSpc>
                        <a:spcBef>
                          <a:spcPts val="65"/>
                        </a:spcBef>
                        <a:tabLst>
                          <a:tab pos="2747010" algn="l"/>
                        </a:tabLst>
                      </a:pP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жи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лям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АПо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асч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	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щ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  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льс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жи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ля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366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49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28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085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11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30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46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3,56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530197">
                <a:tc>
                  <a:txBody>
                    <a:bodyPr/>
                    <a:lstStyle/>
                    <a:p>
                      <a:pPr marL="53975" marR="383540">
                        <a:lnSpc>
                          <a:spcPts val="850"/>
                        </a:lnSpc>
                        <a:spcBef>
                          <a:spcPts val="520"/>
                        </a:spcBef>
                        <a:tabLst>
                          <a:tab pos="2747010" algn="l"/>
                        </a:tabLst>
                      </a:pP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я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ленны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пун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жи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й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	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 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2000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человек,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населению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которых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864869">
                        <a:lnSpc>
                          <a:spcPts val="850"/>
                        </a:lnSpc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доступна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первичная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медико-санитарная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помощь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месту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их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проживания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T w="12700">
                      <a:solidFill>
                        <a:srgbClr val="FFFFF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116839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96,3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1162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99,7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97,4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11366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99,7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98,3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1149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99,2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FFFFF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508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99,2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</a:tcPr>
                </a:tc>
              </a:tr>
            </a:tbl>
          </a:graphicData>
        </a:graphic>
      </p:graphicFrame>
      <p:sp>
        <p:nvSpPr>
          <p:cNvPr id="194" name="object 194"/>
          <p:cNvSpPr txBox="1"/>
          <p:nvPr/>
        </p:nvSpPr>
        <p:spPr>
          <a:xfrm>
            <a:off x="8198474" y="7212646"/>
            <a:ext cx="4886325" cy="3759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Организовано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оказание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медицинской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помощи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приближением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месту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жительства,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месту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обучения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или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работы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исходя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из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потребностей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всех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групп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населения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учетом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трехуровневой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системы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оказания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медицинской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помощи</a:t>
            </a:r>
            <a:endParaRPr sz="800">
              <a:latin typeface="Arial"/>
              <a:cs typeface="Arial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8211174" y="7647593"/>
            <a:ext cx="2127250" cy="3632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ts val="905"/>
              </a:lnSpc>
              <a:spcBef>
                <a:spcPts val="100"/>
              </a:spcBef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Число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посещений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сельскими</a:t>
            </a:r>
            <a:endParaRPr sz="800">
              <a:latin typeface="Microsoft Sans Serif"/>
              <a:cs typeface="Microsoft Sans Serif"/>
            </a:endParaRPr>
          </a:p>
          <a:p>
            <a:pPr marR="5080">
              <a:lnSpc>
                <a:spcPts val="850"/>
              </a:lnSpc>
              <a:spcBef>
                <a:spcPts val="65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жителями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медицинских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6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льс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жи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10904824" y="7647593"/>
            <a:ext cx="224853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612775" algn="l"/>
                <a:tab pos="1084580" algn="l"/>
                <a:tab pos="1603375" algn="l"/>
                <a:tab pos="2067560" algn="l"/>
              </a:tabLst>
            </a:pP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	</a:t>
            </a:r>
            <a:r>
              <a:rPr dirty="0" sz="800" spc="-45" b="1">
                <a:solidFill>
                  <a:srgbClr val="5661A2"/>
                </a:solidFill>
                <a:latin typeface="Arial"/>
                <a:cs typeface="Arial"/>
              </a:rPr>
              <a:t>–</a:t>
            </a:r>
            <a:r>
              <a:rPr dirty="0" sz="800" b="1">
                <a:solidFill>
                  <a:srgbClr val="5661A2"/>
                </a:solidFill>
                <a:latin typeface="Arial"/>
                <a:cs typeface="Arial"/>
              </a:rPr>
              <a:t>	</a:t>
            </a:r>
            <a:r>
              <a:rPr dirty="0" sz="800" spc="-45" b="1">
                <a:solidFill>
                  <a:srgbClr val="5661A2"/>
                </a:solidFill>
                <a:latin typeface="Arial"/>
                <a:cs typeface="Arial"/>
              </a:rPr>
              <a:t>–</a:t>
            </a:r>
            <a:r>
              <a:rPr dirty="0" sz="800" b="1">
                <a:solidFill>
                  <a:srgbClr val="5661A2"/>
                </a:solidFill>
                <a:latin typeface="Arial"/>
                <a:cs typeface="Arial"/>
              </a:rPr>
              <a:t>	</a:t>
            </a:r>
            <a:r>
              <a:rPr dirty="0" sz="800" spc="80" b="1">
                <a:solidFill>
                  <a:srgbClr val="5661A2"/>
                </a:solidFill>
                <a:latin typeface="Arial"/>
                <a:cs typeface="Arial"/>
              </a:rPr>
              <a:t>6</a:t>
            </a:r>
            <a:r>
              <a:rPr dirty="0" sz="800" spc="20" b="1">
                <a:solidFill>
                  <a:srgbClr val="5661A2"/>
                </a:solidFill>
                <a:latin typeface="Arial"/>
                <a:cs typeface="Arial"/>
              </a:rPr>
              <a:t>,</a:t>
            </a:r>
            <a:r>
              <a:rPr dirty="0" sz="800" spc="10" b="1">
                <a:solidFill>
                  <a:srgbClr val="5661A2"/>
                </a:solidFill>
                <a:latin typeface="Arial"/>
                <a:cs typeface="Arial"/>
              </a:rPr>
              <a:t>5</a:t>
            </a:r>
            <a:r>
              <a:rPr dirty="0" sz="800" b="1">
                <a:solidFill>
                  <a:srgbClr val="5661A2"/>
                </a:solidFill>
                <a:latin typeface="Arial"/>
                <a:cs typeface="Arial"/>
              </a:rPr>
              <a:t>	</a:t>
            </a:r>
            <a:r>
              <a:rPr dirty="0" sz="800" spc="65" b="1">
                <a:solidFill>
                  <a:srgbClr val="5661A2"/>
                </a:solidFill>
                <a:latin typeface="Arial"/>
                <a:cs typeface="Arial"/>
              </a:rPr>
              <a:t>6,8</a:t>
            </a:r>
            <a:endParaRPr sz="800">
              <a:latin typeface="Arial"/>
              <a:cs typeface="Arial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13449247" y="7647593"/>
            <a:ext cx="17335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800" spc="80" b="1">
                <a:solidFill>
                  <a:srgbClr val="5661A2"/>
                </a:solidFill>
                <a:latin typeface="Arial"/>
                <a:cs typeface="Arial"/>
              </a:rPr>
              <a:t>6</a:t>
            </a:r>
            <a:r>
              <a:rPr dirty="0" sz="800" spc="30" b="1">
                <a:solidFill>
                  <a:srgbClr val="5661A2"/>
                </a:solidFill>
                <a:latin typeface="Arial"/>
                <a:cs typeface="Arial"/>
              </a:rPr>
              <a:t>,6</a:t>
            </a:r>
            <a:endParaRPr sz="800">
              <a:latin typeface="Arial"/>
              <a:cs typeface="Arial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13945012" y="7647593"/>
            <a:ext cx="1492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800" spc="90" b="1">
                <a:solidFill>
                  <a:srgbClr val="5661A2"/>
                </a:solidFill>
                <a:latin typeface="Arial"/>
                <a:cs typeface="Arial"/>
              </a:rPr>
              <a:t>6</a:t>
            </a:r>
            <a:r>
              <a:rPr dirty="0" sz="800" spc="-75" b="1">
                <a:solidFill>
                  <a:srgbClr val="5661A2"/>
                </a:solidFill>
                <a:latin typeface="Arial"/>
                <a:cs typeface="Arial"/>
              </a:rPr>
              <a:t>,1</a:t>
            </a:r>
            <a:endParaRPr sz="800">
              <a:latin typeface="Arial"/>
              <a:cs typeface="Arial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14394691" y="7647593"/>
            <a:ext cx="17145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800" spc="80" b="1">
                <a:solidFill>
                  <a:srgbClr val="5661A2"/>
                </a:solidFill>
                <a:latin typeface="Arial"/>
                <a:cs typeface="Arial"/>
              </a:rPr>
              <a:t>6</a:t>
            </a:r>
            <a:r>
              <a:rPr dirty="0" sz="800" spc="15" b="1">
                <a:solidFill>
                  <a:srgbClr val="5661A2"/>
                </a:solidFill>
                <a:latin typeface="Arial"/>
                <a:cs typeface="Arial"/>
              </a:rPr>
              <a:t>,7</a:t>
            </a:r>
            <a:endParaRPr sz="800">
              <a:latin typeface="Arial"/>
              <a:cs typeface="Arial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8198474" y="8069841"/>
            <a:ext cx="5743575" cy="2616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Увеличена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доступность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поликлиник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поликлинических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подразделений,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внедривших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стандарты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правила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«Новой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модели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организации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оказания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медицинской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помощи»</a:t>
            </a:r>
            <a:endParaRPr sz="800">
              <a:latin typeface="Arial"/>
              <a:cs typeface="Arial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8198474" y="8390488"/>
            <a:ext cx="2350770" cy="6870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905"/>
              </a:lnSpc>
              <a:spcBef>
                <a:spcPts val="100"/>
              </a:spcBef>
            </a:pP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Доля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поликлиник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поликлинических</a:t>
            </a:r>
            <a:endParaRPr sz="800">
              <a:latin typeface="Microsoft Sans Serif"/>
              <a:cs typeface="Microsoft Sans Serif"/>
            </a:endParaRPr>
          </a:p>
          <a:p>
            <a:pPr marL="12700" marR="5080">
              <a:lnSpc>
                <a:spcPts val="850"/>
              </a:lnSpc>
              <a:spcBef>
                <a:spcPts val="65"/>
              </a:spcBef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подразделений,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участвующих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создании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тиражировании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«Новой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модели</a:t>
            </a:r>
            <a:endParaRPr sz="800">
              <a:latin typeface="Microsoft Sans Serif"/>
              <a:cs typeface="Microsoft Sans Serif"/>
            </a:endParaRPr>
          </a:p>
          <a:p>
            <a:pPr marL="12700" marR="248920">
              <a:lnSpc>
                <a:spcPts val="850"/>
              </a:lnSpc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организации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оказания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медицинской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помощи»,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от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общего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количества</a:t>
            </a:r>
            <a:endParaRPr sz="800">
              <a:latin typeface="Microsoft Sans Serif"/>
              <a:cs typeface="Microsoft Sans Serif"/>
            </a:endParaRPr>
          </a:p>
          <a:p>
            <a:pPr marL="12700">
              <a:lnSpc>
                <a:spcPts val="840"/>
              </a:lnSpc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таких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организаций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10892124" y="8390488"/>
            <a:ext cx="320040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26745" algn="l"/>
                <a:tab pos="1104265" algn="l"/>
                <a:tab pos="1544955" algn="l"/>
                <a:tab pos="2052320" algn="l"/>
                <a:tab pos="2518410" algn="l"/>
                <a:tab pos="2965450" algn="l"/>
              </a:tabLst>
            </a:pP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%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	</a:t>
            </a:r>
            <a:r>
              <a:rPr dirty="0" sz="800" spc="75" b="1">
                <a:solidFill>
                  <a:srgbClr val="5661A2"/>
                </a:solidFill>
                <a:latin typeface="Arial"/>
                <a:cs typeface="Arial"/>
              </a:rPr>
              <a:t>6</a:t>
            </a:r>
            <a:r>
              <a:rPr dirty="0" sz="800" spc="100" b="1">
                <a:solidFill>
                  <a:srgbClr val="5661A2"/>
                </a:solidFill>
                <a:latin typeface="Arial"/>
                <a:cs typeface="Arial"/>
              </a:rPr>
              <a:t>0</a:t>
            </a:r>
            <a:r>
              <a:rPr dirty="0" sz="800" spc="-75" b="1">
                <a:solidFill>
                  <a:srgbClr val="5661A2"/>
                </a:solidFill>
                <a:latin typeface="Arial"/>
                <a:cs typeface="Arial"/>
              </a:rPr>
              <a:t>,1</a:t>
            </a:r>
            <a:r>
              <a:rPr dirty="0" sz="800" b="1">
                <a:solidFill>
                  <a:srgbClr val="5661A2"/>
                </a:solidFill>
                <a:latin typeface="Arial"/>
                <a:cs typeface="Arial"/>
              </a:rPr>
              <a:t>	</a:t>
            </a:r>
            <a:r>
              <a:rPr dirty="0" sz="800" spc="70" b="1">
                <a:solidFill>
                  <a:srgbClr val="5661A2"/>
                </a:solidFill>
                <a:latin typeface="Arial"/>
                <a:cs typeface="Arial"/>
              </a:rPr>
              <a:t>7</a:t>
            </a:r>
            <a:r>
              <a:rPr dirty="0" sz="800" spc="-20" b="1">
                <a:solidFill>
                  <a:srgbClr val="5661A2"/>
                </a:solidFill>
                <a:latin typeface="Arial"/>
                <a:cs typeface="Arial"/>
              </a:rPr>
              <a:t>1,</a:t>
            </a:r>
            <a:r>
              <a:rPr dirty="0" sz="800" spc="-50" b="1">
                <a:solidFill>
                  <a:srgbClr val="5661A2"/>
                </a:solidFill>
                <a:latin typeface="Arial"/>
                <a:cs typeface="Arial"/>
              </a:rPr>
              <a:t>5</a:t>
            </a:r>
            <a:r>
              <a:rPr dirty="0" sz="800" b="1">
                <a:solidFill>
                  <a:srgbClr val="5661A2"/>
                </a:solidFill>
                <a:latin typeface="Arial"/>
                <a:cs typeface="Arial"/>
              </a:rPr>
              <a:t>	</a:t>
            </a:r>
            <a:r>
              <a:rPr dirty="0" sz="800" spc="75" b="1">
                <a:solidFill>
                  <a:srgbClr val="5661A2"/>
                </a:solidFill>
                <a:latin typeface="Arial"/>
                <a:cs typeface="Arial"/>
              </a:rPr>
              <a:t>6</a:t>
            </a:r>
            <a:r>
              <a:rPr dirty="0" sz="800" spc="80" b="1">
                <a:solidFill>
                  <a:srgbClr val="5661A2"/>
                </a:solidFill>
                <a:latin typeface="Arial"/>
                <a:cs typeface="Arial"/>
              </a:rPr>
              <a:t>6</a:t>
            </a:r>
            <a:r>
              <a:rPr dirty="0" sz="800" spc="30" b="1">
                <a:solidFill>
                  <a:srgbClr val="5661A2"/>
                </a:solidFill>
                <a:latin typeface="Arial"/>
                <a:cs typeface="Arial"/>
              </a:rPr>
              <a:t>,</a:t>
            </a:r>
            <a:r>
              <a:rPr dirty="0" sz="800" spc="30" b="1">
                <a:solidFill>
                  <a:srgbClr val="5661A2"/>
                </a:solidFill>
                <a:latin typeface="Arial"/>
                <a:cs typeface="Arial"/>
              </a:rPr>
              <a:t>9</a:t>
            </a:r>
            <a:r>
              <a:rPr dirty="0" sz="800" b="1">
                <a:solidFill>
                  <a:srgbClr val="5661A2"/>
                </a:solidFill>
                <a:latin typeface="Arial"/>
                <a:cs typeface="Arial"/>
              </a:rPr>
              <a:t>	</a:t>
            </a:r>
            <a:r>
              <a:rPr dirty="0" sz="800" spc="40" b="1">
                <a:solidFill>
                  <a:srgbClr val="5661A2"/>
                </a:solidFill>
                <a:latin typeface="Arial"/>
                <a:cs typeface="Arial"/>
              </a:rPr>
              <a:t>7</a:t>
            </a:r>
            <a:r>
              <a:rPr dirty="0" sz="800" spc="55" b="1">
                <a:solidFill>
                  <a:srgbClr val="5661A2"/>
                </a:solidFill>
                <a:latin typeface="Arial"/>
                <a:cs typeface="Arial"/>
              </a:rPr>
              <a:t>5</a:t>
            </a:r>
            <a:r>
              <a:rPr dirty="0" sz="800" spc="-15" b="1">
                <a:solidFill>
                  <a:srgbClr val="5661A2"/>
                </a:solidFill>
                <a:latin typeface="Arial"/>
                <a:cs typeface="Arial"/>
              </a:rPr>
              <a:t>,</a:t>
            </a:r>
            <a:r>
              <a:rPr dirty="0" sz="800" spc="-135" b="1">
                <a:solidFill>
                  <a:srgbClr val="5661A2"/>
                </a:solidFill>
                <a:latin typeface="Arial"/>
                <a:cs typeface="Arial"/>
              </a:rPr>
              <a:t>1</a:t>
            </a:r>
            <a:r>
              <a:rPr dirty="0" sz="800" b="1">
                <a:solidFill>
                  <a:srgbClr val="5661A2"/>
                </a:solidFill>
                <a:latin typeface="Arial"/>
                <a:cs typeface="Arial"/>
              </a:rPr>
              <a:t>	</a:t>
            </a:r>
            <a:r>
              <a:rPr dirty="0" sz="800" spc="70" b="1">
                <a:solidFill>
                  <a:srgbClr val="5661A2"/>
                </a:solidFill>
                <a:latin typeface="Arial"/>
                <a:cs typeface="Arial"/>
              </a:rPr>
              <a:t>7</a:t>
            </a:r>
            <a:r>
              <a:rPr dirty="0" sz="800" spc="-120" b="1">
                <a:solidFill>
                  <a:srgbClr val="5661A2"/>
                </a:solidFill>
                <a:latin typeface="Arial"/>
                <a:cs typeface="Arial"/>
              </a:rPr>
              <a:t>1</a:t>
            </a:r>
            <a:r>
              <a:rPr dirty="0" sz="800" spc="15" b="1">
                <a:solidFill>
                  <a:srgbClr val="5661A2"/>
                </a:solidFill>
                <a:latin typeface="Arial"/>
                <a:cs typeface="Arial"/>
              </a:rPr>
              <a:t>,7</a:t>
            </a:r>
            <a:r>
              <a:rPr dirty="0" sz="800" b="1">
                <a:solidFill>
                  <a:srgbClr val="5661A2"/>
                </a:solidFill>
                <a:latin typeface="Arial"/>
                <a:cs typeface="Arial"/>
              </a:rPr>
              <a:t>	</a:t>
            </a:r>
            <a:r>
              <a:rPr dirty="0" sz="800" spc="50" b="1">
                <a:solidFill>
                  <a:srgbClr val="5661A2"/>
                </a:solidFill>
                <a:latin typeface="Arial"/>
                <a:cs typeface="Arial"/>
              </a:rPr>
              <a:t>7</a:t>
            </a:r>
            <a:r>
              <a:rPr dirty="0" sz="800" spc="105" b="1">
                <a:solidFill>
                  <a:srgbClr val="5661A2"/>
                </a:solidFill>
                <a:latin typeface="Arial"/>
                <a:cs typeface="Arial"/>
              </a:rPr>
              <a:t>8</a:t>
            </a:r>
            <a:r>
              <a:rPr dirty="0" sz="800" b="1">
                <a:solidFill>
                  <a:srgbClr val="5661A2"/>
                </a:solidFill>
                <a:latin typeface="Arial"/>
                <a:cs typeface="Arial"/>
              </a:rPr>
              <a:t>,7</a:t>
            </a:r>
            <a:endParaRPr sz="800">
              <a:latin typeface="Arial"/>
              <a:cs typeface="Arial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14322655" y="8390488"/>
            <a:ext cx="24257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65" b="1">
                <a:solidFill>
                  <a:srgbClr val="5661A2"/>
                </a:solidFill>
                <a:latin typeface="Arial"/>
                <a:cs typeface="Arial"/>
              </a:rPr>
              <a:t>7</a:t>
            </a:r>
            <a:r>
              <a:rPr dirty="0" sz="800" b="1">
                <a:solidFill>
                  <a:srgbClr val="5661A2"/>
                </a:solidFill>
                <a:latin typeface="Arial"/>
                <a:cs typeface="Arial"/>
              </a:rPr>
              <a:t>7</a:t>
            </a:r>
            <a:r>
              <a:rPr dirty="0" sz="800" spc="15" b="1">
                <a:solidFill>
                  <a:srgbClr val="5661A2"/>
                </a:solidFill>
                <a:latin typeface="Arial"/>
                <a:cs typeface="Arial"/>
              </a:rPr>
              <a:t>,</a:t>
            </a:r>
            <a:r>
              <a:rPr dirty="0" sz="800" spc="60" b="1">
                <a:solidFill>
                  <a:srgbClr val="5661A2"/>
                </a:solidFill>
                <a:latin typeface="Arial"/>
                <a:cs typeface="Arial"/>
              </a:rPr>
              <a:t>6</a:t>
            </a:r>
            <a:endParaRPr sz="800">
              <a:latin typeface="Arial"/>
              <a:cs typeface="Arial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8198474" y="9136585"/>
            <a:ext cx="5217795" cy="2616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Гражданам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предоставлены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возможности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оценки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своего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здоровья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путем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прохождения </a:t>
            </a:r>
            <a:r>
              <a:rPr dirty="0" sz="800" spc="-204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профилактического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медицинского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осмотра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(или)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диспансеризации</a:t>
            </a:r>
            <a:endParaRPr sz="800">
              <a:latin typeface="Arial"/>
              <a:cs typeface="Arial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8198474" y="9457234"/>
            <a:ext cx="2123440" cy="471170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20"/>
              </a:spcBef>
            </a:pP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Доля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граждан,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ежегодно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проходящих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профилактический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медицинский</a:t>
            </a:r>
            <a:endParaRPr sz="800">
              <a:latin typeface="Microsoft Sans Serif"/>
              <a:cs typeface="Microsoft Sans Serif"/>
            </a:endParaRPr>
          </a:p>
          <a:p>
            <a:pPr marL="12700" marR="231775">
              <a:lnSpc>
                <a:spcPts val="850"/>
              </a:lnSpc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осмотр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и(или)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диспансеризацию,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от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общего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числа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10892124" y="9457234"/>
            <a:ext cx="273050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12775" algn="l"/>
                <a:tab pos="1073150" algn="l"/>
                <a:tab pos="1557655" algn="l"/>
                <a:tab pos="2015489" algn="l"/>
                <a:tab pos="2498725" algn="l"/>
              </a:tabLst>
            </a:pP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%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	</a:t>
            </a:r>
            <a:r>
              <a:rPr dirty="0" sz="800" spc="40" b="1">
                <a:solidFill>
                  <a:srgbClr val="5661A2"/>
                </a:solidFill>
                <a:latin typeface="Arial"/>
                <a:cs typeface="Arial"/>
              </a:rPr>
              <a:t>2</a:t>
            </a:r>
            <a:r>
              <a:rPr dirty="0" sz="800" spc="45" b="1">
                <a:solidFill>
                  <a:srgbClr val="5661A2"/>
                </a:solidFill>
                <a:latin typeface="Arial"/>
                <a:cs typeface="Arial"/>
              </a:rPr>
              <a:t>2</a:t>
            </a:r>
            <a:r>
              <a:rPr dirty="0" sz="800" spc="20" b="1">
                <a:solidFill>
                  <a:srgbClr val="5661A2"/>
                </a:solidFill>
                <a:latin typeface="Arial"/>
                <a:cs typeface="Arial"/>
              </a:rPr>
              <a:t>,</a:t>
            </a:r>
            <a:r>
              <a:rPr dirty="0" sz="800" spc="30" b="1">
                <a:solidFill>
                  <a:srgbClr val="5661A2"/>
                </a:solidFill>
                <a:latin typeface="Arial"/>
                <a:cs typeface="Arial"/>
              </a:rPr>
              <a:t>6</a:t>
            </a:r>
            <a:r>
              <a:rPr dirty="0" sz="800" b="1">
                <a:solidFill>
                  <a:srgbClr val="5661A2"/>
                </a:solidFill>
                <a:latin typeface="Arial"/>
                <a:cs typeface="Arial"/>
              </a:rPr>
              <a:t>	</a:t>
            </a:r>
            <a:r>
              <a:rPr dirty="0" sz="800" spc="40" b="1">
                <a:solidFill>
                  <a:srgbClr val="5661A2"/>
                </a:solidFill>
                <a:latin typeface="Arial"/>
                <a:cs typeface="Arial"/>
              </a:rPr>
              <a:t>3</a:t>
            </a:r>
            <a:r>
              <a:rPr dirty="0" sz="800" spc="60" b="1">
                <a:solidFill>
                  <a:srgbClr val="5661A2"/>
                </a:solidFill>
                <a:latin typeface="Arial"/>
                <a:cs typeface="Arial"/>
              </a:rPr>
              <a:t>0</a:t>
            </a:r>
            <a:r>
              <a:rPr dirty="0" sz="800" spc="45" b="1">
                <a:solidFill>
                  <a:srgbClr val="5661A2"/>
                </a:solidFill>
                <a:latin typeface="Arial"/>
                <a:cs typeface="Arial"/>
              </a:rPr>
              <a:t>,</a:t>
            </a:r>
            <a:r>
              <a:rPr dirty="0" sz="800" spc="80" b="1">
                <a:solidFill>
                  <a:srgbClr val="5661A2"/>
                </a:solidFill>
                <a:latin typeface="Arial"/>
                <a:cs typeface="Arial"/>
              </a:rPr>
              <a:t>8</a:t>
            </a:r>
            <a:r>
              <a:rPr dirty="0" sz="800" b="1">
                <a:solidFill>
                  <a:srgbClr val="5661A2"/>
                </a:solidFill>
                <a:latin typeface="Arial"/>
                <a:cs typeface="Arial"/>
              </a:rPr>
              <a:t>	</a:t>
            </a:r>
            <a:r>
              <a:rPr dirty="0" sz="800" spc="30" b="1">
                <a:solidFill>
                  <a:srgbClr val="5661A2"/>
                </a:solidFill>
                <a:latin typeface="Arial"/>
                <a:cs typeface="Arial"/>
              </a:rPr>
              <a:t>3</a:t>
            </a:r>
            <a:r>
              <a:rPr dirty="0" sz="800" spc="45" b="1">
                <a:solidFill>
                  <a:srgbClr val="5661A2"/>
                </a:solidFill>
                <a:latin typeface="Arial"/>
                <a:cs typeface="Arial"/>
              </a:rPr>
              <a:t>5</a:t>
            </a:r>
            <a:r>
              <a:rPr dirty="0" sz="800" spc="20" b="1">
                <a:solidFill>
                  <a:srgbClr val="5661A2"/>
                </a:solidFill>
                <a:latin typeface="Arial"/>
                <a:cs typeface="Arial"/>
              </a:rPr>
              <a:t>,</a:t>
            </a:r>
            <a:r>
              <a:rPr dirty="0" sz="800" spc="30" b="1">
                <a:solidFill>
                  <a:srgbClr val="5661A2"/>
                </a:solidFill>
                <a:latin typeface="Arial"/>
                <a:cs typeface="Arial"/>
              </a:rPr>
              <a:t>6</a:t>
            </a:r>
            <a:r>
              <a:rPr dirty="0" sz="800" b="1">
                <a:solidFill>
                  <a:srgbClr val="5661A2"/>
                </a:solidFill>
                <a:latin typeface="Arial"/>
                <a:cs typeface="Arial"/>
              </a:rPr>
              <a:t>	</a:t>
            </a:r>
            <a:r>
              <a:rPr dirty="0" sz="800" spc="100" b="1">
                <a:solidFill>
                  <a:srgbClr val="5661A2"/>
                </a:solidFill>
                <a:latin typeface="Arial"/>
                <a:cs typeface="Arial"/>
              </a:rPr>
              <a:t>4</a:t>
            </a:r>
            <a:r>
              <a:rPr dirty="0" sz="800" spc="105" b="1">
                <a:solidFill>
                  <a:srgbClr val="5661A2"/>
                </a:solidFill>
                <a:latin typeface="Arial"/>
                <a:cs typeface="Arial"/>
              </a:rPr>
              <a:t>6</a:t>
            </a:r>
            <a:r>
              <a:rPr dirty="0" sz="800" spc="5" b="1">
                <a:solidFill>
                  <a:srgbClr val="5661A2"/>
                </a:solidFill>
                <a:latin typeface="Arial"/>
                <a:cs typeface="Arial"/>
              </a:rPr>
              <a:t>,</a:t>
            </a:r>
            <a:r>
              <a:rPr dirty="0" sz="800" spc="25" b="1">
                <a:solidFill>
                  <a:srgbClr val="5661A2"/>
                </a:solidFill>
                <a:latin typeface="Arial"/>
                <a:cs typeface="Arial"/>
              </a:rPr>
              <a:t>3</a:t>
            </a:r>
            <a:r>
              <a:rPr dirty="0" sz="800" b="1">
                <a:solidFill>
                  <a:srgbClr val="5661A2"/>
                </a:solidFill>
                <a:latin typeface="Arial"/>
                <a:cs typeface="Arial"/>
              </a:rPr>
              <a:t>	</a:t>
            </a:r>
            <a:r>
              <a:rPr dirty="0" sz="800" spc="45" b="1">
                <a:solidFill>
                  <a:srgbClr val="5661A2"/>
                </a:solidFill>
                <a:latin typeface="Arial"/>
                <a:cs typeface="Arial"/>
              </a:rPr>
              <a:t>5</a:t>
            </a:r>
            <a:r>
              <a:rPr dirty="0" sz="800" spc="65" b="1">
                <a:solidFill>
                  <a:srgbClr val="5661A2"/>
                </a:solidFill>
                <a:latin typeface="Arial"/>
                <a:cs typeface="Arial"/>
              </a:rPr>
              <a:t>9</a:t>
            </a:r>
            <a:r>
              <a:rPr dirty="0" sz="800" spc="15" b="1">
                <a:solidFill>
                  <a:srgbClr val="5661A2"/>
                </a:solidFill>
                <a:latin typeface="Arial"/>
                <a:cs typeface="Arial"/>
              </a:rPr>
              <a:t>,7</a:t>
            </a:r>
            <a:endParaRPr sz="800">
              <a:latin typeface="Arial"/>
              <a:cs typeface="Arial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13842255" y="9457234"/>
            <a:ext cx="25146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40" b="1">
                <a:solidFill>
                  <a:srgbClr val="5661A2"/>
                </a:solidFill>
                <a:latin typeface="Arial"/>
                <a:cs typeface="Arial"/>
              </a:rPr>
              <a:t>5</a:t>
            </a:r>
            <a:r>
              <a:rPr dirty="0" sz="800" spc="70" b="1">
                <a:solidFill>
                  <a:srgbClr val="5661A2"/>
                </a:solidFill>
                <a:latin typeface="Arial"/>
                <a:cs typeface="Arial"/>
              </a:rPr>
              <a:t>2</a:t>
            </a:r>
            <a:r>
              <a:rPr dirty="0" sz="800" spc="15" b="1">
                <a:solidFill>
                  <a:srgbClr val="5661A2"/>
                </a:solidFill>
                <a:latin typeface="Arial"/>
                <a:cs typeface="Arial"/>
              </a:rPr>
              <a:t>,</a:t>
            </a:r>
            <a:r>
              <a:rPr dirty="0" sz="800" spc="80" b="1">
                <a:solidFill>
                  <a:srgbClr val="5661A2"/>
                </a:solidFill>
                <a:latin typeface="Arial"/>
                <a:cs typeface="Arial"/>
              </a:rPr>
              <a:t>8</a:t>
            </a:r>
            <a:endParaRPr sz="800">
              <a:latin typeface="Arial"/>
              <a:cs typeface="Arial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14310768" y="9457234"/>
            <a:ext cx="25527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0" b="1">
                <a:solidFill>
                  <a:srgbClr val="5661A2"/>
                </a:solidFill>
                <a:latin typeface="Arial"/>
                <a:cs typeface="Arial"/>
              </a:rPr>
              <a:t>7</a:t>
            </a:r>
            <a:r>
              <a:rPr dirty="0" sz="800" spc="65" b="1">
                <a:solidFill>
                  <a:srgbClr val="5661A2"/>
                </a:solidFill>
                <a:latin typeface="Arial"/>
                <a:cs typeface="Arial"/>
              </a:rPr>
              <a:t>0,0</a:t>
            </a:r>
            <a:endParaRPr sz="800">
              <a:latin typeface="Arial"/>
              <a:cs typeface="Arial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1931300" y="6797702"/>
            <a:ext cx="998855" cy="9036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Обеспечение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медицинских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организаций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системы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здр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аво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хр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анения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квалифици-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рованными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кадрами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210" name="object 210"/>
          <p:cNvGrpSpPr/>
          <p:nvPr/>
        </p:nvGrpSpPr>
        <p:grpSpPr>
          <a:xfrm>
            <a:off x="6263995" y="7184885"/>
            <a:ext cx="432434" cy="1347470"/>
            <a:chOff x="6263995" y="7184885"/>
            <a:chExt cx="432434" cy="1347470"/>
          </a:xfrm>
        </p:grpSpPr>
        <p:sp>
          <p:nvSpPr>
            <p:cNvPr id="211" name="object 211"/>
            <p:cNvSpPr/>
            <p:nvPr/>
          </p:nvSpPr>
          <p:spPr>
            <a:xfrm>
              <a:off x="6263995" y="7622997"/>
              <a:ext cx="108585" cy="909319"/>
            </a:xfrm>
            <a:custGeom>
              <a:avLst/>
              <a:gdLst/>
              <a:ahLst/>
              <a:cxnLst/>
              <a:rect l="l" t="t" r="r" b="b"/>
              <a:pathLst>
                <a:path w="108585" h="909320">
                  <a:moveTo>
                    <a:pt x="108000" y="0"/>
                  </a:moveTo>
                  <a:lnTo>
                    <a:pt x="0" y="0"/>
                  </a:lnTo>
                  <a:lnTo>
                    <a:pt x="0" y="909002"/>
                  </a:lnTo>
                  <a:lnTo>
                    <a:pt x="108000" y="90900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" name="object 212"/>
            <p:cNvSpPr/>
            <p:nvPr/>
          </p:nvSpPr>
          <p:spPr>
            <a:xfrm>
              <a:off x="6371996" y="7184885"/>
              <a:ext cx="108585" cy="1347470"/>
            </a:xfrm>
            <a:custGeom>
              <a:avLst/>
              <a:gdLst/>
              <a:ahLst/>
              <a:cxnLst/>
              <a:rect l="l" t="t" r="r" b="b"/>
              <a:pathLst>
                <a:path w="108585" h="1347470">
                  <a:moveTo>
                    <a:pt x="108000" y="0"/>
                  </a:moveTo>
                  <a:lnTo>
                    <a:pt x="0" y="0"/>
                  </a:lnTo>
                  <a:lnTo>
                    <a:pt x="0" y="1347114"/>
                  </a:lnTo>
                  <a:lnTo>
                    <a:pt x="108000" y="134711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" name="object 213"/>
            <p:cNvSpPr/>
            <p:nvPr/>
          </p:nvSpPr>
          <p:spPr>
            <a:xfrm>
              <a:off x="6479997" y="7336802"/>
              <a:ext cx="108585" cy="1195705"/>
            </a:xfrm>
            <a:custGeom>
              <a:avLst/>
              <a:gdLst/>
              <a:ahLst/>
              <a:cxnLst/>
              <a:rect l="l" t="t" r="r" b="b"/>
              <a:pathLst>
                <a:path w="108584" h="1195704">
                  <a:moveTo>
                    <a:pt x="108000" y="0"/>
                  </a:moveTo>
                  <a:lnTo>
                    <a:pt x="0" y="0"/>
                  </a:lnTo>
                  <a:lnTo>
                    <a:pt x="0" y="1195197"/>
                  </a:lnTo>
                  <a:lnTo>
                    <a:pt x="108000" y="119519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" name="object 214"/>
            <p:cNvSpPr/>
            <p:nvPr/>
          </p:nvSpPr>
          <p:spPr>
            <a:xfrm>
              <a:off x="6587997" y="7471803"/>
              <a:ext cx="108585" cy="1060450"/>
            </a:xfrm>
            <a:custGeom>
              <a:avLst/>
              <a:gdLst/>
              <a:ahLst/>
              <a:cxnLst/>
              <a:rect l="l" t="t" r="r" b="b"/>
              <a:pathLst>
                <a:path w="108584" h="1060450">
                  <a:moveTo>
                    <a:pt x="108000" y="0"/>
                  </a:moveTo>
                  <a:lnTo>
                    <a:pt x="0" y="0"/>
                  </a:lnTo>
                  <a:lnTo>
                    <a:pt x="0" y="1060195"/>
                  </a:lnTo>
                  <a:lnTo>
                    <a:pt x="108000" y="106019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5" name="object 215"/>
          <p:cNvSpPr txBox="1"/>
          <p:nvPr/>
        </p:nvSpPr>
        <p:spPr>
          <a:xfrm>
            <a:off x="6245368" y="7316495"/>
            <a:ext cx="136525" cy="26543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3,4</a:t>
            </a:r>
            <a:endParaRPr sz="650">
              <a:latin typeface="Arial"/>
              <a:cs typeface="Arial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6569368" y="7169505"/>
            <a:ext cx="136525" cy="26162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283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6353369" y="6878211"/>
            <a:ext cx="244475" cy="41783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64465">
              <a:lnSpc>
                <a:spcPct val="100000"/>
              </a:lnSpc>
              <a:spcBef>
                <a:spcPts val="15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360,8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319,9</a:t>
            </a:r>
            <a:endParaRPr sz="650">
              <a:latin typeface="Arial"/>
              <a:cs typeface="Arial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6252240" y="8573269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5172240" y="8573269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4092239" y="8573269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3012239" y="8573269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1932240" y="8573269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852239" y="8573269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852239" y="6413276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1932240" y="6413276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3012239" y="6413276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4092239" y="6413276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6251299" y="8957702"/>
            <a:ext cx="3397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endParaRPr sz="800">
              <a:latin typeface="Microsoft Sans Serif"/>
              <a:cs typeface="Microsoft Sans Serif"/>
            </a:endParaRPr>
          </a:p>
        </p:txBody>
      </p:sp>
      <p:pic>
        <p:nvPicPr>
          <p:cNvPr id="229" name="object 22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023997" y="6247434"/>
            <a:ext cx="432003" cy="124561"/>
          </a:xfrm>
          <a:prstGeom prst="rect">
            <a:avLst/>
          </a:prstGeom>
        </p:spPr>
      </p:pic>
      <p:sp>
        <p:nvSpPr>
          <p:cNvPr id="230" name="object 230"/>
          <p:cNvSpPr txBox="1"/>
          <p:nvPr/>
        </p:nvSpPr>
        <p:spPr>
          <a:xfrm>
            <a:off x="3011299" y="6797702"/>
            <a:ext cx="667385" cy="4718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Первичная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медико-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санитарная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помощь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231" name="object 231"/>
          <p:cNvGrpSpPr/>
          <p:nvPr/>
        </p:nvGrpSpPr>
        <p:grpSpPr>
          <a:xfrm>
            <a:off x="3023997" y="8261998"/>
            <a:ext cx="432434" cy="270510"/>
            <a:chOff x="3023997" y="8261998"/>
            <a:chExt cx="432434" cy="270510"/>
          </a:xfrm>
        </p:grpSpPr>
        <p:sp>
          <p:nvSpPr>
            <p:cNvPr id="232" name="object 232"/>
            <p:cNvSpPr/>
            <p:nvPr/>
          </p:nvSpPr>
          <p:spPr>
            <a:xfrm>
              <a:off x="3023997" y="8326806"/>
              <a:ext cx="108585" cy="205740"/>
            </a:xfrm>
            <a:custGeom>
              <a:avLst/>
              <a:gdLst/>
              <a:ahLst/>
              <a:cxnLst/>
              <a:rect l="l" t="t" r="r" b="b"/>
              <a:pathLst>
                <a:path w="108585" h="205740">
                  <a:moveTo>
                    <a:pt x="108000" y="0"/>
                  </a:moveTo>
                  <a:lnTo>
                    <a:pt x="0" y="0"/>
                  </a:lnTo>
                  <a:lnTo>
                    <a:pt x="0" y="205193"/>
                  </a:lnTo>
                  <a:lnTo>
                    <a:pt x="108000" y="20519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" name="object 233"/>
            <p:cNvSpPr/>
            <p:nvPr/>
          </p:nvSpPr>
          <p:spPr>
            <a:xfrm>
              <a:off x="3131997" y="8261998"/>
              <a:ext cx="108585" cy="270510"/>
            </a:xfrm>
            <a:custGeom>
              <a:avLst/>
              <a:gdLst/>
              <a:ahLst/>
              <a:cxnLst/>
              <a:rect l="l" t="t" r="r" b="b"/>
              <a:pathLst>
                <a:path w="108585" h="270509">
                  <a:moveTo>
                    <a:pt x="108000" y="0"/>
                  </a:moveTo>
                  <a:lnTo>
                    <a:pt x="0" y="0"/>
                  </a:lnTo>
                  <a:lnTo>
                    <a:pt x="0" y="270001"/>
                  </a:lnTo>
                  <a:lnTo>
                    <a:pt x="108000" y="27000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" name="object 234"/>
            <p:cNvSpPr/>
            <p:nvPr/>
          </p:nvSpPr>
          <p:spPr>
            <a:xfrm>
              <a:off x="3239998" y="8340484"/>
              <a:ext cx="108585" cy="191770"/>
            </a:xfrm>
            <a:custGeom>
              <a:avLst/>
              <a:gdLst/>
              <a:ahLst/>
              <a:cxnLst/>
              <a:rect l="l" t="t" r="r" b="b"/>
              <a:pathLst>
                <a:path w="108585" h="191770">
                  <a:moveTo>
                    <a:pt x="108000" y="0"/>
                  </a:moveTo>
                  <a:lnTo>
                    <a:pt x="0" y="0"/>
                  </a:lnTo>
                  <a:lnTo>
                    <a:pt x="0" y="191515"/>
                  </a:lnTo>
                  <a:lnTo>
                    <a:pt x="108000" y="19151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" name="object 235"/>
            <p:cNvSpPr/>
            <p:nvPr/>
          </p:nvSpPr>
          <p:spPr>
            <a:xfrm>
              <a:off x="3347999" y="8281441"/>
              <a:ext cx="108585" cy="250825"/>
            </a:xfrm>
            <a:custGeom>
              <a:avLst/>
              <a:gdLst/>
              <a:ahLst/>
              <a:cxnLst/>
              <a:rect l="l" t="t" r="r" b="b"/>
              <a:pathLst>
                <a:path w="108585" h="250825">
                  <a:moveTo>
                    <a:pt x="108000" y="0"/>
                  </a:moveTo>
                  <a:lnTo>
                    <a:pt x="0" y="0"/>
                  </a:lnTo>
                  <a:lnTo>
                    <a:pt x="0" y="250558"/>
                  </a:lnTo>
                  <a:lnTo>
                    <a:pt x="108000" y="25055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6" name="object 236"/>
          <p:cNvSpPr txBox="1"/>
          <p:nvPr/>
        </p:nvSpPr>
        <p:spPr>
          <a:xfrm>
            <a:off x="3011299" y="8957702"/>
            <a:ext cx="895350" cy="4718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905"/>
              </a:lnSpc>
              <a:spcBef>
                <a:spcPts val="100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Борьба</a:t>
            </a:r>
            <a:endParaRPr sz="800">
              <a:latin typeface="Microsoft Sans Serif"/>
              <a:cs typeface="Microsoft Sans Serif"/>
            </a:endParaRPr>
          </a:p>
          <a:p>
            <a:pPr marL="12700" marR="5080">
              <a:lnSpc>
                <a:spcPts val="850"/>
              </a:lnSpc>
              <a:spcBef>
                <a:spcPts val="65"/>
              </a:spcBef>
            </a:pP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сердечно-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сосудистыми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заб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леваниями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237" name="object 237"/>
          <p:cNvGrpSpPr/>
          <p:nvPr/>
        </p:nvGrpSpPr>
        <p:grpSpPr>
          <a:xfrm>
            <a:off x="5184000" y="7865998"/>
            <a:ext cx="432434" cy="666115"/>
            <a:chOff x="5184000" y="7865998"/>
            <a:chExt cx="432434" cy="666115"/>
          </a:xfrm>
        </p:grpSpPr>
        <p:sp>
          <p:nvSpPr>
            <p:cNvPr id="238" name="object 238"/>
            <p:cNvSpPr/>
            <p:nvPr/>
          </p:nvSpPr>
          <p:spPr>
            <a:xfrm>
              <a:off x="5184000" y="7887233"/>
              <a:ext cx="108585" cy="645160"/>
            </a:xfrm>
            <a:custGeom>
              <a:avLst/>
              <a:gdLst/>
              <a:ahLst/>
              <a:cxnLst/>
              <a:rect l="l" t="t" r="r" b="b"/>
              <a:pathLst>
                <a:path w="108585" h="645159">
                  <a:moveTo>
                    <a:pt x="108000" y="0"/>
                  </a:moveTo>
                  <a:lnTo>
                    <a:pt x="0" y="0"/>
                  </a:lnTo>
                  <a:lnTo>
                    <a:pt x="0" y="644766"/>
                  </a:lnTo>
                  <a:lnTo>
                    <a:pt x="108000" y="64476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" name="object 239"/>
            <p:cNvSpPr/>
            <p:nvPr/>
          </p:nvSpPr>
          <p:spPr>
            <a:xfrm>
              <a:off x="5292001" y="7865998"/>
              <a:ext cx="108585" cy="666115"/>
            </a:xfrm>
            <a:custGeom>
              <a:avLst/>
              <a:gdLst/>
              <a:ahLst/>
              <a:cxnLst/>
              <a:rect l="l" t="t" r="r" b="b"/>
              <a:pathLst>
                <a:path w="108585" h="666115">
                  <a:moveTo>
                    <a:pt x="108000" y="0"/>
                  </a:moveTo>
                  <a:lnTo>
                    <a:pt x="0" y="0"/>
                  </a:lnTo>
                  <a:lnTo>
                    <a:pt x="0" y="666000"/>
                  </a:lnTo>
                  <a:lnTo>
                    <a:pt x="108000" y="66600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" name="object 240"/>
            <p:cNvSpPr/>
            <p:nvPr/>
          </p:nvSpPr>
          <p:spPr>
            <a:xfrm>
              <a:off x="5400001" y="7963204"/>
              <a:ext cx="108585" cy="568960"/>
            </a:xfrm>
            <a:custGeom>
              <a:avLst/>
              <a:gdLst/>
              <a:ahLst/>
              <a:cxnLst/>
              <a:rect l="l" t="t" r="r" b="b"/>
              <a:pathLst>
                <a:path w="108585" h="568959">
                  <a:moveTo>
                    <a:pt x="108000" y="0"/>
                  </a:moveTo>
                  <a:lnTo>
                    <a:pt x="0" y="0"/>
                  </a:lnTo>
                  <a:lnTo>
                    <a:pt x="0" y="568794"/>
                  </a:lnTo>
                  <a:lnTo>
                    <a:pt x="108000" y="56879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" name="object 241"/>
            <p:cNvSpPr/>
            <p:nvPr/>
          </p:nvSpPr>
          <p:spPr>
            <a:xfrm>
              <a:off x="5508002" y="8004606"/>
              <a:ext cx="108585" cy="527685"/>
            </a:xfrm>
            <a:custGeom>
              <a:avLst/>
              <a:gdLst/>
              <a:ahLst/>
              <a:cxnLst/>
              <a:rect l="l" t="t" r="r" b="b"/>
              <a:pathLst>
                <a:path w="108585" h="527684">
                  <a:moveTo>
                    <a:pt x="108000" y="0"/>
                  </a:moveTo>
                  <a:lnTo>
                    <a:pt x="0" y="0"/>
                  </a:lnTo>
                  <a:lnTo>
                    <a:pt x="0" y="527392"/>
                  </a:lnTo>
                  <a:lnTo>
                    <a:pt x="108000" y="52739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42" name="object 242"/>
          <p:cNvSpPr txBox="1"/>
          <p:nvPr/>
        </p:nvSpPr>
        <p:spPr>
          <a:xfrm>
            <a:off x="5171300" y="8957702"/>
            <a:ext cx="895350" cy="4718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905"/>
              </a:lnSpc>
              <a:spcBef>
                <a:spcPts val="100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Борьба</a:t>
            </a:r>
            <a:endParaRPr sz="800">
              <a:latin typeface="Microsoft Sans Serif"/>
              <a:cs typeface="Microsoft Sans Serif"/>
            </a:endParaRPr>
          </a:p>
          <a:p>
            <a:pPr marL="12700" marR="5080">
              <a:lnSpc>
                <a:spcPts val="850"/>
              </a:lnSpc>
              <a:spcBef>
                <a:spcPts val="65"/>
              </a:spcBef>
            </a:pP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онкологи-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ческими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заб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леваниями</a:t>
            </a:r>
            <a:endParaRPr sz="800">
              <a:latin typeface="Microsoft Sans Serif"/>
              <a:cs typeface="Microsoft Sans Serif"/>
            </a:endParaRPr>
          </a:p>
        </p:txBody>
      </p:sp>
      <p:pic>
        <p:nvPicPr>
          <p:cNvPr id="243" name="object 2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63993" y="8455317"/>
            <a:ext cx="432003" cy="76682"/>
          </a:xfrm>
          <a:prstGeom prst="rect">
            <a:avLst/>
          </a:prstGeom>
        </p:spPr>
      </p:pic>
      <p:sp>
        <p:nvSpPr>
          <p:cNvPr id="244" name="object 244"/>
          <p:cNvSpPr txBox="1"/>
          <p:nvPr/>
        </p:nvSpPr>
        <p:spPr>
          <a:xfrm>
            <a:off x="851300" y="8957702"/>
            <a:ext cx="954405" cy="11195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зд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ав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охранения,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включая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создание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современной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инфраструктуры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оказания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медицинской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помощи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детям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245" name="object 245"/>
          <p:cNvGrpSpPr/>
          <p:nvPr/>
        </p:nvGrpSpPr>
        <p:grpSpPr>
          <a:xfrm>
            <a:off x="4104004" y="6328804"/>
            <a:ext cx="432434" cy="43815"/>
            <a:chOff x="4104004" y="6328804"/>
            <a:chExt cx="432434" cy="43815"/>
          </a:xfrm>
        </p:grpSpPr>
        <p:sp>
          <p:nvSpPr>
            <p:cNvPr id="246" name="object 246"/>
            <p:cNvSpPr/>
            <p:nvPr/>
          </p:nvSpPr>
          <p:spPr>
            <a:xfrm>
              <a:off x="4104004" y="6328804"/>
              <a:ext cx="108585" cy="43815"/>
            </a:xfrm>
            <a:custGeom>
              <a:avLst/>
              <a:gdLst/>
              <a:ahLst/>
              <a:cxnLst/>
              <a:rect l="l" t="t" r="r" b="b"/>
              <a:pathLst>
                <a:path w="108585" h="43814">
                  <a:moveTo>
                    <a:pt x="108000" y="0"/>
                  </a:moveTo>
                  <a:lnTo>
                    <a:pt x="0" y="0"/>
                  </a:lnTo>
                  <a:lnTo>
                    <a:pt x="0" y="43192"/>
                  </a:lnTo>
                  <a:lnTo>
                    <a:pt x="108000" y="4319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" name="object 247"/>
            <p:cNvSpPr/>
            <p:nvPr/>
          </p:nvSpPr>
          <p:spPr>
            <a:xfrm>
              <a:off x="4212005" y="6331318"/>
              <a:ext cx="108585" cy="41275"/>
            </a:xfrm>
            <a:custGeom>
              <a:avLst/>
              <a:gdLst/>
              <a:ahLst/>
              <a:cxnLst/>
              <a:rect l="l" t="t" r="r" b="b"/>
              <a:pathLst>
                <a:path w="108585" h="41275">
                  <a:moveTo>
                    <a:pt x="108000" y="0"/>
                  </a:moveTo>
                  <a:lnTo>
                    <a:pt x="0" y="0"/>
                  </a:lnTo>
                  <a:lnTo>
                    <a:pt x="0" y="40678"/>
                  </a:lnTo>
                  <a:lnTo>
                    <a:pt x="108000" y="4067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5661A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" name="object 248"/>
            <p:cNvSpPr/>
            <p:nvPr/>
          </p:nvSpPr>
          <p:spPr>
            <a:xfrm>
              <a:off x="4319993" y="6343193"/>
              <a:ext cx="108585" cy="29209"/>
            </a:xfrm>
            <a:custGeom>
              <a:avLst/>
              <a:gdLst/>
              <a:ahLst/>
              <a:cxnLst/>
              <a:rect l="l" t="t" r="r" b="b"/>
              <a:pathLst>
                <a:path w="108585" h="29210">
                  <a:moveTo>
                    <a:pt x="108000" y="0"/>
                  </a:moveTo>
                  <a:lnTo>
                    <a:pt x="0" y="0"/>
                  </a:lnTo>
                  <a:lnTo>
                    <a:pt x="0" y="28803"/>
                  </a:lnTo>
                  <a:lnTo>
                    <a:pt x="108000" y="2880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" name="object 249"/>
            <p:cNvSpPr/>
            <p:nvPr/>
          </p:nvSpPr>
          <p:spPr>
            <a:xfrm>
              <a:off x="4427994" y="6333477"/>
              <a:ext cx="108585" cy="38735"/>
            </a:xfrm>
            <a:custGeom>
              <a:avLst/>
              <a:gdLst/>
              <a:ahLst/>
              <a:cxnLst/>
              <a:rect l="l" t="t" r="r" b="b"/>
              <a:pathLst>
                <a:path w="108585" h="38735">
                  <a:moveTo>
                    <a:pt x="108000" y="0"/>
                  </a:moveTo>
                  <a:lnTo>
                    <a:pt x="0" y="0"/>
                  </a:lnTo>
                  <a:lnTo>
                    <a:pt x="0" y="38519"/>
                  </a:lnTo>
                  <a:lnTo>
                    <a:pt x="108000" y="3851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0" name="object 250"/>
          <p:cNvSpPr txBox="1"/>
          <p:nvPr/>
        </p:nvSpPr>
        <p:spPr>
          <a:xfrm>
            <a:off x="4091299" y="6797702"/>
            <a:ext cx="1858645" cy="5797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сети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национальных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медицинских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исследовательских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центров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внедрение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инновационных медицинских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технологий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251" name="object 251"/>
          <p:cNvGrpSpPr/>
          <p:nvPr/>
        </p:nvGrpSpPr>
        <p:grpSpPr>
          <a:xfrm>
            <a:off x="1944001" y="8477275"/>
            <a:ext cx="432434" cy="55244"/>
            <a:chOff x="1944001" y="8477275"/>
            <a:chExt cx="432434" cy="55244"/>
          </a:xfrm>
        </p:grpSpPr>
        <p:sp>
          <p:nvSpPr>
            <p:cNvPr id="252" name="object 252"/>
            <p:cNvSpPr/>
            <p:nvPr/>
          </p:nvSpPr>
          <p:spPr>
            <a:xfrm>
              <a:off x="1944001" y="8477275"/>
              <a:ext cx="108585" cy="55244"/>
            </a:xfrm>
            <a:custGeom>
              <a:avLst/>
              <a:gdLst/>
              <a:ahLst/>
              <a:cxnLst/>
              <a:rect l="l" t="t" r="r" b="b"/>
              <a:pathLst>
                <a:path w="108585" h="55245">
                  <a:moveTo>
                    <a:pt x="108000" y="0"/>
                  </a:moveTo>
                  <a:lnTo>
                    <a:pt x="0" y="0"/>
                  </a:lnTo>
                  <a:lnTo>
                    <a:pt x="0" y="54724"/>
                  </a:lnTo>
                  <a:lnTo>
                    <a:pt x="108000" y="5472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" name="object 253"/>
            <p:cNvSpPr/>
            <p:nvPr/>
          </p:nvSpPr>
          <p:spPr>
            <a:xfrm>
              <a:off x="2052002" y="8480882"/>
              <a:ext cx="108585" cy="51435"/>
            </a:xfrm>
            <a:custGeom>
              <a:avLst/>
              <a:gdLst/>
              <a:ahLst/>
              <a:cxnLst/>
              <a:rect l="l" t="t" r="r" b="b"/>
              <a:pathLst>
                <a:path w="108585" h="51434">
                  <a:moveTo>
                    <a:pt x="108000" y="0"/>
                  </a:moveTo>
                  <a:lnTo>
                    <a:pt x="0" y="0"/>
                  </a:lnTo>
                  <a:lnTo>
                    <a:pt x="0" y="51117"/>
                  </a:lnTo>
                  <a:lnTo>
                    <a:pt x="108000" y="5111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" name="object 254"/>
            <p:cNvSpPr/>
            <p:nvPr/>
          </p:nvSpPr>
          <p:spPr>
            <a:xfrm>
              <a:off x="2160003" y="8486635"/>
              <a:ext cx="108585" cy="45720"/>
            </a:xfrm>
            <a:custGeom>
              <a:avLst/>
              <a:gdLst/>
              <a:ahLst/>
              <a:cxnLst/>
              <a:rect l="l" t="t" r="r" b="b"/>
              <a:pathLst>
                <a:path w="108585" h="45720">
                  <a:moveTo>
                    <a:pt x="108000" y="0"/>
                  </a:moveTo>
                  <a:lnTo>
                    <a:pt x="0" y="0"/>
                  </a:lnTo>
                  <a:lnTo>
                    <a:pt x="0" y="45364"/>
                  </a:lnTo>
                  <a:lnTo>
                    <a:pt x="108000" y="4536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" name="object 255"/>
            <p:cNvSpPr/>
            <p:nvPr/>
          </p:nvSpPr>
          <p:spPr>
            <a:xfrm>
              <a:off x="2268004" y="8489518"/>
              <a:ext cx="108585" cy="42545"/>
            </a:xfrm>
            <a:custGeom>
              <a:avLst/>
              <a:gdLst/>
              <a:ahLst/>
              <a:cxnLst/>
              <a:rect l="l" t="t" r="r" b="b"/>
              <a:pathLst>
                <a:path w="108585" h="42545">
                  <a:moveTo>
                    <a:pt x="108000" y="0"/>
                  </a:moveTo>
                  <a:lnTo>
                    <a:pt x="0" y="0"/>
                  </a:lnTo>
                  <a:lnTo>
                    <a:pt x="0" y="42481"/>
                  </a:lnTo>
                  <a:lnTo>
                    <a:pt x="108000" y="4248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6" name="object 256"/>
          <p:cNvSpPr/>
          <p:nvPr/>
        </p:nvSpPr>
        <p:spPr>
          <a:xfrm>
            <a:off x="863993" y="6368389"/>
            <a:ext cx="432434" cy="3810"/>
          </a:xfrm>
          <a:custGeom>
            <a:avLst/>
            <a:gdLst/>
            <a:ahLst/>
            <a:cxnLst/>
            <a:rect l="l" t="t" r="r" b="b"/>
            <a:pathLst>
              <a:path w="432434" h="3810">
                <a:moveTo>
                  <a:pt x="432003" y="0"/>
                </a:moveTo>
                <a:lnTo>
                  <a:pt x="324002" y="0"/>
                </a:lnTo>
                <a:lnTo>
                  <a:pt x="216001" y="0"/>
                </a:lnTo>
                <a:lnTo>
                  <a:pt x="108000" y="0"/>
                </a:lnTo>
                <a:lnTo>
                  <a:pt x="0" y="0"/>
                </a:lnTo>
                <a:lnTo>
                  <a:pt x="0" y="3606"/>
                </a:lnTo>
                <a:lnTo>
                  <a:pt x="108000" y="3606"/>
                </a:lnTo>
                <a:lnTo>
                  <a:pt x="216001" y="3606"/>
                </a:lnTo>
                <a:lnTo>
                  <a:pt x="324002" y="3606"/>
                </a:lnTo>
                <a:lnTo>
                  <a:pt x="432003" y="3606"/>
                </a:lnTo>
                <a:lnTo>
                  <a:pt x="432003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57" name="object 257"/>
          <p:cNvGrpSpPr/>
          <p:nvPr/>
        </p:nvGrpSpPr>
        <p:grpSpPr>
          <a:xfrm>
            <a:off x="4212005" y="8181365"/>
            <a:ext cx="216535" cy="351155"/>
            <a:chOff x="4212005" y="8181365"/>
            <a:chExt cx="216535" cy="351155"/>
          </a:xfrm>
        </p:grpSpPr>
        <p:sp>
          <p:nvSpPr>
            <p:cNvPr id="258" name="object 258"/>
            <p:cNvSpPr/>
            <p:nvPr/>
          </p:nvSpPr>
          <p:spPr>
            <a:xfrm>
              <a:off x="4212005" y="8181365"/>
              <a:ext cx="108585" cy="351155"/>
            </a:xfrm>
            <a:custGeom>
              <a:avLst/>
              <a:gdLst/>
              <a:ahLst/>
              <a:cxnLst/>
              <a:rect l="l" t="t" r="r" b="b"/>
              <a:pathLst>
                <a:path w="108585" h="351154">
                  <a:moveTo>
                    <a:pt x="108000" y="0"/>
                  </a:moveTo>
                  <a:lnTo>
                    <a:pt x="0" y="0"/>
                  </a:lnTo>
                  <a:lnTo>
                    <a:pt x="0" y="350634"/>
                  </a:lnTo>
                  <a:lnTo>
                    <a:pt x="108000" y="35063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" name="object 259"/>
            <p:cNvSpPr/>
            <p:nvPr/>
          </p:nvSpPr>
          <p:spPr>
            <a:xfrm>
              <a:off x="4319993" y="8190001"/>
              <a:ext cx="108585" cy="342265"/>
            </a:xfrm>
            <a:custGeom>
              <a:avLst/>
              <a:gdLst/>
              <a:ahLst/>
              <a:cxnLst/>
              <a:rect l="l" t="t" r="r" b="b"/>
              <a:pathLst>
                <a:path w="108585" h="342265">
                  <a:moveTo>
                    <a:pt x="108000" y="0"/>
                  </a:moveTo>
                  <a:lnTo>
                    <a:pt x="0" y="0"/>
                  </a:lnTo>
                  <a:lnTo>
                    <a:pt x="0" y="341998"/>
                  </a:lnTo>
                  <a:lnTo>
                    <a:pt x="108000" y="34199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0" name="object 260"/>
          <p:cNvSpPr txBox="1"/>
          <p:nvPr/>
        </p:nvSpPr>
        <p:spPr>
          <a:xfrm>
            <a:off x="4193368" y="7924302"/>
            <a:ext cx="352425" cy="27305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69215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6,8</a:t>
            </a:r>
            <a:endParaRPr sz="650">
              <a:latin typeface="Arial"/>
              <a:cs typeface="Arial"/>
            </a:endParaRPr>
          </a:p>
          <a:p>
            <a:pPr marL="60325">
              <a:lnSpc>
                <a:spcPct val="100000"/>
              </a:lnSpc>
              <a:spcBef>
                <a:spcPts val="70"/>
              </a:spcBef>
            </a:pP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94,6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-35" b="1">
                <a:solidFill>
                  <a:srgbClr val="221E1F"/>
                </a:solidFill>
                <a:latin typeface="Arial"/>
                <a:cs typeface="Arial"/>
              </a:rPr>
              <a:t>81,1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261" name="object 261"/>
          <p:cNvGrpSpPr/>
          <p:nvPr/>
        </p:nvGrpSpPr>
        <p:grpSpPr>
          <a:xfrm>
            <a:off x="4104005" y="8238235"/>
            <a:ext cx="432434" cy="294005"/>
            <a:chOff x="4104005" y="8238235"/>
            <a:chExt cx="432434" cy="294005"/>
          </a:xfrm>
        </p:grpSpPr>
        <p:sp>
          <p:nvSpPr>
            <p:cNvPr id="262" name="object 262"/>
            <p:cNvSpPr/>
            <p:nvPr/>
          </p:nvSpPr>
          <p:spPr>
            <a:xfrm>
              <a:off x="4427994" y="8238235"/>
              <a:ext cx="108585" cy="294005"/>
            </a:xfrm>
            <a:custGeom>
              <a:avLst/>
              <a:gdLst/>
              <a:ahLst/>
              <a:cxnLst/>
              <a:rect l="l" t="t" r="r" b="b"/>
              <a:pathLst>
                <a:path w="108585" h="294004">
                  <a:moveTo>
                    <a:pt x="108000" y="0"/>
                  </a:moveTo>
                  <a:lnTo>
                    <a:pt x="0" y="0"/>
                  </a:lnTo>
                  <a:lnTo>
                    <a:pt x="0" y="293763"/>
                  </a:lnTo>
                  <a:lnTo>
                    <a:pt x="108000" y="29376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63" name="object 26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104005" y="8315998"/>
              <a:ext cx="108000" cy="216001"/>
            </a:xfrm>
            <a:prstGeom prst="rect">
              <a:avLst/>
            </a:prstGeom>
          </p:spPr>
        </p:pic>
      </p:grpSp>
      <p:sp>
        <p:nvSpPr>
          <p:cNvPr id="264" name="object 264"/>
          <p:cNvSpPr txBox="1"/>
          <p:nvPr/>
        </p:nvSpPr>
        <p:spPr>
          <a:xfrm>
            <a:off x="1931300" y="8957702"/>
            <a:ext cx="620395" cy="4718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Цифровой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контур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здраво-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анения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851300" y="6797702"/>
            <a:ext cx="773430" cy="4718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экспорта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дицинских 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услуг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4091299" y="8957702"/>
            <a:ext cx="909955" cy="6877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Модернизация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первичного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звена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здравоох-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ранения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527298" y="3031471"/>
            <a:ext cx="3160395" cy="16459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715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проект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«Здравоохранение»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достижение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целей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«Достойный,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эффективный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труд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успешное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предпринимательство»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«Со-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хранение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населения,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здоровье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благополучие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людей».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поставленных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целей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состав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ционального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проекта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входят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федеральных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проек-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тов: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«Первичная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медико-санитарная 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помощь», 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«Борь-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ба</a:t>
            </a:r>
            <a:r>
              <a:rPr dirty="0" sz="800" spc="-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-2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сердечно-сосудистыми</a:t>
            </a:r>
            <a:r>
              <a:rPr dirty="0" sz="800" spc="-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заболеваниями»,</a:t>
            </a:r>
            <a:r>
              <a:rPr dirty="0" sz="80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«Борьба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-8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онкологическими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заболеваниями»,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i="1">
                <a:solidFill>
                  <a:srgbClr val="221E1F"/>
                </a:solidFill>
                <a:latin typeface="Arial"/>
                <a:cs typeface="Arial"/>
              </a:rPr>
              <a:t>«Развитие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5" i="1">
                <a:solidFill>
                  <a:srgbClr val="221E1F"/>
                </a:solidFill>
                <a:latin typeface="Arial"/>
                <a:cs typeface="Arial"/>
              </a:rPr>
              <a:t>детско-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i="1">
                <a:solidFill>
                  <a:srgbClr val="221E1F"/>
                </a:solidFill>
                <a:latin typeface="Arial"/>
                <a:cs typeface="Arial"/>
              </a:rPr>
              <a:t>го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здравоохранения,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включая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создание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современной</a:t>
            </a:r>
            <a:endParaRPr sz="800">
              <a:latin typeface="Arial"/>
              <a:cs typeface="Arial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3767299" y="3030031"/>
            <a:ext cx="3159125" cy="16459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инфраструктуры </a:t>
            </a:r>
            <a:r>
              <a:rPr dirty="0" sz="800" spc="120" i="1">
                <a:solidFill>
                  <a:srgbClr val="221E1F"/>
                </a:solidFill>
                <a:latin typeface="Arial"/>
                <a:cs typeface="Arial"/>
              </a:rPr>
              <a:t>оказания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20" i="1">
                <a:solidFill>
                  <a:srgbClr val="221E1F"/>
                </a:solidFill>
                <a:latin typeface="Arial"/>
                <a:cs typeface="Arial"/>
              </a:rPr>
              <a:t>медицинской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20" i="1">
                <a:solidFill>
                  <a:srgbClr val="221E1F"/>
                </a:solidFill>
                <a:latin typeface="Arial"/>
                <a:cs typeface="Arial"/>
              </a:rPr>
              <a:t>помощи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де-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-25" i="1">
                <a:solidFill>
                  <a:srgbClr val="221E1F"/>
                </a:solidFill>
                <a:latin typeface="Arial"/>
                <a:cs typeface="Arial"/>
              </a:rPr>
              <a:t>тям»,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«Обеспечение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медицинских организаций </a:t>
            </a:r>
            <a:r>
              <a:rPr dirty="0" sz="800" spc="25" i="1">
                <a:solidFill>
                  <a:srgbClr val="221E1F"/>
                </a:solidFill>
                <a:latin typeface="Arial"/>
                <a:cs typeface="Arial"/>
              </a:rPr>
              <a:t>систе-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м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ы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здраво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хранени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я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квалифицированным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адрами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»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endParaRPr sz="800">
              <a:latin typeface="Arial"/>
              <a:cs typeface="Arial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30" i="1">
                <a:solidFill>
                  <a:srgbClr val="221E1F"/>
                </a:solidFill>
                <a:latin typeface="Arial"/>
                <a:cs typeface="Arial"/>
              </a:rPr>
              <a:t>«Развитие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-10" i="1">
                <a:solidFill>
                  <a:srgbClr val="221E1F"/>
                </a:solidFill>
                <a:latin typeface="Arial"/>
                <a:cs typeface="Arial"/>
              </a:rPr>
              <a:t>сети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национальных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медицинских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исследова-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-285" i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ь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20" i="1">
                <a:solidFill>
                  <a:srgbClr val="221E1F"/>
                </a:solidFill>
                <a:latin typeface="Arial"/>
                <a:cs typeface="Arial"/>
              </a:rPr>
              <a:t>х</a:t>
            </a:r>
            <a:r>
              <a:rPr dirty="0" sz="800" spc="-6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ц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-270" i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6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9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35" i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-6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нн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ц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нн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ы</a:t>
            </a:r>
            <a:r>
              <a:rPr dirty="0" sz="800" spc="20" i="1">
                <a:solidFill>
                  <a:srgbClr val="221E1F"/>
                </a:solidFill>
                <a:latin typeface="Arial"/>
                <a:cs typeface="Arial"/>
              </a:rPr>
              <a:t>х</a:t>
            </a:r>
            <a:r>
              <a:rPr dirty="0" sz="800" spc="-6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м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ц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25" i="1">
                <a:solidFill>
                  <a:srgbClr val="221E1F"/>
                </a:solidFill>
                <a:latin typeface="Arial"/>
                <a:cs typeface="Arial"/>
              </a:rPr>
              <a:t>-  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ских</a:t>
            </a:r>
            <a:r>
              <a:rPr dirty="0" sz="800" spc="-5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5" i="1">
                <a:solidFill>
                  <a:srgbClr val="221E1F"/>
                </a:solidFill>
                <a:latin typeface="Arial"/>
                <a:cs typeface="Arial"/>
              </a:rPr>
              <a:t>технологий»,</a:t>
            </a:r>
            <a:r>
              <a:rPr dirty="0" sz="800" spc="-5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«Цифровой</a:t>
            </a:r>
            <a:r>
              <a:rPr dirty="0" sz="800" spc="-5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0" i="1">
                <a:solidFill>
                  <a:srgbClr val="221E1F"/>
                </a:solidFill>
                <a:latin typeface="Arial"/>
                <a:cs typeface="Arial"/>
              </a:rPr>
              <a:t>контур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здравоохранения»,</a:t>
            </a:r>
            <a:endParaRPr sz="800">
              <a:latin typeface="Arial"/>
              <a:cs typeface="Arial"/>
            </a:endParaRPr>
          </a:p>
          <a:p>
            <a:pPr algn="just" marL="12700" marR="6350">
              <a:lnSpc>
                <a:spcPct val="132900"/>
              </a:lnSpc>
            </a:pP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«Развитие</a:t>
            </a:r>
            <a:r>
              <a:rPr dirty="0" sz="800" spc="2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экспорта</a:t>
            </a:r>
            <a:r>
              <a:rPr dirty="0" sz="800" spc="2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медицинских</a:t>
            </a:r>
            <a:r>
              <a:rPr dirty="0" sz="800" spc="2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i="1">
                <a:solidFill>
                  <a:srgbClr val="221E1F"/>
                </a:solidFill>
                <a:latin typeface="Arial"/>
                <a:cs typeface="Arial"/>
              </a:rPr>
              <a:t>услуг»,</a:t>
            </a:r>
            <a:r>
              <a:rPr dirty="0" sz="800" spc="2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«Модерниза-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ция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первичного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звена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здравоохранения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Российской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Фе-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дерации»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которые,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свою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очередь,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направлены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шение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представленных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далее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задач: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11500815" y="457468"/>
            <a:ext cx="2990850" cy="22936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нологий, улучшение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материально-технической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базы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детских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поликлиник и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детских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поликлинических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от-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делений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медицинских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путем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оснащения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новым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медицинским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оборудованием;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255">
              <a:lnSpc>
                <a:spcPct val="132900"/>
              </a:lnSpc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строительство/реконструкция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детских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больниц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(кор-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пусов);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255">
              <a:lnSpc>
                <a:spcPct val="132900"/>
              </a:lnSpc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ликвидаци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адрово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дефицит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дицински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ганизациях,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оказывающих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первичную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медико-сани-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тарную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помощь;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985">
              <a:lnSpc>
                <a:spcPct val="132900"/>
              </a:lnSpc>
            </a:pP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здани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звити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ерри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ори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сийс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рации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механизмов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условий,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обеспечивающих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рост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экспорта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медицинских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технологий,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тем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самым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зд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ани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оп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лн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ль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ны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очни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фин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ансир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овани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я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системы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здравоохранения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11385003" y="118893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19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11385003" y="151293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19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11385003" y="199892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19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 txBox="1"/>
          <p:nvPr/>
        </p:nvSpPr>
        <p:spPr>
          <a:xfrm>
            <a:off x="4085368" y="8371953"/>
            <a:ext cx="136525" cy="10795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527300" y="10088502"/>
            <a:ext cx="21082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2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1200" spc="95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275" name="object 275"/>
          <p:cNvSpPr txBox="1"/>
          <p:nvPr/>
        </p:nvSpPr>
        <p:spPr>
          <a:xfrm>
            <a:off x="14384802" y="10088502"/>
            <a:ext cx="208279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3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1200" spc="6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endParaRPr sz="12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1431925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СОЦИАЛЬНО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ИЕ</a:t>
            </a:r>
            <a:r>
              <a:rPr dirty="0" sz="650" spc="50">
                <a:solidFill>
                  <a:srgbClr val="221E1F"/>
                </a:solidFill>
                <a:latin typeface="Verdana"/>
                <a:cs typeface="Verdana"/>
              </a:rPr>
              <a:t>Н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65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В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А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ННЫ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Й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0">
                <a:solidFill>
                  <a:srgbClr val="221E1F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Е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8207997" y="221400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19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8323771" y="2130543"/>
            <a:ext cx="3034665" cy="65957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10160">
              <a:lnSpc>
                <a:spcPct val="132900"/>
              </a:lnSpc>
              <a:spcBef>
                <a:spcPts val="100"/>
              </a:spcBef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приобретено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передвижных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медицинских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комплек-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оказания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медицинской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помощи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жителям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сель-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ских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поселений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малых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городов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комплекс);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  <a:spcBef>
                <a:spcPts val="280"/>
              </a:spcBef>
            </a:pP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выполнено 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12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735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вылетов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санитарной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авиации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лни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льн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выл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там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уще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твляемы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сч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ственных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средств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бюджетов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субъектов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8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10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500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вылетов),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эвакуировано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16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185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человек,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том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числе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202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 ребенка,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из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них</a:t>
            </a:r>
            <a:endParaRPr sz="800">
              <a:latin typeface="Microsoft Sans Serif"/>
              <a:cs typeface="Microsoft Sans Serif"/>
            </a:endParaRPr>
          </a:p>
          <a:p>
            <a:pPr algn="just" marL="12700">
              <a:lnSpc>
                <a:spcPct val="100000"/>
              </a:lnSpc>
              <a:spcBef>
                <a:spcPts val="315"/>
              </a:spcBef>
            </a:pP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-12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985">
              <a:lnSpc>
                <a:spcPct val="132900"/>
              </a:lnSpc>
              <a:spcBef>
                <a:spcPts val="285"/>
              </a:spcBef>
            </a:pP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обеспечены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лекарственными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препаратами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амбу-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латорных условиях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93,6%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от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общего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числа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лиц,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кото-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рые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перенесли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острое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нарушение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мозгового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крово-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обращения,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инфаркт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миокарда,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также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которым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бы-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ли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выполнены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аортокоронарное шунтирование,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ан-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гиопластика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коронарных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артерий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со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стентированием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ерна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аб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ляци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пово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ер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дечн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-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тых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заболеваний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85,0%);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>
              <a:lnSpc>
                <a:spcPct val="132900"/>
              </a:lnSpc>
              <a:spcBef>
                <a:spcPts val="285"/>
              </a:spcBef>
            </a:pP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дооснащены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(переоснащены)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современным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меди-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цинским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оборудованием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93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региональных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диспансе-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ра/больницы,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оказывающих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помощь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больным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онколо-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гическими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заболеваниями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146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медицинских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организаций);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>
              <a:lnSpc>
                <a:spcPct val="132900"/>
              </a:lnSpc>
              <a:spcBef>
                <a:spcPts val="280"/>
              </a:spcBef>
            </a:pP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98,9%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детских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поликлиник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(детских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поликлинических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отделений)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медицинских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субъектов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Рос-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сийской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дооснащены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медицинскими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изде-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лиями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реализуют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организационно-планировочные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решения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внутренних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пространств,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обеспечивающих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комфортность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пребывания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детей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95,0%);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10160" indent="-635">
              <a:lnSpc>
                <a:spcPct val="132900"/>
              </a:lnSpc>
              <a:spcBef>
                <a:spcPts val="285"/>
              </a:spcBef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ш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ников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области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перинатологии,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неонатологии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диатрии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симуляционных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центрах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33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че-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ловек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нарастающим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итогом);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10160" indent="-635">
              <a:lnSpc>
                <a:spcPct val="132900"/>
              </a:lnSpc>
              <a:spcBef>
                <a:spcPts val="284"/>
              </a:spcBef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щ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2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щ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риод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беременности,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родов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послеродовый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пери-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од,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том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числе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за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счет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средств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родовых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сертифика-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тов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5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100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человек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нарастающим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итогом);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>
              <a:lnSpc>
                <a:spcPct val="132900"/>
              </a:lnSpc>
              <a:spcBef>
                <a:spcPts val="280"/>
              </a:spcBef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пров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ден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учени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специали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прог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ам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мам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дополнительного профессионального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образо-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вания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профилям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первичной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медико-санитарной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207997" y="273599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19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207997" y="374401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207997" y="507599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207997" y="592201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207997" y="693000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207997" y="7614005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207997" y="8298002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11563770" y="2113472"/>
            <a:ext cx="2861945" cy="65957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6985">
              <a:lnSpc>
                <a:spcPct val="132900"/>
              </a:lnSpc>
              <a:spcBef>
                <a:spcPts val="100"/>
              </a:spcBef>
            </a:pP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помощи,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детского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здравоохранения,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онкологии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(в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том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числе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паллиативной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медицинской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мощи),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сердечно-сосудистых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заболеваний,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эндо-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кринологии,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также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медицинской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реабилитации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5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000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специалистов);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350">
              <a:lnSpc>
                <a:spcPct val="132900"/>
              </a:lnSpc>
              <a:spcBef>
                <a:spcPts val="280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региональных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медицинских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организациях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вне-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дрена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671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система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контроля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качества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медицинской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помощи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основе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клинических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рекомендаций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450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систем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контроля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нарастающим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итогом);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 indent="-635">
              <a:lnSpc>
                <a:spcPct val="132900"/>
              </a:lnSpc>
              <a:spcBef>
                <a:spcPts val="285"/>
              </a:spcBef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обеспечено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функционирование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сети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из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37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нацио-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нальных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медицинских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исследовательских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центров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36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центров);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985">
              <a:lnSpc>
                <a:spcPct val="132900"/>
              </a:lnSpc>
              <a:spcBef>
                <a:spcPts val="284"/>
              </a:spcBef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национальными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медицинскими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исследовательски-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центрами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проведено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162,8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дистанционных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консультаций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(консилиумов)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применением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те-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лемедицины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региональных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медицинских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ор-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ганизаций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третьего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уровня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122,0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сультаций);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-635">
              <a:lnSpc>
                <a:spcPct val="132900"/>
              </a:lnSpc>
              <a:spcBef>
                <a:spcPts val="280"/>
              </a:spcBef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создан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Отраслевой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центр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информационной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безо-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пасности и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импортозамещения Министерства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здравоохранения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це-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лях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информационной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безопасности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единогоцифрового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контура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здравоохранении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основе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ЕГИСЗ;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>
              <a:lnSpc>
                <a:spcPct val="132900"/>
              </a:lnSpc>
              <a:spcBef>
                <a:spcPts val="285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приобретено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16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объектов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недвижимого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имущества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медицинских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объектов);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-635">
              <a:lnSpc>
                <a:spcPct val="132900"/>
              </a:lnSpc>
              <a:spcBef>
                <a:spcPts val="284"/>
              </a:spcBef>
            </a:pP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уще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твле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апитальны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ремон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4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зданий 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дицински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орган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заци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обо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ленны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турных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подразделений,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расположенных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том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числе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льс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тно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ти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абочи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ах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ах 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городского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типа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малых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городах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численностью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50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человек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1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479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зданий);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985">
              <a:lnSpc>
                <a:spcPct val="132900"/>
              </a:lnSpc>
              <a:spcBef>
                <a:spcPts val="280"/>
              </a:spcBef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приобретена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36 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251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единица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оборудования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дицинские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организации, оказывающие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первич-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ную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медико-санитарную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помощь,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также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меди-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цинские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организации,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расположенные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сельской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местности,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поселках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городского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типа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малых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родах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численностью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50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чело-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век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38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587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единиц).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1447995" y="3042932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19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1447995" y="372692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1447995" y="424893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1447995" y="525693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1447995" y="6264935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1447995" y="662492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1447995" y="763292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5842206" y="5549836"/>
            <a:ext cx="164465" cy="8318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65">
                <a:solidFill>
                  <a:srgbClr val="808184"/>
                </a:solidFill>
                <a:latin typeface="Microsoft Sans Serif"/>
                <a:cs typeface="Microsoft Sans Serif"/>
              </a:rPr>
              <a:t>п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к</a:t>
            </a:r>
            <a:endParaRPr sz="500">
              <a:latin typeface="Microsoft Sans Serif"/>
              <a:cs typeface="Microsoft Sans Serif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27300" y="10088502"/>
            <a:ext cx="21590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2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1200" spc="12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4421987" y="10088502"/>
            <a:ext cx="17081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3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1200" spc="-23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007192" y="5549836"/>
            <a:ext cx="466090" cy="8318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dirty="0" sz="500" spc="20">
                <a:solidFill>
                  <a:srgbClr val="808184"/>
                </a:solidFill>
                <a:latin typeface="Microsoft Sans Serif"/>
                <a:cs typeface="Microsoft Sans Serif"/>
              </a:rPr>
              <a:t>а</a:t>
            </a:r>
            <a:r>
              <a:rPr dirty="0" sz="500" spc="25">
                <a:solidFill>
                  <a:srgbClr val="808184"/>
                </a:solidFill>
                <a:latin typeface="Microsoft Sans Serif"/>
                <a:cs typeface="Microsoft Sans Serif"/>
              </a:rPr>
              <a:t>з</a:t>
            </a:r>
            <a:r>
              <a:rPr dirty="0" sz="500" spc="20">
                <a:solidFill>
                  <a:srgbClr val="808184"/>
                </a:solidFill>
                <a:latin typeface="Microsoft Sans Serif"/>
                <a:cs typeface="Microsoft Sans Serif"/>
              </a:rPr>
              <a:t>а</a:t>
            </a:r>
            <a:r>
              <a:rPr dirty="0" sz="500" spc="15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е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л</a:t>
            </a:r>
            <a:r>
              <a:rPr dirty="0" sz="500" spc="60">
                <a:solidFill>
                  <a:srgbClr val="808184"/>
                </a:solidFill>
                <a:latin typeface="Microsoft Sans Serif"/>
                <a:cs typeface="Microsoft Sans Serif"/>
              </a:rPr>
              <a:t>и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65">
                <a:solidFill>
                  <a:srgbClr val="808184"/>
                </a:solidFill>
                <a:latin typeface="Microsoft Sans Serif"/>
                <a:cs typeface="Microsoft Sans Serif"/>
              </a:rPr>
              <a:t>н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а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-1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5">
                <a:solidFill>
                  <a:srgbClr val="808184"/>
                </a:solidFill>
                <a:latin typeface="Microsoft Sans Serif"/>
                <a:cs typeface="Microsoft Sans Serif"/>
              </a:rPr>
              <a:t>н</a:t>
            </a:r>
            <a:endParaRPr sz="500">
              <a:latin typeface="Microsoft Sans Serif"/>
              <a:cs typeface="Microsoft Sans Serif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474540" y="5549836"/>
            <a:ext cx="434340" cy="8318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оября</a:t>
            </a:r>
            <a:r>
              <a:rPr dirty="0" sz="500" spc="-2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20">
                <a:solidFill>
                  <a:srgbClr val="808184"/>
                </a:solidFill>
                <a:latin typeface="Microsoft Sans Serif"/>
                <a:cs typeface="Microsoft Sans Serif"/>
              </a:rPr>
              <a:t>2022</a:t>
            </a:r>
            <a:r>
              <a:rPr dirty="0" sz="500" spc="-20">
                <a:solidFill>
                  <a:srgbClr val="808184"/>
                </a:solidFill>
                <a:latin typeface="Microsoft Sans Serif"/>
                <a:cs typeface="Microsoft Sans Serif"/>
              </a:rPr>
              <a:t> г.</a:t>
            </a:r>
            <a:endParaRPr sz="500">
              <a:latin typeface="Microsoft Sans Serif"/>
              <a:cs typeface="Microsoft Sans Serif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8193712" y="1519624"/>
            <a:ext cx="3199765" cy="349885"/>
          </a:xfrm>
          <a:prstGeom prst="rect">
            <a:avLst/>
          </a:prstGeom>
        </p:spPr>
        <p:txBody>
          <a:bodyPr wrap="square" lIns="0" tIns="527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15"/>
              </a:spcBef>
            </a:pP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РАМКАХ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НАЦИОНАЛЬНОГО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ПРОЕКТА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15"/>
              </a:spcBef>
            </a:pP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2022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ГОДУ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ДОСТИГНУТЫ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СЛЕДУЮЩИЕ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РЕЗУЛЬТАТЫ:</a:t>
            </a:r>
            <a:endParaRPr sz="800">
              <a:latin typeface="Arial"/>
              <a:cs typeface="Arial"/>
            </a:endParaRPr>
          </a:p>
        </p:txBody>
      </p:sp>
      <p:graphicFrame>
        <p:nvGraphicFramePr>
          <p:cNvPr id="29" name="object 29"/>
          <p:cNvGraphicFramePr>
            <a:graphicFrameLocks noGrp="1"/>
          </p:cNvGraphicFramePr>
          <p:nvPr/>
        </p:nvGraphicFramePr>
        <p:xfrm>
          <a:off x="485999" y="2044061"/>
          <a:ext cx="6486525" cy="5638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93670"/>
                <a:gridCol w="471805"/>
                <a:gridCol w="471804"/>
                <a:gridCol w="471804"/>
                <a:gridCol w="471804"/>
                <a:gridCol w="471804"/>
                <a:gridCol w="471804"/>
                <a:gridCol w="471804"/>
                <a:gridCol w="471804"/>
              </a:tblGrid>
              <a:tr h="550591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Укомплектованность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фельдшерских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153670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пунктов,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фельдшерско-акушерских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пунктов,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врачебных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амбулаторий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медицинскими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40"/>
                        </a:lnSpc>
                      </a:pP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работниками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631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86,6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676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85,5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619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88,2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86,2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619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89,0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587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89,4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663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89,5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0" name="object 30"/>
          <p:cNvGraphicFramePr>
            <a:graphicFrameLocks noGrp="1"/>
          </p:cNvGraphicFramePr>
          <p:nvPr/>
        </p:nvGraphicFramePr>
        <p:xfrm>
          <a:off x="485999" y="2801000"/>
          <a:ext cx="6486525" cy="21526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93670"/>
                <a:gridCol w="471805"/>
                <a:gridCol w="471804"/>
                <a:gridCol w="471804"/>
                <a:gridCol w="471804"/>
                <a:gridCol w="471804"/>
                <a:gridCol w="471804"/>
                <a:gridCol w="471804"/>
                <a:gridCol w="471804"/>
              </a:tblGrid>
              <a:tr h="961998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лиц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болезнями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системы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50"/>
                        </a:lnSpc>
                      </a:pP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кровообращения,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состоящих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219075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диспансерным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наблюдением,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получивших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текущем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году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медицинские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услуги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393700">
                        <a:lnSpc>
                          <a:spcPts val="850"/>
                        </a:lnSpc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рамках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диспансерного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наблюдения,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всех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пациентов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болезнями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системы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кровообращения,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состоящих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40"/>
                        </a:lnSpc>
                      </a:pP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диспансерным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наблюдением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43,7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67,0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64,2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1177897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лиц,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которые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перенесли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острое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289560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нарушение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мозгового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кровообращения,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инфаркт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миокарда,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также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которым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были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73025">
                        <a:lnSpc>
                          <a:spcPts val="850"/>
                        </a:lnSpc>
                      </a:pP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выполнены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аортокоронарное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шунтирование,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ангиопластика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коронарных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артерий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785"/>
                        </a:lnSpc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стентированием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катетерная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абляция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43180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</a:t>
                      </a:r>
                      <a:r>
                        <a:rPr dirty="0" sz="800" spc="-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поводу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сердечно-сосудистых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заболеваний,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бесплатно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получавших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отчетном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году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328295">
                        <a:lnSpc>
                          <a:spcPts val="850"/>
                        </a:lnSpc>
                      </a:pP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необходимые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лекарственные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препараты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амбулаторных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условиях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86,8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92,9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95,3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1" name="object 31"/>
          <p:cNvGraphicFramePr>
            <a:graphicFrameLocks noGrp="1"/>
          </p:cNvGraphicFramePr>
          <p:nvPr/>
        </p:nvGraphicFramePr>
        <p:xfrm>
          <a:off x="485999" y="5363142"/>
          <a:ext cx="6486525" cy="5429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93670"/>
                <a:gridCol w="471805"/>
                <a:gridCol w="471804"/>
                <a:gridCol w="471804"/>
                <a:gridCol w="471804"/>
                <a:gridCol w="471804"/>
                <a:gridCol w="471804"/>
                <a:gridCol w="471804"/>
                <a:gridCol w="471804"/>
              </a:tblGrid>
              <a:tr h="530198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граждан,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воспользовавшихся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50"/>
                        </a:lnSpc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услугами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(сервисами)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Личном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кабинете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84455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пациента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«Мое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здоровье»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Едином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портале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государственных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услуг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функций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35560" marR="12890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Тыс.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- 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век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-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00</a:t>
                      </a:r>
                      <a:r>
                        <a:rPr dirty="0" sz="800" spc="-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-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90</a:t>
                      </a:r>
                      <a:r>
                        <a:rPr dirty="0" sz="800" spc="-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65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00</a:t>
                      </a:r>
                      <a:r>
                        <a:rPr dirty="0" sz="800" spc="-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419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795</a:t>
                      </a:r>
                      <a:r>
                        <a:rPr dirty="0" sz="800" spc="-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2603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00</a:t>
                      </a:r>
                      <a:r>
                        <a:rPr dirty="0" sz="800" spc="-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-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2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-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00</a:t>
                      </a:r>
                      <a:r>
                        <a:rPr dirty="0" sz="800" spc="-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2" name="object 32"/>
          <p:cNvGraphicFramePr>
            <a:graphicFrameLocks noGrp="1"/>
          </p:cNvGraphicFramePr>
          <p:nvPr/>
        </p:nvGraphicFramePr>
        <p:xfrm>
          <a:off x="485999" y="6099688"/>
          <a:ext cx="6486525" cy="965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93670"/>
                <a:gridCol w="471805"/>
                <a:gridCol w="471804"/>
                <a:gridCol w="471804"/>
                <a:gridCol w="471804"/>
                <a:gridCol w="471804"/>
                <a:gridCol w="471804"/>
                <a:gridCol w="471804"/>
                <a:gridCol w="471804"/>
              </a:tblGrid>
              <a:tr h="530197">
                <a:tc>
                  <a:txBody>
                    <a:bodyPr/>
                    <a:lstStyle/>
                    <a:p>
                      <a:pPr marL="53975" marR="17145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пациентов,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получивших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медицинскую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помощь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НМИЦ,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проживающих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115570">
                        <a:lnSpc>
                          <a:spcPts val="850"/>
                        </a:lnSpc>
                      </a:pP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территории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других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субъектов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Российской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Федерации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(не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менее)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0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68,3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69,7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72,9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22248">
                <a:tc>
                  <a:txBody>
                    <a:bodyPr/>
                    <a:lstStyle/>
                    <a:p>
                      <a:pPr marL="53975" marR="27876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Объемы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оказанной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высокотехнологичной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медицинской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помощи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населению,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40"/>
                        </a:lnSpc>
                      </a:pPr>
                      <a:r>
                        <a:rPr dirty="0" sz="80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тыс.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операций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год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19558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-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ы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. 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29</a:t>
                      </a:r>
                      <a:r>
                        <a:rPr dirty="0" sz="800" spc="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31,5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2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485999" y="7258480"/>
          <a:ext cx="6486525" cy="9023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93670"/>
                <a:gridCol w="471805"/>
                <a:gridCol w="471804"/>
                <a:gridCol w="471804"/>
                <a:gridCol w="471804"/>
                <a:gridCol w="471804"/>
                <a:gridCol w="471804"/>
                <a:gridCol w="471804"/>
                <a:gridCol w="471804"/>
              </a:tblGrid>
              <a:tr h="565172">
                <a:tc>
                  <a:txBody>
                    <a:bodyPr/>
                    <a:lstStyle/>
                    <a:p>
                      <a:pPr marL="53975" marR="57150">
                        <a:lnSpc>
                          <a:spcPts val="850"/>
                        </a:lnSpc>
                        <a:spcBef>
                          <a:spcPts val="79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лиц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онкологическими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заболеваниями,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прошедших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обследование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и/или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лечение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672465">
                        <a:lnSpc>
                          <a:spcPts val="850"/>
                        </a:lnSpc>
                        <a:spcBef>
                          <a:spcPts val="5"/>
                        </a:spcBef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текущем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году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из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числа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состоящих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диспансерным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наблюдением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003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66,0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57,4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68,0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54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69,7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323999">
                <a:tc>
                  <a:txBody>
                    <a:bodyPr/>
                    <a:lstStyle/>
                    <a:p>
                      <a:pPr marL="53975" marR="283845">
                        <a:lnSpc>
                          <a:spcPts val="850"/>
                        </a:lnSpc>
                        <a:spcBef>
                          <a:spcPts val="595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злокачественных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новообразований,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выявленных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I–II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стадиях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55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58,1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57,5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57,9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59,2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59,3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60,3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59,1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4" name="object 34"/>
          <p:cNvGraphicFramePr>
            <a:graphicFrameLocks noGrp="1"/>
          </p:cNvGraphicFramePr>
          <p:nvPr/>
        </p:nvGraphicFramePr>
        <p:xfrm>
          <a:off x="3330591" y="1602713"/>
          <a:ext cx="3519804" cy="2076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7340"/>
                <a:gridCol w="494665"/>
                <a:gridCol w="464819"/>
                <a:gridCol w="477519"/>
                <a:gridCol w="464819"/>
                <a:gridCol w="461644"/>
                <a:gridCol w="498475"/>
                <a:gridCol w="346074"/>
              </a:tblGrid>
              <a:tr h="103657">
                <a:tc>
                  <a:txBody>
                    <a:bodyPr/>
                    <a:lstStyle/>
                    <a:p>
                      <a:pPr marL="31750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ctr" marL="15240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marL="146050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r" marR="123825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marL="155575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3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</a:tr>
              <a:tr h="10365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7145">
                        <a:lnSpc>
                          <a:spcPts val="655"/>
                        </a:lnSpc>
                        <a:spcBef>
                          <a:spcPts val="55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55"/>
                        </a:lnSpc>
                        <a:spcBef>
                          <a:spcPts val="55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marL="138430">
                        <a:lnSpc>
                          <a:spcPts val="655"/>
                        </a:lnSpc>
                        <a:spcBef>
                          <a:spcPts val="55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55"/>
                        </a:lnSpc>
                        <a:spcBef>
                          <a:spcPts val="55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r" marR="114300">
                        <a:lnSpc>
                          <a:spcPts val="655"/>
                        </a:lnSpc>
                        <a:spcBef>
                          <a:spcPts val="55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marL="121920">
                        <a:lnSpc>
                          <a:spcPts val="655"/>
                        </a:lnSpc>
                        <a:spcBef>
                          <a:spcPts val="55"/>
                        </a:spcBef>
                      </a:pPr>
                      <a:r>
                        <a:rPr dirty="0" sz="600" spc="1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факт**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35" name="object 35"/>
          <p:cNvSpPr txBox="1"/>
          <p:nvPr/>
        </p:nvSpPr>
        <p:spPr>
          <a:xfrm>
            <a:off x="533648" y="1882110"/>
            <a:ext cx="438277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Обеспеченность</a:t>
            </a:r>
            <a:r>
              <a:rPr dirty="0" sz="8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населения</a:t>
            </a:r>
            <a:r>
              <a:rPr dirty="0" sz="8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необходимым</a:t>
            </a:r>
            <a:r>
              <a:rPr dirty="0" sz="8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числом</a:t>
            </a:r>
            <a:r>
              <a:rPr dirty="0" sz="8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медицинских</a:t>
            </a:r>
            <a:r>
              <a:rPr dirty="0" sz="8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работников</a:t>
            </a:r>
            <a:endParaRPr sz="8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33648" y="2639049"/>
            <a:ext cx="579374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Обеспечена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доступность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диагностики,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профилактики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лечения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сердечно-сосудистых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заболеваний</a:t>
            </a:r>
            <a:endParaRPr sz="8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33648" y="4985292"/>
            <a:ext cx="5254625" cy="363220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результате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цифровизации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здравоохранения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гражданам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обеспечена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доступность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цифровых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сервисов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посредством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внедрения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электронного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документооборота,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том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числе </a:t>
            </a:r>
            <a:r>
              <a:rPr dirty="0" sz="800" spc="-204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телемедицинских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технологий,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электронной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записи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врачу,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электронных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рецептов.</a:t>
            </a:r>
            <a:endParaRPr sz="8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33648" y="5937737"/>
            <a:ext cx="526605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Обеспечение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доступности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высококвалифицированной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медицинской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помощи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8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33648" y="7096530"/>
            <a:ext cx="556196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Обеспечение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доступности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профилактики,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диагностики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лечения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онкологических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заболеваний</a:t>
            </a:r>
            <a:endParaRPr sz="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1431925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СОЦИАЛЬНО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ИЕ</a:t>
            </a:r>
            <a:r>
              <a:rPr dirty="0" sz="650" spc="50">
                <a:solidFill>
                  <a:srgbClr val="221E1F"/>
                </a:solidFill>
                <a:latin typeface="Verdana"/>
                <a:cs typeface="Verdana"/>
              </a:rPr>
              <a:t>Н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65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В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А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ННЫ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Й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0">
                <a:solidFill>
                  <a:srgbClr val="221E1F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Е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3780002" y="5940006"/>
            <a:ext cx="432434" cy="324485"/>
            <a:chOff x="3780002" y="5940006"/>
            <a:chExt cx="432434" cy="324485"/>
          </a:xfrm>
        </p:grpSpPr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104004" y="5940006"/>
              <a:ext cx="108000" cy="324002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3780002" y="6235916"/>
              <a:ext cx="108585" cy="28575"/>
            </a:xfrm>
            <a:custGeom>
              <a:avLst/>
              <a:gdLst/>
              <a:ahLst/>
              <a:cxnLst/>
              <a:rect l="l" t="t" r="r" b="b"/>
              <a:pathLst>
                <a:path w="108585" h="28575">
                  <a:moveTo>
                    <a:pt x="108000" y="0"/>
                  </a:moveTo>
                  <a:lnTo>
                    <a:pt x="0" y="0"/>
                  </a:lnTo>
                  <a:lnTo>
                    <a:pt x="0" y="28079"/>
                  </a:lnTo>
                  <a:lnTo>
                    <a:pt x="108000" y="2807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3888003" y="6237719"/>
              <a:ext cx="108585" cy="26670"/>
            </a:xfrm>
            <a:custGeom>
              <a:avLst/>
              <a:gdLst/>
              <a:ahLst/>
              <a:cxnLst/>
              <a:rect l="l" t="t" r="r" b="b"/>
              <a:pathLst>
                <a:path w="108585" h="26670">
                  <a:moveTo>
                    <a:pt x="108000" y="0"/>
                  </a:moveTo>
                  <a:lnTo>
                    <a:pt x="0" y="0"/>
                  </a:lnTo>
                  <a:lnTo>
                    <a:pt x="0" y="26276"/>
                  </a:lnTo>
                  <a:lnTo>
                    <a:pt x="108000" y="2627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3995991" y="6260401"/>
              <a:ext cx="108585" cy="3810"/>
            </a:xfrm>
            <a:custGeom>
              <a:avLst/>
              <a:gdLst/>
              <a:ahLst/>
              <a:cxnLst/>
              <a:rect l="l" t="t" r="r" b="b"/>
              <a:pathLst>
                <a:path w="108585" h="3810">
                  <a:moveTo>
                    <a:pt x="108000" y="0"/>
                  </a:moveTo>
                  <a:lnTo>
                    <a:pt x="0" y="0"/>
                  </a:lnTo>
                  <a:lnTo>
                    <a:pt x="0" y="3594"/>
                  </a:lnTo>
                  <a:lnTo>
                    <a:pt x="108000" y="359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" name="object 13"/>
          <p:cNvSpPr txBox="1"/>
          <p:nvPr/>
        </p:nvSpPr>
        <p:spPr>
          <a:xfrm>
            <a:off x="469900" y="1232706"/>
            <a:ext cx="374396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434" b="1">
                <a:solidFill>
                  <a:srgbClr val="221E1F"/>
                </a:solidFill>
                <a:latin typeface="Cambria"/>
                <a:cs typeface="Cambria"/>
              </a:rPr>
              <a:t>Н</a:t>
            </a:r>
            <a:r>
              <a:rPr dirty="0" sz="3800" spc="35" b="1">
                <a:solidFill>
                  <a:srgbClr val="221E1F"/>
                </a:solidFill>
                <a:latin typeface="Cambria"/>
                <a:cs typeface="Cambria"/>
              </a:rPr>
              <a:t>а</a:t>
            </a:r>
            <a:r>
              <a:rPr dirty="0" sz="3800" spc="135" b="1">
                <a:solidFill>
                  <a:srgbClr val="221E1F"/>
                </a:solidFill>
                <a:latin typeface="Cambria"/>
                <a:cs typeface="Cambria"/>
              </a:rPr>
              <a:t>ц</a:t>
            </a:r>
            <a:r>
              <a:rPr dirty="0" sz="3800" spc="50" b="1">
                <a:solidFill>
                  <a:srgbClr val="221E1F"/>
                </a:solidFill>
                <a:latin typeface="Cambria"/>
                <a:cs typeface="Cambria"/>
              </a:rPr>
              <a:t>и</a:t>
            </a:r>
            <a:r>
              <a:rPr dirty="0" sz="3800" spc="-140" b="1">
                <a:solidFill>
                  <a:srgbClr val="221E1F"/>
                </a:solidFill>
                <a:latin typeface="Cambria"/>
                <a:cs typeface="Cambria"/>
              </a:rPr>
              <a:t>о</a:t>
            </a:r>
            <a:r>
              <a:rPr dirty="0" sz="3800" spc="85" b="1">
                <a:solidFill>
                  <a:srgbClr val="221E1F"/>
                </a:solidFill>
                <a:latin typeface="Cambria"/>
                <a:cs typeface="Cambria"/>
              </a:rPr>
              <a:t>н</a:t>
            </a:r>
            <a:r>
              <a:rPr dirty="0" sz="3800" spc="65" b="1">
                <a:solidFill>
                  <a:srgbClr val="221E1F"/>
                </a:solidFill>
                <a:latin typeface="Cambria"/>
                <a:cs typeface="Cambria"/>
              </a:rPr>
              <a:t>а</a:t>
            </a:r>
            <a:r>
              <a:rPr dirty="0" sz="3800" spc="-160" b="1">
                <a:solidFill>
                  <a:srgbClr val="221E1F"/>
                </a:solidFill>
                <a:latin typeface="Cambria"/>
                <a:cs typeface="Cambria"/>
              </a:rPr>
              <a:t>л</a:t>
            </a:r>
            <a:r>
              <a:rPr dirty="0" sz="3800" spc="-5" b="1">
                <a:solidFill>
                  <a:srgbClr val="221E1F"/>
                </a:solidFill>
                <a:latin typeface="Cambria"/>
                <a:cs typeface="Cambria"/>
              </a:rPr>
              <a:t>ь</a:t>
            </a:r>
            <a:r>
              <a:rPr dirty="0" sz="3800" spc="150" b="1">
                <a:solidFill>
                  <a:srgbClr val="221E1F"/>
                </a:solidFill>
                <a:latin typeface="Cambria"/>
                <a:cs typeface="Cambria"/>
              </a:rPr>
              <a:t>н</a:t>
            </a:r>
            <a:r>
              <a:rPr dirty="0" sz="3800" spc="240" b="1">
                <a:solidFill>
                  <a:srgbClr val="221E1F"/>
                </a:solidFill>
                <a:latin typeface="Cambria"/>
                <a:cs typeface="Cambria"/>
              </a:rPr>
              <a:t>ы</a:t>
            </a:r>
            <a:r>
              <a:rPr dirty="0" sz="3800" spc="114" b="1">
                <a:solidFill>
                  <a:srgbClr val="221E1F"/>
                </a:solidFill>
                <a:latin typeface="Cambria"/>
                <a:cs typeface="Cambria"/>
              </a:rPr>
              <a:t>й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89204" y="1426961"/>
            <a:ext cx="5361305" cy="1316355"/>
          </a:xfrm>
          <a:prstGeom prst="rect">
            <a:avLst/>
          </a:prstGeom>
        </p:spPr>
        <p:txBody>
          <a:bodyPr wrap="square" lIns="0" tIns="2501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970"/>
              </a:spcBef>
            </a:pPr>
            <a:r>
              <a:rPr dirty="0" sz="3800" spc="15" b="1">
                <a:solidFill>
                  <a:srgbClr val="221E1F"/>
                </a:solidFill>
                <a:latin typeface="Cambria"/>
                <a:cs typeface="Cambria"/>
              </a:rPr>
              <a:t>проект</a:t>
            </a:r>
            <a:r>
              <a:rPr dirty="0" sz="3800" spc="75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-5" b="1">
                <a:solidFill>
                  <a:srgbClr val="221E1F"/>
                </a:solidFill>
                <a:latin typeface="Cambria"/>
                <a:cs typeface="Cambria"/>
              </a:rPr>
              <a:t>«Образование»</a:t>
            </a:r>
            <a:endParaRPr sz="3800">
              <a:latin typeface="Cambria"/>
              <a:cs typeface="Cambria"/>
            </a:endParaRPr>
          </a:p>
          <a:p>
            <a:pPr marL="50165" marR="3489325">
              <a:lnSpc>
                <a:spcPct val="118100"/>
              </a:lnSpc>
              <a:spcBef>
                <a:spcPts val="330"/>
              </a:spcBef>
            </a:pPr>
            <a:r>
              <a:rPr dirty="0" sz="1200" spc="55">
                <a:solidFill>
                  <a:srgbClr val="243F8F"/>
                </a:solidFill>
                <a:latin typeface="Microsoft Sans Serif"/>
                <a:cs typeface="Microsoft Sans Serif"/>
              </a:rPr>
              <a:t>СРОКИ</a:t>
            </a:r>
            <a:r>
              <a:rPr dirty="0" sz="1200" spc="-75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65">
                <a:solidFill>
                  <a:srgbClr val="243F8F"/>
                </a:solidFill>
                <a:latin typeface="Microsoft Sans Serif"/>
                <a:cs typeface="Microsoft Sans Serif"/>
              </a:rPr>
              <a:t>РЕАЛИЗАЦИИ: </a:t>
            </a:r>
            <a:r>
              <a:rPr dirty="0" sz="1200" spc="-305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4">
                <a:solidFill>
                  <a:srgbClr val="243F8F"/>
                </a:solidFill>
                <a:latin typeface="Microsoft Sans Serif"/>
                <a:cs typeface="Microsoft Sans Serif"/>
              </a:rPr>
              <a:t>0</a:t>
            </a:r>
            <a:r>
              <a:rPr dirty="0" sz="1200" spc="-210">
                <a:solidFill>
                  <a:srgbClr val="243F8F"/>
                </a:solidFill>
                <a:latin typeface="Microsoft Sans Serif"/>
                <a:cs typeface="Microsoft Sans Serif"/>
              </a:rPr>
              <a:t>1</a:t>
            </a:r>
            <a:r>
              <a:rPr dirty="0" sz="1200" spc="-90">
                <a:solidFill>
                  <a:srgbClr val="243F8F"/>
                </a:solidFill>
                <a:latin typeface="Microsoft Sans Serif"/>
                <a:cs typeface="Microsoft Sans Serif"/>
              </a:rPr>
              <a:t>.</a:t>
            </a:r>
            <a:r>
              <a:rPr dirty="0" sz="1200" spc="-229">
                <a:solidFill>
                  <a:srgbClr val="243F8F"/>
                </a:solidFill>
                <a:latin typeface="Microsoft Sans Serif"/>
                <a:cs typeface="Microsoft Sans Serif"/>
              </a:rPr>
              <a:t>1</a:t>
            </a:r>
            <a:r>
              <a:rPr dirty="0" sz="1200" spc="-210">
                <a:solidFill>
                  <a:srgbClr val="243F8F"/>
                </a:solidFill>
                <a:latin typeface="Microsoft Sans Serif"/>
                <a:cs typeface="Microsoft Sans Serif"/>
              </a:rPr>
              <a:t>1</a:t>
            </a:r>
            <a:r>
              <a:rPr dirty="0" sz="1200" spc="-25">
                <a:solidFill>
                  <a:srgbClr val="243F8F"/>
                </a:solidFill>
                <a:latin typeface="Microsoft Sans Serif"/>
                <a:cs typeface="Microsoft Sans Serif"/>
              </a:rPr>
              <a:t>.</a:t>
            </a:r>
            <a:r>
              <a:rPr dirty="0" sz="1200" spc="10">
                <a:solidFill>
                  <a:srgbClr val="243F8F"/>
                </a:solidFill>
                <a:latin typeface="Microsoft Sans Serif"/>
                <a:cs typeface="Microsoft Sans Serif"/>
              </a:rPr>
              <a:t>2</a:t>
            </a:r>
            <a:r>
              <a:rPr dirty="0" sz="1200" spc="114">
                <a:solidFill>
                  <a:srgbClr val="243F8F"/>
                </a:solidFill>
                <a:latin typeface="Microsoft Sans Serif"/>
                <a:cs typeface="Microsoft Sans Serif"/>
              </a:rPr>
              <a:t>0</a:t>
            </a:r>
            <a:r>
              <a:rPr dirty="0" sz="1200" spc="-215">
                <a:solidFill>
                  <a:srgbClr val="243F8F"/>
                </a:solidFill>
                <a:latin typeface="Microsoft Sans Serif"/>
                <a:cs typeface="Microsoft Sans Serif"/>
              </a:rPr>
              <a:t>1</a:t>
            </a:r>
            <a:r>
              <a:rPr dirty="0" sz="1200" spc="95">
                <a:solidFill>
                  <a:srgbClr val="243F8F"/>
                </a:solidFill>
                <a:latin typeface="Microsoft Sans Serif"/>
                <a:cs typeface="Microsoft Sans Serif"/>
              </a:rPr>
              <a:t>8</a:t>
            </a:r>
            <a:r>
              <a:rPr dirty="0" sz="1200" spc="-20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245">
                <a:solidFill>
                  <a:srgbClr val="243F8F"/>
                </a:solidFill>
                <a:latin typeface="Microsoft Sans Serif"/>
                <a:cs typeface="Microsoft Sans Serif"/>
              </a:rPr>
              <a:t>–</a:t>
            </a:r>
            <a:r>
              <a:rPr dirty="0" sz="1200" spc="-20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35">
                <a:solidFill>
                  <a:srgbClr val="243F8F"/>
                </a:solidFill>
                <a:latin typeface="Microsoft Sans Serif"/>
                <a:cs typeface="Microsoft Sans Serif"/>
              </a:rPr>
              <a:t>3</a:t>
            </a:r>
            <a:r>
              <a:rPr dirty="0" sz="1200" spc="-210">
                <a:solidFill>
                  <a:srgbClr val="243F8F"/>
                </a:solidFill>
                <a:latin typeface="Microsoft Sans Serif"/>
                <a:cs typeface="Microsoft Sans Serif"/>
              </a:rPr>
              <a:t>1</a:t>
            </a:r>
            <a:r>
              <a:rPr dirty="0" sz="1200" spc="-90">
                <a:solidFill>
                  <a:srgbClr val="243F8F"/>
                </a:solidFill>
                <a:latin typeface="Microsoft Sans Serif"/>
                <a:cs typeface="Microsoft Sans Serif"/>
              </a:rPr>
              <a:t>.</a:t>
            </a:r>
            <a:r>
              <a:rPr dirty="0" sz="1200" spc="-235">
                <a:solidFill>
                  <a:srgbClr val="243F8F"/>
                </a:solidFill>
                <a:latin typeface="Microsoft Sans Serif"/>
                <a:cs typeface="Microsoft Sans Serif"/>
              </a:rPr>
              <a:t>1</a:t>
            </a:r>
            <a:r>
              <a:rPr dirty="0" sz="1200" spc="40">
                <a:solidFill>
                  <a:srgbClr val="243F8F"/>
                </a:solidFill>
                <a:latin typeface="Microsoft Sans Serif"/>
                <a:cs typeface="Microsoft Sans Serif"/>
              </a:rPr>
              <a:t>2</a:t>
            </a:r>
            <a:r>
              <a:rPr dirty="0" sz="1200" spc="-25">
                <a:solidFill>
                  <a:srgbClr val="243F8F"/>
                </a:solidFill>
                <a:latin typeface="Microsoft Sans Serif"/>
                <a:cs typeface="Microsoft Sans Serif"/>
              </a:rPr>
              <a:t>.</a:t>
            </a:r>
            <a:r>
              <a:rPr dirty="0" sz="1200" spc="10">
                <a:solidFill>
                  <a:srgbClr val="243F8F"/>
                </a:solidFill>
                <a:latin typeface="Microsoft Sans Serif"/>
                <a:cs typeface="Microsoft Sans Serif"/>
              </a:rPr>
              <a:t>2</a:t>
            </a:r>
            <a:r>
              <a:rPr dirty="0" sz="1200" spc="130">
                <a:solidFill>
                  <a:srgbClr val="243F8F"/>
                </a:solidFill>
                <a:latin typeface="Microsoft Sans Serif"/>
                <a:cs typeface="Microsoft Sans Serif"/>
              </a:rPr>
              <a:t>0</a:t>
            </a:r>
            <a:r>
              <a:rPr dirty="0" sz="1200" spc="-15">
                <a:solidFill>
                  <a:srgbClr val="243F8F"/>
                </a:solidFill>
                <a:latin typeface="Microsoft Sans Serif"/>
                <a:cs typeface="Microsoft Sans Serif"/>
              </a:rPr>
              <a:t>2</a:t>
            </a:r>
            <a:r>
              <a:rPr dirty="0" sz="1200" spc="125">
                <a:solidFill>
                  <a:srgbClr val="243F8F"/>
                </a:solidFill>
                <a:latin typeface="Microsoft Sans Serif"/>
                <a:cs typeface="Microsoft Sans Serif"/>
              </a:rPr>
              <a:t>4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794299" y="3041782"/>
            <a:ext cx="2858770" cy="11055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Расходы</a:t>
            </a:r>
            <a:r>
              <a:rPr dirty="0" sz="12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федерального</a:t>
            </a:r>
            <a:r>
              <a:rPr dirty="0" sz="12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2021–2024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годах</a:t>
            </a:r>
            <a:endParaRPr sz="1200">
              <a:latin typeface="Arial"/>
              <a:cs typeface="Arial"/>
            </a:endParaRPr>
          </a:p>
          <a:p>
            <a:pPr marL="12700" marR="177165">
              <a:lnSpc>
                <a:spcPct val="118100"/>
              </a:lnSpc>
            </a:pP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1200" spc="-8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реализацию</a:t>
            </a:r>
            <a:r>
              <a:rPr dirty="0" sz="12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проекта,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40004" y="5760935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40004" y="640892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40004" y="7218934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40004" y="754293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40004" y="819092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40004" y="9000934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40004" y="948693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527300" y="3085470"/>
            <a:ext cx="2622550" cy="66675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9525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проект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«Образование»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правлен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целей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«Возможности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самореализации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таланта»,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«Достойный,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эффектив-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ный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труд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успешное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предпринимательство»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«Сохранение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населения,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здоровье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благо-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получие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людей».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нн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ац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нал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ьн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дя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де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ных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проектов: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«Современная 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школа», 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«Успех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аждо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ребен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»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«Цифрова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я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4" i="1">
                <a:solidFill>
                  <a:srgbClr val="221E1F"/>
                </a:solidFill>
                <a:latin typeface="Arial"/>
                <a:cs typeface="Arial"/>
              </a:rPr>
              <a:t>обр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30" i="1">
                <a:solidFill>
                  <a:srgbClr val="221E1F"/>
                </a:solidFill>
                <a:latin typeface="Arial"/>
                <a:cs typeface="Arial"/>
              </a:rPr>
              <a:t>зова</a:t>
            </a:r>
            <a:r>
              <a:rPr dirty="0" sz="800" spc="10" i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ь</a:t>
            </a:r>
            <a:r>
              <a:rPr dirty="0" sz="800" spc="35" i="1">
                <a:solidFill>
                  <a:srgbClr val="221E1F"/>
                </a:solidFill>
                <a:latin typeface="Arial"/>
                <a:cs typeface="Arial"/>
              </a:rPr>
              <a:t>- 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ная</a:t>
            </a:r>
            <a:r>
              <a:rPr dirty="0" sz="800" spc="2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среда»,</a:t>
            </a:r>
            <a:r>
              <a:rPr dirty="0" sz="800" spc="2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«Молодые</a:t>
            </a:r>
            <a:r>
              <a:rPr dirty="0" sz="800" spc="2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профессионалы»,</a:t>
            </a:r>
            <a:r>
              <a:rPr dirty="0" sz="800" spc="2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i="1">
                <a:solidFill>
                  <a:srgbClr val="221E1F"/>
                </a:solidFill>
                <a:latin typeface="Arial"/>
                <a:cs typeface="Arial"/>
              </a:rPr>
              <a:t>«Со-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20" i="1">
                <a:solidFill>
                  <a:srgbClr val="221E1F"/>
                </a:solidFill>
                <a:latin typeface="Arial"/>
                <a:cs typeface="Arial"/>
              </a:rPr>
              <a:t>циальная </a:t>
            </a:r>
            <a:r>
              <a:rPr dirty="0" sz="800" spc="35" i="1">
                <a:solidFill>
                  <a:srgbClr val="221E1F"/>
                </a:solidFill>
                <a:latin typeface="Arial"/>
                <a:cs typeface="Arial"/>
              </a:rPr>
              <a:t>активность»,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«Социальные </a:t>
            </a:r>
            <a:r>
              <a:rPr dirty="0" sz="800" spc="20" i="1">
                <a:solidFill>
                  <a:srgbClr val="221E1F"/>
                </a:solidFill>
                <a:latin typeface="Arial"/>
                <a:cs typeface="Arial"/>
              </a:rPr>
              <a:t>лифты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800" spc="-3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каждого»,</a:t>
            </a:r>
            <a:r>
              <a:rPr dirty="0" sz="800" spc="-3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«Патриотическое</a:t>
            </a:r>
            <a:r>
              <a:rPr dirty="0" sz="800" spc="-3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воспитание»,</a:t>
            </a:r>
            <a:endParaRPr sz="800">
              <a:latin typeface="Arial"/>
              <a:cs typeface="Arial"/>
            </a:endParaRPr>
          </a:p>
          <a:p>
            <a:pPr algn="just" marL="12700" marR="10160">
              <a:lnSpc>
                <a:spcPct val="132900"/>
              </a:lnSpc>
            </a:pP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«М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120" i="1">
                <a:solidFill>
                  <a:srgbClr val="221E1F"/>
                </a:solidFill>
                <a:latin typeface="Arial"/>
                <a:cs typeface="Arial"/>
              </a:rPr>
              <a:t>ж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ь</a:t>
            </a:r>
            <a:r>
              <a:rPr dirty="0" sz="800" spc="-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сии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»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800" spc="-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орые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сво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очер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, 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направлены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решение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следующих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задач:</a:t>
            </a:r>
            <a:endParaRPr sz="800">
              <a:latin typeface="Microsoft Sans Serif"/>
              <a:cs typeface="Microsoft Sans Serif"/>
            </a:endParaRPr>
          </a:p>
          <a:p>
            <a:pPr algn="just" marL="140970" marR="5080">
              <a:lnSpc>
                <a:spcPct val="132900"/>
              </a:lnSpc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создание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новой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образовательной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инфра-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структуры,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а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также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безбарьерной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среды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школах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детей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ограниченными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воз-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можностями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здоровья;</a:t>
            </a:r>
            <a:endParaRPr sz="800">
              <a:latin typeface="Microsoft Sans Serif"/>
              <a:cs typeface="Microsoft Sans Serif"/>
            </a:endParaRPr>
          </a:p>
          <a:p>
            <a:pPr marL="140970" marR="5715">
              <a:lnSpc>
                <a:spcPct val="132900"/>
              </a:lnSpc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центров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дополнительного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обра-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зования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детей,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направленных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выявле-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ние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талантов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детей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области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искусств,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спорта,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естественно-научных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дис-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циплин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техническом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творчестве;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внедрение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цифровых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технологий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образо-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вательный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процесс;</a:t>
            </a:r>
            <a:endParaRPr sz="800">
              <a:latin typeface="Microsoft Sans Serif"/>
              <a:cs typeface="Microsoft Sans Serif"/>
            </a:endParaRPr>
          </a:p>
          <a:p>
            <a:pPr marL="140970" marR="5080" indent="18415">
              <a:lnSpc>
                <a:spcPct val="132900"/>
              </a:lnSpc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системы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среднего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профессиональ-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ного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образования,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оснащение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колледжей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современным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оборудованием,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ка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мастеров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производственного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обучения;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вовлечение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граждан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волонтерскую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дея-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тельность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через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центры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добровольчества,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создаваемые на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базе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образовательных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ор-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ганизаций,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НКО,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государственных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муни-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ципальных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учреждений;</a:t>
            </a:r>
            <a:endParaRPr sz="800">
              <a:latin typeface="Microsoft Sans Serif"/>
              <a:cs typeface="Microsoft Sans Serif"/>
            </a:endParaRPr>
          </a:p>
          <a:p>
            <a:pPr algn="just" marL="140970" marR="6350" indent="-635">
              <a:lnSpc>
                <a:spcPct val="132900"/>
              </a:lnSpc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профессиональных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конкурсов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школьников,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студентов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работающего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ления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нап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авленны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арьерны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т;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вовлечение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россиян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систему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патриотичес-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кого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воспитания.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5939993" y="7359650"/>
            <a:ext cx="432434" cy="1604645"/>
            <a:chOff x="5939993" y="7359650"/>
            <a:chExt cx="432434" cy="1604645"/>
          </a:xfrm>
        </p:grpSpPr>
        <p:sp>
          <p:nvSpPr>
            <p:cNvPr id="25" name="object 25"/>
            <p:cNvSpPr/>
            <p:nvPr/>
          </p:nvSpPr>
          <p:spPr>
            <a:xfrm>
              <a:off x="5939993" y="8078406"/>
              <a:ext cx="108585" cy="885825"/>
            </a:xfrm>
            <a:custGeom>
              <a:avLst/>
              <a:gdLst/>
              <a:ahLst/>
              <a:cxnLst/>
              <a:rect l="l" t="t" r="r" b="b"/>
              <a:pathLst>
                <a:path w="108585" h="885825">
                  <a:moveTo>
                    <a:pt x="108000" y="0"/>
                  </a:moveTo>
                  <a:lnTo>
                    <a:pt x="0" y="0"/>
                  </a:lnTo>
                  <a:lnTo>
                    <a:pt x="0" y="885596"/>
                  </a:lnTo>
                  <a:lnTo>
                    <a:pt x="108000" y="88559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6047994" y="7560005"/>
              <a:ext cx="108585" cy="1404620"/>
            </a:xfrm>
            <a:custGeom>
              <a:avLst/>
              <a:gdLst/>
              <a:ahLst/>
              <a:cxnLst/>
              <a:rect l="l" t="t" r="r" b="b"/>
              <a:pathLst>
                <a:path w="108585" h="1404620">
                  <a:moveTo>
                    <a:pt x="108000" y="0"/>
                  </a:moveTo>
                  <a:lnTo>
                    <a:pt x="0" y="0"/>
                  </a:lnTo>
                  <a:lnTo>
                    <a:pt x="0" y="1403997"/>
                  </a:lnTo>
                  <a:lnTo>
                    <a:pt x="108000" y="140399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6155994" y="7372794"/>
              <a:ext cx="108585" cy="1591310"/>
            </a:xfrm>
            <a:custGeom>
              <a:avLst/>
              <a:gdLst/>
              <a:ahLst/>
              <a:cxnLst/>
              <a:rect l="l" t="t" r="r" b="b"/>
              <a:pathLst>
                <a:path w="108585" h="1591309">
                  <a:moveTo>
                    <a:pt x="108000" y="0"/>
                  </a:moveTo>
                  <a:lnTo>
                    <a:pt x="0" y="0"/>
                  </a:lnTo>
                  <a:lnTo>
                    <a:pt x="0" y="1591208"/>
                  </a:lnTo>
                  <a:lnTo>
                    <a:pt x="108000" y="159120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6263995" y="7359650"/>
              <a:ext cx="108585" cy="1604645"/>
            </a:xfrm>
            <a:custGeom>
              <a:avLst/>
              <a:gdLst/>
              <a:ahLst/>
              <a:cxnLst/>
              <a:rect l="l" t="t" r="r" b="b"/>
              <a:pathLst>
                <a:path w="108585" h="1604645">
                  <a:moveTo>
                    <a:pt x="108000" y="0"/>
                  </a:moveTo>
                  <a:lnTo>
                    <a:pt x="0" y="0"/>
                  </a:lnTo>
                  <a:lnTo>
                    <a:pt x="0" y="1604352"/>
                  </a:lnTo>
                  <a:lnTo>
                    <a:pt x="108000" y="160435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" name="object 29"/>
          <p:cNvGrpSpPr/>
          <p:nvPr/>
        </p:nvGrpSpPr>
        <p:grpSpPr>
          <a:xfrm>
            <a:off x="5939993" y="5696636"/>
            <a:ext cx="432434" cy="567690"/>
            <a:chOff x="5939993" y="5696636"/>
            <a:chExt cx="432434" cy="567690"/>
          </a:xfrm>
        </p:grpSpPr>
        <p:sp>
          <p:nvSpPr>
            <p:cNvPr id="30" name="object 30"/>
            <p:cNvSpPr/>
            <p:nvPr/>
          </p:nvSpPr>
          <p:spPr>
            <a:xfrm>
              <a:off x="5939993" y="5947194"/>
              <a:ext cx="108585" cy="316865"/>
            </a:xfrm>
            <a:custGeom>
              <a:avLst/>
              <a:gdLst/>
              <a:ahLst/>
              <a:cxnLst/>
              <a:rect l="l" t="t" r="r" b="b"/>
              <a:pathLst>
                <a:path w="108585" h="316864">
                  <a:moveTo>
                    <a:pt x="108000" y="0"/>
                  </a:moveTo>
                  <a:lnTo>
                    <a:pt x="0" y="0"/>
                  </a:lnTo>
                  <a:lnTo>
                    <a:pt x="0" y="316801"/>
                  </a:lnTo>
                  <a:lnTo>
                    <a:pt x="108000" y="31680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6047994" y="5702401"/>
              <a:ext cx="108585" cy="561975"/>
            </a:xfrm>
            <a:custGeom>
              <a:avLst/>
              <a:gdLst/>
              <a:ahLst/>
              <a:cxnLst/>
              <a:rect l="l" t="t" r="r" b="b"/>
              <a:pathLst>
                <a:path w="108585" h="561975">
                  <a:moveTo>
                    <a:pt x="108000" y="0"/>
                  </a:moveTo>
                  <a:lnTo>
                    <a:pt x="0" y="0"/>
                  </a:lnTo>
                  <a:lnTo>
                    <a:pt x="0" y="561593"/>
                  </a:lnTo>
                  <a:lnTo>
                    <a:pt x="108000" y="56159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6155994" y="5696636"/>
              <a:ext cx="108585" cy="567690"/>
            </a:xfrm>
            <a:custGeom>
              <a:avLst/>
              <a:gdLst/>
              <a:ahLst/>
              <a:cxnLst/>
              <a:rect l="l" t="t" r="r" b="b"/>
              <a:pathLst>
                <a:path w="108585" h="567689">
                  <a:moveTo>
                    <a:pt x="108000" y="0"/>
                  </a:moveTo>
                  <a:lnTo>
                    <a:pt x="0" y="0"/>
                  </a:lnTo>
                  <a:lnTo>
                    <a:pt x="0" y="567359"/>
                  </a:lnTo>
                  <a:lnTo>
                    <a:pt x="108000" y="56735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6263995" y="5710313"/>
              <a:ext cx="108585" cy="553720"/>
            </a:xfrm>
            <a:custGeom>
              <a:avLst/>
              <a:gdLst/>
              <a:ahLst/>
              <a:cxnLst/>
              <a:rect l="l" t="t" r="r" b="b"/>
              <a:pathLst>
                <a:path w="108585" h="553720">
                  <a:moveTo>
                    <a:pt x="108000" y="0"/>
                  </a:moveTo>
                  <a:lnTo>
                    <a:pt x="0" y="0"/>
                  </a:lnTo>
                  <a:lnTo>
                    <a:pt x="0" y="553681"/>
                  </a:lnTo>
                  <a:lnTo>
                    <a:pt x="108000" y="55368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" name="object 34"/>
          <p:cNvGrpSpPr/>
          <p:nvPr/>
        </p:nvGrpSpPr>
        <p:grpSpPr>
          <a:xfrm>
            <a:off x="3780002" y="7520051"/>
            <a:ext cx="432434" cy="40005"/>
            <a:chOff x="3780002" y="7520051"/>
            <a:chExt cx="432434" cy="40005"/>
          </a:xfrm>
        </p:grpSpPr>
        <p:sp>
          <p:nvSpPr>
            <p:cNvPr id="35" name="object 35"/>
            <p:cNvSpPr/>
            <p:nvPr/>
          </p:nvSpPr>
          <p:spPr>
            <a:xfrm>
              <a:off x="3780002" y="7528687"/>
              <a:ext cx="108585" cy="31750"/>
            </a:xfrm>
            <a:custGeom>
              <a:avLst/>
              <a:gdLst/>
              <a:ahLst/>
              <a:cxnLst/>
              <a:rect l="l" t="t" r="r" b="b"/>
              <a:pathLst>
                <a:path w="108585" h="31750">
                  <a:moveTo>
                    <a:pt x="108000" y="0"/>
                  </a:moveTo>
                  <a:lnTo>
                    <a:pt x="0" y="0"/>
                  </a:lnTo>
                  <a:lnTo>
                    <a:pt x="0" y="31318"/>
                  </a:lnTo>
                  <a:lnTo>
                    <a:pt x="108000" y="3131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888003" y="7520051"/>
              <a:ext cx="108585" cy="40005"/>
            </a:xfrm>
            <a:custGeom>
              <a:avLst/>
              <a:gdLst/>
              <a:ahLst/>
              <a:cxnLst/>
              <a:rect l="l" t="t" r="r" b="b"/>
              <a:pathLst>
                <a:path w="108585" h="40004">
                  <a:moveTo>
                    <a:pt x="108000" y="0"/>
                  </a:moveTo>
                  <a:lnTo>
                    <a:pt x="0" y="0"/>
                  </a:lnTo>
                  <a:lnTo>
                    <a:pt x="0" y="39954"/>
                  </a:lnTo>
                  <a:lnTo>
                    <a:pt x="108000" y="3995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96004" y="7525804"/>
              <a:ext cx="108585" cy="34290"/>
            </a:xfrm>
            <a:custGeom>
              <a:avLst/>
              <a:gdLst/>
              <a:ahLst/>
              <a:cxnLst/>
              <a:rect l="l" t="t" r="r" b="b"/>
              <a:pathLst>
                <a:path w="108585" h="34290">
                  <a:moveTo>
                    <a:pt x="108000" y="0"/>
                  </a:moveTo>
                  <a:lnTo>
                    <a:pt x="0" y="0"/>
                  </a:lnTo>
                  <a:lnTo>
                    <a:pt x="0" y="34201"/>
                  </a:lnTo>
                  <a:lnTo>
                    <a:pt x="108000" y="3420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04004" y="7534084"/>
              <a:ext cx="108585" cy="26034"/>
            </a:xfrm>
            <a:custGeom>
              <a:avLst/>
              <a:gdLst/>
              <a:ahLst/>
              <a:cxnLst/>
              <a:rect l="l" t="t" r="r" b="b"/>
              <a:pathLst>
                <a:path w="108585" h="26034">
                  <a:moveTo>
                    <a:pt x="108000" y="0"/>
                  </a:moveTo>
                  <a:lnTo>
                    <a:pt x="0" y="0"/>
                  </a:lnTo>
                  <a:lnTo>
                    <a:pt x="0" y="25920"/>
                  </a:lnTo>
                  <a:lnTo>
                    <a:pt x="108000" y="2592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" name="object 39"/>
          <p:cNvSpPr txBox="1"/>
          <p:nvPr/>
        </p:nvSpPr>
        <p:spPr>
          <a:xfrm>
            <a:off x="5921368" y="7821453"/>
            <a:ext cx="136525" cy="21844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131,5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921368" y="5696994"/>
            <a:ext cx="136525" cy="20891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-3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endParaRPr sz="6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761369" y="7307064"/>
            <a:ext cx="460375" cy="18034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8,7</a:t>
            </a:r>
            <a:endParaRPr sz="650">
              <a:latin typeface="Arial"/>
              <a:cs typeface="Arial"/>
            </a:endParaRPr>
          </a:p>
          <a:p>
            <a:pPr marL="20955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11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  <a:p>
            <a:pPr marL="13970">
              <a:lnSpc>
                <a:spcPct val="100000"/>
              </a:lnSpc>
              <a:spcBef>
                <a:spcPts val="70"/>
              </a:spcBef>
            </a:pP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9,5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8,6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029368" y="7071217"/>
            <a:ext cx="352425" cy="44767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208,0</a:t>
            </a:r>
            <a:endParaRPr sz="650">
              <a:latin typeface="Arial"/>
              <a:cs typeface="Arial"/>
            </a:endParaRPr>
          </a:p>
          <a:p>
            <a:pPr marL="199390">
              <a:lnSpc>
                <a:spcPct val="100000"/>
              </a:lnSpc>
              <a:spcBef>
                <a:spcPts val="7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235,3</a:t>
            </a:r>
            <a:endParaRPr sz="650">
              <a:latin typeface="Arial"/>
              <a:cs typeface="Arial"/>
            </a:endParaRPr>
          </a:p>
          <a:p>
            <a:pPr marL="212725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029368" y="5412432"/>
            <a:ext cx="352425" cy="25717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20320">
              <a:lnSpc>
                <a:spcPct val="100000"/>
              </a:lnSpc>
              <a:spcBef>
                <a:spcPts val="15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132,9</a:t>
            </a:r>
            <a:endParaRPr sz="650">
              <a:latin typeface="Arial"/>
              <a:cs typeface="Arial"/>
            </a:endParaRPr>
          </a:p>
          <a:p>
            <a:pPr marL="26034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134,2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131,0</a:t>
            </a:r>
            <a:endParaRPr sz="6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927299" y="9281703"/>
            <a:ext cx="3397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927299" y="6581702"/>
            <a:ext cx="778510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овременная 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школа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767299" y="7877703"/>
            <a:ext cx="817880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сп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аждо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о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ребенка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47" name="object 47"/>
          <p:cNvGrpSpPr/>
          <p:nvPr/>
        </p:nvGrpSpPr>
        <p:grpSpPr>
          <a:xfrm>
            <a:off x="3699002" y="8934310"/>
            <a:ext cx="432434" cy="59690"/>
            <a:chOff x="3699002" y="8934310"/>
            <a:chExt cx="432434" cy="59690"/>
          </a:xfrm>
        </p:grpSpPr>
        <p:sp>
          <p:nvSpPr>
            <p:cNvPr id="48" name="object 48"/>
            <p:cNvSpPr/>
            <p:nvPr/>
          </p:nvSpPr>
          <p:spPr>
            <a:xfrm>
              <a:off x="3699002" y="8934310"/>
              <a:ext cx="108585" cy="59690"/>
            </a:xfrm>
            <a:custGeom>
              <a:avLst/>
              <a:gdLst/>
              <a:ahLst/>
              <a:cxnLst/>
              <a:rect l="l" t="t" r="r" b="b"/>
              <a:pathLst>
                <a:path w="108585" h="59690">
                  <a:moveTo>
                    <a:pt x="108000" y="0"/>
                  </a:moveTo>
                  <a:lnTo>
                    <a:pt x="0" y="0"/>
                  </a:lnTo>
                  <a:lnTo>
                    <a:pt x="0" y="59397"/>
                  </a:lnTo>
                  <a:lnTo>
                    <a:pt x="108000" y="5939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3807002" y="8948166"/>
              <a:ext cx="108585" cy="45720"/>
            </a:xfrm>
            <a:custGeom>
              <a:avLst/>
              <a:gdLst/>
              <a:ahLst/>
              <a:cxnLst/>
              <a:rect l="l" t="t" r="r" b="b"/>
              <a:pathLst>
                <a:path w="108585" h="45720">
                  <a:moveTo>
                    <a:pt x="108000" y="0"/>
                  </a:moveTo>
                  <a:lnTo>
                    <a:pt x="0" y="0"/>
                  </a:lnTo>
                  <a:lnTo>
                    <a:pt x="0" y="45542"/>
                  </a:lnTo>
                  <a:lnTo>
                    <a:pt x="108000" y="4554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3915003" y="8953385"/>
              <a:ext cx="108585" cy="40640"/>
            </a:xfrm>
            <a:custGeom>
              <a:avLst/>
              <a:gdLst/>
              <a:ahLst/>
              <a:cxnLst/>
              <a:rect l="l" t="t" r="r" b="b"/>
              <a:pathLst>
                <a:path w="108585" h="40640">
                  <a:moveTo>
                    <a:pt x="108000" y="0"/>
                  </a:moveTo>
                  <a:lnTo>
                    <a:pt x="0" y="0"/>
                  </a:lnTo>
                  <a:lnTo>
                    <a:pt x="0" y="40322"/>
                  </a:lnTo>
                  <a:lnTo>
                    <a:pt x="108000" y="4032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4023004" y="8949613"/>
              <a:ext cx="108585" cy="44450"/>
            </a:xfrm>
            <a:custGeom>
              <a:avLst/>
              <a:gdLst/>
              <a:ahLst/>
              <a:cxnLst/>
              <a:rect l="l" t="t" r="r" b="b"/>
              <a:pathLst>
                <a:path w="108585" h="44450">
                  <a:moveTo>
                    <a:pt x="108000" y="0"/>
                  </a:moveTo>
                  <a:lnTo>
                    <a:pt x="0" y="0"/>
                  </a:lnTo>
                  <a:lnTo>
                    <a:pt x="0" y="44094"/>
                  </a:lnTo>
                  <a:lnTo>
                    <a:pt x="108000" y="4409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2" name="object 52"/>
          <p:cNvSpPr txBox="1"/>
          <p:nvPr/>
        </p:nvSpPr>
        <p:spPr>
          <a:xfrm>
            <a:off x="3680368" y="8704484"/>
            <a:ext cx="460375" cy="20764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3175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,5</a:t>
            </a:r>
            <a:endParaRPr sz="65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  <a:spcBef>
                <a:spcPts val="70"/>
              </a:spcBef>
            </a:pPr>
            <a:r>
              <a:rPr dirty="0" sz="650" spc="-45" b="1">
                <a:solidFill>
                  <a:srgbClr val="221E1F"/>
                </a:solidFill>
                <a:latin typeface="Arial"/>
                <a:cs typeface="Arial"/>
              </a:rPr>
              <a:t>11,7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10,8</a:t>
            </a:r>
            <a:endParaRPr sz="650">
              <a:latin typeface="Arial"/>
              <a:cs typeface="Arial"/>
            </a:endParaRPr>
          </a:p>
          <a:p>
            <a:pPr marL="19050">
              <a:lnSpc>
                <a:spcPct val="100000"/>
              </a:lnSpc>
              <a:spcBef>
                <a:spcPts val="70"/>
              </a:spcBef>
            </a:pPr>
            <a:r>
              <a:rPr dirty="0" sz="650" spc="-80" b="1">
                <a:solidFill>
                  <a:srgbClr val="221E1F"/>
                </a:solidFill>
                <a:latin typeface="Arial"/>
                <a:cs typeface="Arial"/>
              </a:rPr>
              <a:t>11,1</a:t>
            </a:r>
            <a:endParaRPr sz="6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687239" y="90349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686299" y="9281702"/>
            <a:ext cx="973455" cy="363855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20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Цифровая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зова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льная 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среда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761369" y="6006315"/>
            <a:ext cx="460375" cy="21336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36830">
              <a:lnSpc>
                <a:spcPct val="100000"/>
              </a:lnSpc>
              <a:spcBef>
                <a:spcPts val="150"/>
              </a:spcBef>
            </a:pP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7,8</a:t>
            </a:r>
            <a:endParaRPr sz="650">
              <a:latin typeface="Arial"/>
              <a:cs typeface="Arial"/>
            </a:endParaRPr>
          </a:p>
          <a:p>
            <a:pPr marL="34925">
              <a:lnSpc>
                <a:spcPct val="100000"/>
              </a:lnSpc>
              <a:spcBef>
                <a:spcPts val="70"/>
              </a:spcBef>
            </a:pP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7,2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0,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endParaRPr sz="65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767299" y="6581702"/>
            <a:ext cx="916940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Молодые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профе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сионалы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3780002" y="4428007"/>
            <a:ext cx="432434" cy="216535"/>
            <a:chOff x="3780002" y="4428007"/>
            <a:chExt cx="432434" cy="216535"/>
          </a:xfrm>
        </p:grpSpPr>
        <p:sp>
          <p:nvSpPr>
            <p:cNvPr id="58" name="object 58"/>
            <p:cNvSpPr/>
            <p:nvPr/>
          </p:nvSpPr>
          <p:spPr>
            <a:xfrm>
              <a:off x="3780002" y="4641113"/>
              <a:ext cx="108585" cy="3175"/>
            </a:xfrm>
            <a:custGeom>
              <a:avLst/>
              <a:gdLst/>
              <a:ahLst/>
              <a:cxnLst/>
              <a:rect l="l" t="t" r="r" b="b"/>
              <a:pathLst>
                <a:path w="108585" h="3175">
                  <a:moveTo>
                    <a:pt x="107988" y="0"/>
                  </a:moveTo>
                  <a:lnTo>
                    <a:pt x="0" y="0"/>
                  </a:lnTo>
                  <a:lnTo>
                    <a:pt x="0" y="2882"/>
                  </a:lnTo>
                  <a:lnTo>
                    <a:pt x="107988" y="2882"/>
                  </a:lnTo>
                  <a:lnTo>
                    <a:pt x="107988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9" name="object 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888003" y="4428007"/>
              <a:ext cx="324002" cy="216001"/>
            </a:xfrm>
            <a:prstGeom prst="rect">
              <a:avLst/>
            </a:prstGeom>
          </p:spPr>
        </p:pic>
      </p:grpSp>
      <p:grpSp>
        <p:nvGrpSpPr>
          <p:cNvPr id="60" name="object 60"/>
          <p:cNvGrpSpPr/>
          <p:nvPr/>
        </p:nvGrpSpPr>
        <p:grpSpPr>
          <a:xfrm>
            <a:off x="4859997" y="7236003"/>
            <a:ext cx="432434" cy="324485"/>
            <a:chOff x="4859997" y="7236003"/>
            <a:chExt cx="432434" cy="324485"/>
          </a:xfrm>
        </p:grpSpPr>
        <p:pic>
          <p:nvPicPr>
            <p:cNvPr id="61" name="object 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859997" y="7236003"/>
              <a:ext cx="108000" cy="324002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4967998" y="7473607"/>
              <a:ext cx="108585" cy="86995"/>
            </a:xfrm>
            <a:custGeom>
              <a:avLst/>
              <a:gdLst/>
              <a:ahLst/>
              <a:cxnLst/>
              <a:rect l="l" t="t" r="r" b="b"/>
              <a:pathLst>
                <a:path w="108585" h="86995">
                  <a:moveTo>
                    <a:pt x="108000" y="0"/>
                  </a:moveTo>
                  <a:lnTo>
                    <a:pt x="0" y="0"/>
                  </a:lnTo>
                  <a:lnTo>
                    <a:pt x="0" y="86398"/>
                  </a:lnTo>
                  <a:lnTo>
                    <a:pt x="108000" y="8639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5075999" y="7422477"/>
              <a:ext cx="108585" cy="137795"/>
            </a:xfrm>
            <a:custGeom>
              <a:avLst/>
              <a:gdLst/>
              <a:ahLst/>
              <a:cxnLst/>
              <a:rect l="l" t="t" r="r" b="b"/>
              <a:pathLst>
                <a:path w="108585" h="137795">
                  <a:moveTo>
                    <a:pt x="108000" y="0"/>
                  </a:moveTo>
                  <a:lnTo>
                    <a:pt x="0" y="0"/>
                  </a:lnTo>
                  <a:lnTo>
                    <a:pt x="0" y="137528"/>
                  </a:lnTo>
                  <a:lnTo>
                    <a:pt x="108000" y="13752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5184000" y="7426808"/>
              <a:ext cx="108585" cy="133350"/>
            </a:xfrm>
            <a:custGeom>
              <a:avLst/>
              <a:gdLst/>
              <a:ahLst/>
              <a:cxnLst/>
              <a:rect l="l" t="t" r="r" b="b"/>
              <a:pathLst>
                <a:path w="108585" h="133350">
                  <a:moveTo>
                    <a:pt x="108000" y="0"/>
                  </a:moveTo>
                  <a:lnTo>
                    <a:pt x="0" y="0"/>
                  </a:lnTo>
                  <a:lnTo>
                    <a:pt x="0" y="133197"/>
                  </a:lnTo>
                  <a:lnTo>
                    <a:pt x="108000" y="13319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5" name="object 65"/>
          <p:cNvGrpSpPr/>
          <p:nvPr/>
        </p:nvGrpSpPr>
        <p:grpSpPr>
          <a:xfrm>
            <a:off x="4859997" y="4320006"/>
            <a:ext cx="432434" cy="324485"/>
            <a:chOff x="4859997" y="4320006"/>
            <a:chExt cx="432434" cy="324485"/>
          </a:xfrm>
        </p:grpSpPr>
        <p:sp>
          <p:nvSpPr>
            <p:cNvPr id="66" name="object 66"/>
            <p:cNvSpPr/>
            <p:nvPr/>
          </p:nvSpPr>
          <p:spPr>
            <a:xfrm>
              <a:off x="4859997" y="4640224"/>
              <a:ext cx="108585" cy="3810"/>
            </a:xfrm>
            <a:custGeom>
              <a:avLst/>
              <a:gdLst/>
              <a:ahLst/>
              <a:cxnLst/>
              <a:rect l="l" t="t" r="r" b="b"/>
              <a:pathLst>
                <a:path w="108585" h="3810">
                  <a:moveTo>
                    <a:pt x="108000" y="0"/>
                  </a:moveTo>
                  <a:lnTo>
                    <a:pt x="0" y="0"/>
                  </a:lnTo>
                  <a:lnTo>
                    <a:pt x="0" y="3657"/>
                  </a:lnTo>
                  <a:lnTo>
                    <a:pt x="108000" y="365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7" name="object 6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967998" y="4320006"/>
              <a:ext cx="324002" cy="324002"/>
            </a:xfrm>
            <a:prstGeom prst="rect">
              <a:avLst/>
            </a:prstGeom>
          </p:spPr>
        </p:pic>
      </p:grpSp>
      <p:sp>
        <p:nvSpPr>
          <p:cNvPr id="68" name="object 68"/>
          <p:cNvSpPr txBox="1"/>
          <p:nvPr/>
        </p:nvSpPr>
        <p:spPr>
          <a:xfrm>
            <a:off x="4841368" y="4407461"/>
            <a:ext cx="460375" cy="19431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0,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  <a:p>
            <a:pPr marL="2159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2159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2159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4848238" y="4685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847300" y="4961703"/>
            <a:ext cx="669925" cy="4718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Учитель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будущего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(завершен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2020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году)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761369" y="4440646"/>
            <a:ext cx="460375" cy="16065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  <a:p>
            <a:pPr marL="2159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2159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2159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767299" y="4961703"/>
            <a:ext cx="746760" cy="4718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Экспорт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зования 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(завершен</a:t>
            </a:r>
            <a:endParaRPr sz="800">
              <a:latin typeface="Microsoft Sans Serif"/>
              <a:cs typeface="Microsoft Sans Serif"/>
            </a:endParaRPr>
          </a:p>
          <a:p>
            <a:pPr marL="12700">
              <a:lnSpc>
                <a:spcPts val="840"/>
              </a:lnSpc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2020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году)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73" name="object 73"/>
          <p:cNvGrpSpPr/>
          <p:nvPr/>
        </p:nvGrpSpPr>
        <p:grpSpPr>
          <a:xfrm>
            <a:off x="4859997" y="6219368"/>
            <a:ext cx="432434" cy="45085"/>
            <a:chOff x="4859997" y="6219368"/>
            <a:chExt cx="432434" cy="45085"/>
          </a:xfrm>
        </p:grpSpPr>
        <p:sp>
          <p:nvSpPr>
            <p:cNvPr id="74" name="object 74"/>
            <p:cNvSpPr/>
            <p:nvPr/>
          </p:nvSpPr>
          <p:spPr>
            <a:xfrm>
              <a:off x="4859997" y="6233401"/>
              <a:ext cx="108585" cy="31115"/>
            </a:xfrm>
            <a:custGeom>
              <a:avLst/>
              <a:gdLst/>
              <a:ahLst/>
              <a:cxnLst/>
              <a:rect l="l" t="t" r="r" b="b"/>
              <a:pathLst>
                <a:path w="108585" h="31114">
                  <a:moveTo>
                    <a:pt x="108000" y="0"/>
                  </a:moveTo>
                  <a:lnTo>
                    <a:pt x="0" y="0"/>
                  </a:lnTo>
                  <a:lnTo>
                    <a:pt x="0" y="30607"/>
                  </a:lnTo>
                  <a:lnTo>
                    <a:pt x="108000" y="3060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4967998" y="6219368"/>
              <a:ext cx="108585" cy="45085"/>
            </a:xfrm>
            <a:custGeom>
              <a:avLst/>
              <a:gdLst/>
              <a:ahLst/>
              <a:cxnLst/>
              <a:rect l="l" t="t" r="r" b="b"/>
              <a:pathLst>
                <a:path w="108585" h="45085">
                  <a:moveTo>
                    <a:pt x="108000" y="0"/>
                  </a:moveTo>
                  <a:lnTo>
                    <a:pt x="0" y="0"/>
                  </a:lnTo>
                  <a:lnTo>
                    <a:pt x="0" y="44640"/>
                  </a:lnTo>
                  <a:lnTo>
                    <a:pt x="108000" y="4464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5075999" y="6249975"/>
              <a:ext cx="108585" cy="14604"/>
            </a:xfrm>
            <a:custGeom>
              <a:avLst/>
              <a:gdLst/>
              <a:ahLst/>
              <a:cxnLst/>
              <a:rect l="l" t="t" r="r" b="b"/>
              <a:pathLst>
                <a:path w="108585" h="14604">
                  <a:moveTo>
                    <a:pt x="108000" y="0"/>
                  </a:moveTo>
                  <a:lnTo>
                    <a:pt x="0" y="0"/>
                  </a:lnTo>
                  <a:lnTo>
                    <a:pt x="0" y="14033"/>
                  </a:lnTo>
                  <a:lnTo>
                    <a:pt x="108000" y="1403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5184000" y="6250686"/>
              <a:ext cx="108585" cy="13335"/>
            </a:xfrm>
            <a:custGeom>
              <a:avLst/>
              <a:gdLst/>
              <a:ahLst/>
              <a:cxnLst/>
              <a:rect l="l" t="t" r="r" b="b"/>
              <a:pathLst>
                <a:path w="108585" h="13335">
                  <a:moveTo>
                    <a:pt x="108000" y="0"/>
                  </a:moveTo>
                  <a:lnTo>
                    <a:pt x="0" y="0"/>
                  </a:lnTo>
                  <a:lnTo>
                    <a:pt x="0" y="13322"/>
                  </a:lnTo>
                  <a:lnTo>
                    <a:pt x="108000" y="1332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8" name="object 78"/>
          <p:cNvGrpSpPr/>
          <p:nvPr/>
        </p:nvGrpSpPr>
        <p:grpSpPr>
          <a:xfrm>
            <a:off x="5939993" y="4431601"/>
            <a:ext cx="432434" cy="212725"/>
            <a:chOff x="5939993" y="4431601"/>
            <a:chExt cx="432434" cy="212725"/>
          </a:xfrm>
        </p:grpSpPr>
        <p:sp>
          <p:nvSpPr>
            <p:cNvPr id="79" name="object 79"/>
            <p:cNvSpPr/>
            <p:nvPr/>
          </p:nvSpPr>
          <p:spPr>
            <a:xfrm>
              <a:off x="5939993" y="4631397"/>
              <a:ext cx="108585" cy="12700"/>
            </a:xfrm>
            <a:custGeom>
              <a:avLst/>
              <a:gdLst/>
              <a:ahLst/>
              <a:cxnLst/>
              <a:rect l="l" t="t" r="r" b="b"/>
              <a:pathLst>
                <a:path w="108585" h="12700">
                  <a:moveTo>
                    <a:pt x="108000" y="0"/>
                  </a:moveTo>
                  <a:lnTo>
                    <a:pt x="0" y="0"/>
                  </a:lnTo>
                  <a:lnTo>
                    <a:pt x="0" y="12598"/>
                  </a:lnTo>
                  <a:lnTo>
                    <a:pt x="108000" y="1259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/>
            <p:cNvSpPr/>
            <p:nvPr/>
          </p:nvSpPr>
          <p:spPr>
            <a:xfrm>
              <a:off x="6047994" y="4593602"/>
              <a:ext cx="108585" cy="50800"/>
            </a:xfrm>
            <a:custGeom>
              <a:avLst/>
              <a:gdLst/>
              <a:ahLst/>
              <a:cxnLst/>
              <a:rect l="l" t="t" r="r" b="b"/>
              <a:pathLst>
                <a:path w="108585" h="50800">
                  <a:moveTo>
                    <a:pt x="108000" y="0"/>
                  </a:moveTo>
                  <a:lnTo>
                    <a:pt x="0" y="0"/>
                  </a:lnTo>
                  <a:lnTo>
                    <a:pt x="0" y="50406"/>
                  </a:lnTo>
                  <a:lnTo>
                    <a:pt x="108000" y="5040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6155994" y="4458601"/>
              <a:ext cx="108585" cy="185420"/>
            </a:xfrm>
            <a:custGeom>
              <a:avLst/>
              <a:gdLst/>
              <a:ahLst/>
              <a:cxnLst/>
              <a:rect l="l" t="t" r="r" b="b"/>
              <a:pathLst>
                <a:path w="108585" h="185420">
                  <a:moveTo>
                    <a:pt x="108000" y="0"/>
                  </a:moveTo>
                  <a:lnTo>
                    <a:pt x="0" y="0"/>
                  </a:lnTo>
                  <a:lnTo>
                    <a:pt x="0" y="185407"/>
                  </a:lnTo>
                  <a:lnTo>
                    <a:pt x="108000" y="18540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6263995" y="4431601"/>
              <a:ext cx="108585" cy="212725"/>
            </a:xfrm>
            <a:custGeom>
              <a:avLst/>
              <a:gdLst/>
              <a:ahLst/>
              <a:cxnLst/>
              <a:rect l="l" t="t" r="r" b="b"/>
              <a:pathLst>
                <a:path w="108585" h="212725">
                  <a:moveTo>
                    <a:pt x="108000" y="0"/>
                  </a:moveTo>
                  <a:lnTo>
                    <a:pt x="0" y="0"/>
                  </a:lnTo>
                  <a:lnTo>
                    <a:pt x="0" y="212407"/>
                  </a:lnTo>
                  <a:lnTo>
                    <a:pt x="108000" y="21240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" name="object 83"/>
          <p:cNvSpPr txBox="1"/>
          <p:nvPr/>
        </p:nvSpPr>
        <p:spPr>
          <a:xfrm>
            <a:off x="4841368" y="5985665"/>
            <a:ext cx="460375" cy="22479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30480">
              <a:lnSpc>
                <a:spcPct val="100000"/>
              </a:lnSpc>
              <a:spcBef>
                <a:spcPts val="150"/>
              </a:spcBef>
            </a:pP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8,5</a:t>
            </a:r>
            <a:endParaRPr sz="650">
              <a:latin typeface="Arial"/>
              <a:cs typeface="Arial"/>
            </a:endParaRPr>
          </a:p>
          <a:p>
            <a:pPr marL="44450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,4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3,9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3,7</a:t>
            </a:r>
            <a:endParaRPr sz="65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5921368" y="4227915"/>
            <a:ext cx="460375" cy="36258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3,5</a:t>
            </a:r>
            <a:endParaRPr sz="650">
              <a:latin typeface="Arial"/>
              <a:cs typeface="Arial"/>
            </a:endParaRPr>
          </a:p>
          <a:p>
            <a:pPr marL="41275">
              <a:lnSpc>
                <a:spcPct val="100000"/>
              </a:lnSpc>
              <a:spcBef>
                <a:spcPts val="70"/>
              </a:spcBef>
            </a:pP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11,4</a:t>
            </a:r>
            <a:endParaRPr sz="650">
              <a:latin typeface="Arial"/>
              <a:cs typeface="Arial"/>
            </a:endParaRPr>
          </a:p>
          <a:p>
            <a:pPr marL="146050">
              <a:lnSpc>
                <a:spcPct val="100000"/>
              </a:lnSpc>
              <a:spcBef>
                <a:spcPts val="7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43,9</a:t>
            </a:r>
            <a:endParaRPr sz="650">
              <a:latin typeface="Arial"/>
              <a:cs typeface="Arial"/>
            </a:endParaRPr>
          </a:p>
          <a:p>
            <a:pPr marL="161925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endParaRPr sz="65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4949369" y="7198277"/>
            <a:ext cx="352425" cy="23431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19,9</a:t>
            </a:r>
            <a:endParaRPr sz="650">
              <a:latin typeface="Arial"/>
              <a:cs typeface="Arial"/>
            </a:endParaRPr>
          </a:p>
          <a:p>
            <a:pPr marL="63500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31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  <a:p>
            <a:pPr marL="59055">
              <a:lnSpc>
                <a:spcPct val="100000"/>
              </a:lnSpc>
              <a:spcBef>
                <a:spcPts val="70"/>
              </a:spcBef>
            </a:pPr>
            <a:r>
              <a:rPr dirty="0" sz="650" spc="-50" b="1">
                <a:solidFill>
                  <a:srgbClr val="221E1F"/>
                </a:solidFill>
                <a:latin typeface="Arial"/>
                <a:cs typeface="Arial"/>
              </a:rPr>
              <a:t>31,1</a:t>
            </a:r>
            <a:endParaRPr sz="65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847300" y="6581702"/>
            <a:ext cx="712470" cy="3638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оциальные 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лифты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для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каждого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5927299" y="4961703"/>
            <a:ext cx="930910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Патри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тичес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ое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воспитание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847300" y="7877703"/>
            <a:ext cx="601345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жь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России</a:t>
            </a:r>
            <a:endParaRPr sz="800">
              <a:latin typeface="Microsoft Sans Serif"/>
              <a:cs typeface="Microsoft Sans Serif"/>
            </a:endParaRPr>
          </a:p>
        </p:txBody>
      </p:sp>
      <p:graphicFrame>
        <p:nvGraphicFramePr>
          <p:cNvPr id="89" name="object 89"/>
          <p:cNvGraphicFramePr>
            <a:graphicFrameLocks noGrp="1"/>
          </p:cNvGraphicFramePr>
          <p:nvPr/>
        </p:nvGraphicFramePr>
        <p:xfrm>
          <a:off x="8204824" y="2642760"/>
          <a:ext cx="6384925" cy="18459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459740"/>
                <a:gridCol w="459739"/>
                <a:gridCol w="459739"/>
                <a:gridCol w="459739"/>
                <a:gridCol w="459739"/>
                <a:gridCol w="459739"/>
                <a:gridCol w="459739"/>
                <a:gridCol w="459739"/>
              </a:tblGrid>
              <a:tr h="746097">
                <a:tc>
                  <a:txBody>
                    <a:bodyPr/>
                    <a:lstStyle/>
                    <a:p>
                      <a:pPr marL="53975" marR="24701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обучающихся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общеобразовательных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организаций,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расположенных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сельской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местности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малых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городах,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которых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654685">
                        <a:lnSpc>
                          <a:spcPts val="850"/>
                        </a:lnSpc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созданы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функционируют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центры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образования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естественно-научной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40"/>
                        </a:lnSpc>
                      </a:pP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технологической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направленностей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90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48,5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90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90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68,0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75,5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90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546795">
                <a:tc>
                  <a:txBody>
                    <a:bodyPr/>
                    <a:lstStyle/>
                    <a:p>
                      <a:pPr marL="53975" marR="224154">
                        <a:lnSpc>
                          <a:spcPts val="850"/>
                        </a:lnSpc>
                        <a:spcBef>
                          <a:spcPts val="650"/>
                        </a:spcBef>
                      </a:pP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Средневзвешенный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результат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Российской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Федерации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группе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международных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69215">
                        <a:lnSpc>
                          <a:spcPts val="850"/>
                        </a:lnSpc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исследований,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место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Российской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Федерации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(не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ниже)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Место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13,8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13,5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13,3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39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12,5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12,8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10,5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84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539998">
                <a:tc>
                  <a:txBody>
                    <a:bodyPr/>
                    <a:lstStyle/>
                    <a:p>
                      <a:pPr algn="just" marL="53975">
                        <a:lnSpc>
                          <a:spcPts val="905"/>
                        </a:lnSpc>
                        <a:spcBef>
                          <a:spcPts val="475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созданных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новых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мест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algn="just" marL="53975" marR="113030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общеобразовательных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организациях,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том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числе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расположенных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сельской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местности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поселках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городского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типа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032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14224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Тыс.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179,4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196,6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494,0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501,2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96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788,1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667,8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16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12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90" name="object 90"/>
          <p:cNvGraphicFramePr>
            <a:graphicFrameLocks noGrp="1"/>
          </p:cNvGraphicFramePr>
          <p:nvPr/>
        </p:nvGraphicFramePr>
        <p:xfrm>
          <a:off x="8204824" y="4796301"/>
          <a:ext cx="6384925" cy="650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459740"/>
                <a:gridCol w="459739"/>
                <a:gridCol w="459739"/>
                <a:gridCol w="459739"/>
                <a:gridCol w="459739"/>
                <a:gridCol w="459739"/>
                <a:gridCol w="459739"/>
                <a:gridCol w="459739"/>
              </a:tblGrid>
              <a:tr h="638147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педагогических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работников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50"/>
                        </a:lnSpc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общеобразовательных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организаций,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76835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прошедших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повышение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квалификации,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том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числе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центрах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непрерывного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повышения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40"/>
                        </a:lnSpc>
                      </a:pP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профессионального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мастерства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26,9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238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301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59,9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257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79,9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91" name="object 91"/>
          <p:cNvGraphicFramePr>
            <a:graphicFrameLocks noGrp="1"/>
          </p:cNvGraphicFramePr>
          <p:nvPr/>
        </p:nvGraphicFramePr>
        <p:xfrm>
          <a:off x="8204824" y="5755095"/>
          <a:ext cx="6384925" cy="10731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459740"/>
                <a:gridCol w="459739"/>
                <a:gridCol w="459739"/>
                <a:gridCol w="459739"/>
                <a:gridCol w="459739"/>
                <a:gridCol w="459739"/>
                <a:gridCol w="459739"/>
                <a:gridCol w="459739"/>
              </a:tblGrid>
              <a:tr h="314298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я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й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5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8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т,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905"/>
                        </a:lnSpc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охваченных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дополнительным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образованием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65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76,0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81,8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22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77,0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58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83,4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71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79,0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61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81,9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8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746097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субъектов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Российской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563245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Федерации,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выдающих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сертификаты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дополнительного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образования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234950">
                        <a:lnSpc>
                          <a:spcPts val="850"/>
                        </a:lnSpc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рамках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системы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персонифицированного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финансирования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дополнительного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40"/>
                        </a:lnSpc>
                      </a:pP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образования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детей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22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77,0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22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77,0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58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33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58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92" name="object 92"/>
          <p:cNvGraphicFramePr>
            <a:graphicFrameLocks noGrp="1"/>
          </p:cNvGraphicFramePr>
          <p:nvPr/>
        </p:nvGraphicFramePr>
        <p:xfrm>
          <a:off x="8204824" y="7021838"/>
          <a:ext cx="6384925" cy="4349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459740"/>
                <a:gridCol w="459739"/>
                <a:gridCol w="459739"/>
                <a:gridCol w="459739"/>
                <a:gridCol w="459739"/>
                <a:gridCol w="459739"/>
                <a:gridCol w="459739"/>
                <a:gridCol w="459739"/>
              </a:tblGrid>
              <a:tr h="422248">
                <a:tc>
                  <a:txBody>
                    <a:bodyPr/>
                    <a:lstStyle/>
                    <a:p>
                      <a:pPr algn="just" marL="53975" marR="23114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общеобразовательных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организаций,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оснащенных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целях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внедрения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цифровой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образовательной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среды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238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403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27,5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339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37,0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206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43,9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276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47,0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93" name="object 93"/>
          <p:cNvGraphicFramePr>
            <a:graphicFrameLocks noGrp="1"/>
          </p:cNvGraphicFramePr>
          <p:nvPr/>
        </p:nvGraphicFramePr>
        <p:xfrm>
          <a:off x="8204824" y="7650433"/>
          <a:ext cx="6384925" cy="10826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459740"/>
                <a:gridCol w="459739"/>
                <a:gridCol w="459739"/>
                <a:gridCol w="459739"/>
                <a:gridCol w="459739"/>
                <a:gridCol w="459739"/>
                <a:gridCol w="459739"/>
                <a:gridCol w="459739"/>
              </a:tblGrid>
              <a:tr h="1069948">
                <a:tc>
                  <a:txBody>
                    <a:bodyPr/>
                    <a:lstStyle/>
                    <a:p>
                      <a:pPr marL="53975" marR="30353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Общая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численность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граждан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Российской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Федерации,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вовлеченных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центрами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785"/>
                        </a:lnSpc>
                      </a:pP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(сообществами,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объединениями)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118110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поддержки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добровольчества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(волонтерства)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базе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образовательных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организаций,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785"/>
                        </a:lnSpc>
                      </a:pP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некоммерческих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организаций,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631825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государственных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муниципальных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учреждений,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добровольческую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40"/>
                        </a:lnSpc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(волонтерскую)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деятельность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6350" marR="254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Млн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2006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9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11,1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10,7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574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13,7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12,9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13,3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689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14,1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94" name="object 94"/>
          <p:cNvGraphicFramePr>
            <a:graphicFrameLocks noGrp="1"/>
          </p:cNvGraphicFramePr>
          <p:nvPr/>
        </p:nvGraphicFramePr>
        <p:xfrm>
          <a:off x="8204824" y="8926728"/>
          <a:ext cx="6384925" cy="3270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459740"/>
                <a:gridCol w="459739"/>
                <a:gridCol w="459739"/>
                <a:gridCol w="459739"/>
                <a:gridCol w="459739"/>
                <a:gridCol w="459739"/>
                <a:gridCol w="459739"/>
                <a:gridCol w="459739"/>
              </a:tblGrid>
              <a:tr h="314297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молодых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людей,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охваченных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905"/>
                        </a:lnSpc>
                      </a:pP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молодежными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проектами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программами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790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9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835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95" name="object 95"/>
          <p:cNvGraphicFramePr>
            <a:graphicFrameLocks noGrp="1"/>
          </p:cNvGraphicFramePr>
          <p:nvPr/>
        </p:nvGraphicFramePr>
        <p:xfrm>
          <a:off x="11037110" y="2055363"/>
          <a:ext cx="3436620" cy="271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1625"/>
                <a:gridCol w="483234"/>
                <a:gridCol w="453390"/>
                <a:gridCol w="466089"/>
                <a:gridCol w="453389"/>
                <a:gridCol w="450214"/>
                <a:gridCol w="487044"/>
                <a:gridCol w="340359"/>
              </a:tblGrid>
              <a:tr h="135407">
                <a:tc>
                  <a:txBody>
                    <a:bodyPr/>
                    <a:lstStyle/>
                    <a:p>
                      <a:pPr marL="3175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1524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3335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40335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r" marR="145415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3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</a:tr>
              <a:tr h="13540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714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marL="13208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marL="13208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marL="13208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marL="13208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r" marR="11176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1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факт**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96" name="object 96"/>
          <p:cNvSpPr txBox="1"/>
          <p:nvPr/>
        </p:nvSpPr>
        <p:spPr>
          <a:xfrm>
            <a:off x="8252473" y="2366512"/>
            <a:ext cx="5084445" cy="2616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Обеспечена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возможность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детям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получать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качественное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общее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образование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условиях,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отвечающих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современным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требованиям,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независимо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от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места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проживания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ребенка</a:t>
            </a:r>
            <a:endParaRPr sz="80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8252473" y="4520052"/>
            <a:ext cx="4816475" cy="2616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Обеспечена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возможность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профессионального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развития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обучения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протяжении </a:t>
            </a:r>
            <a:r>
              <a:rPr dirty="0" sz="800" spc="-204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всей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профессиональной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деятельности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педагогических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работников</a:t>
            </a:r>
            <a:endParaRPr sz="80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8252473" y="5478846"/>
            <a:ext cx="3649345" cy="2616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Создана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работает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система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выявления,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поддержки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развития </a:t>
            </a:r>
            <a:r>
              <a:rPr dirty="0" sz="800" spc="-204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способностей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талантов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детей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молодежи</a:t>
            </a:r>
            <a:endParaRPr sz="80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8252473" y="6859888"/>
            <a:ext cx="539686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Создана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внедрена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общеобразовательных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организациях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цифровая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образовательная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среда</a:t>
            </a:r>
            <a:endParaRPr sz="80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8252473" y="7488483"/>
            <a:ext cx="449770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Созданы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условия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развития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поддержки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добровольчества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(волонтерства)</a:t>
            </a:r>
            <a:endParaRPr sz="80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8252473" y="8764779"/>
            <a:ext cx="600265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Создание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условий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эффективной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самореализации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молодежи,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том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числе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развитие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инфраструктуры</a:t>
            </a:r>
            <a:endParaRPr sz="80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8192124" y="1529781"/>
            <a:ext cx="5525135" cy="45783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реализации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целей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проекта</a:t>
            </a:r>
            <a:r>
              <a:rPr dirty="0" sz="12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предусмотрены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следующие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общественно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значимые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результаты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-6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показатели:</a:t>
            </a:r>
            <a:endParaRPr sz="1200">
              <a:latin typeface="Arial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5928239" y="4685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grpSp>
        <p:nvGrpSpPr>
          <p:cNvPr id="104" name="object 104"/>
          <p:cNvGrpSpPr/>
          <p:nvPr/>
        </p:nvGrpSpPr>
        <p:grpSpPr>
          <a:xfrm>
            <a:off x="4859997" y="8944368"/>
            <a:ext cx="432434" cy="39370"/>
            <a:chOff x="4859997" y="8944368"/>
            <a:chExt cx="432434" cy="39370"/>
          </a:xfrm>
        </p:grpSpPr>
        <p:sp>
          <p:nvSpPr>
            <p:cNvPr id="105" name="object 105"/>
            <p:cNvSpPr/>
            <p:nvPr/>
          </p:nvSpPr>
          <p:spPr>
            <a:xfrm>
              <a:off x="4859997" y="8944368"/>
              <a:ext cx="108585" cy="39370"/>
            </a:xfrm>
            <a:custGeom>
              <a:avLst/>
              <a:gdLst/>
              <a:ahLst/>
              <a:cxnLst/>
              <a:rect l="l" t="t" r="r" b="b"/>
              <a:pathLst>
                <a:path w="108585" h="39370">
                  <a:moveTo>
                    <a:pt x="108000" y="0"/>
                  </a:moveTo>
                  <a:lnTo>
                    <a:pt x="0" y="0"/>
                  </a:lnTo>
                  <a:lnTo>
                    <a:pt x="0" y="39243"/>
                  </a:lnTo>
                  <a:lnTo>
                    <a:pt x="108000" y="3924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/>
            <p:cNvSpPr/>
            <p:nvPr/>
          </p:nvSpPr>
          <p:spPr>
            <a:xfrm>
              <a:off x="4967998" y="8978214"/>
              <a:ext cx="108585" cy="5715"/>
            </a:xfrm>
            <a:custGeom>
              <a:avLst/>
              <a:gdLst/>
              <a:ahLst/>
              <a:cxnLst/>
              <a:rect l="l" t="t" r="r" b="b"/>
              <a:pathLst>
                <a:path w="108585" h="5715">
                  <a:moveTo>
                    <a:pt x="107988" y="0"/>
                  </a:moveTo>
                  <a:lnTo>
                    <a:pt x="0" y="0"/>
                  </a:lnTo>
                  <a:lnTo>
                    <a:pt x="0" y="5410"/>
                  </a:lnTo>
                  <a:lnTo>
                    <a:pt x="107988" y="5410"/>
                  </a:lnTo>
                  <a:lnTo>
                    <a:pt x="107988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/>
            <p:cNvSpPr/>
            <p:nvPr/>
          </p:nvSpPr>
          <p:spPr>
            <a:xfrm>
              <a:off x="5075999" y="8977858"/>
              <a:ext cx="108585" cy="6350"/>
            </a:xfrm>
            <a:custGeom>
              <a:avLst/>
              <a:gdLst/>
              <a:ahLst/>
              <a:cxnLst/>
              <a:rect l="l" t="t" r="r" b="b"/>
              <a:pathLst>
                <a:path w="108585" h="6350">
                  <a:moveTo>
                    <a:pt x="108000" y="0"/>
                  </a:moveTo>
                  <a:lnTo>
                    <a:pt x="0" y="0"/>
                  </a:lnTo>
                  <a:lnTo>
                    <a:pt x="0" y="5765"/>
                  </a:lnTo>
                  <a:lnTo>
                    <a:pt x="108000" y="576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/>
            <p:cNvSpPr/>
            <p:nvPr/>
          </p:nvSpPr>
          <p:spPr>
            <a:xfrm>
              <a:off x="5184000" y="8971026"/>
              <a:ext cx="108585" cy="12700"/>
            </a:xfrm>
            <a:custGeom>
              <a:avLst/>
              <a:gdLst/>
              <a:ahLst/>
              <a:cxnLst/>
              <a:rect l="l" t="t" r="r" b="b"/>
              <a:pathLst>
                <a:path w="108585" h="12700">
                  <a:moveTo>
                    <a:pt x="108000" y="0"/>
                  </a:moveTo>
                  <a:lnTo>
                    <a:pt x="0" y="0"/>
                  </a:lnTo>
                  <a:lnTo>
                    <a:pt x="0" y="12598"/>
                  </a:lnTo>
                  <a:lnTo>
                    <a:pt x="108000" y="1259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9" name="object 109"/>
          <p:cNvSpPr txBox="1"/>
          <p:nvPr/>
        </p:nvSpPr>
        <p:spPr>
          <a:xfrm>
            <a:off x="4841368" y="8709529"/>
            <a:ext cx="460375" cy="22796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46355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,9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1,5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1,6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1,8</a:t>
            </a:r>
            <a:endParaRPr sz="650">
              <a:latin typeface="Arial"/>
              <a:cs typeface="Arial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527300" y="10088502"/>
            <a:ext cx="20066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2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1200" spc="1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14390820" y="10088502"/>
            <a:ext cx="20701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40">
                <a:solidFill>
                  <a:srgbClr val="221E1F"/>
                </a:solidFill>
                <a:latin typeface="Microsoft Sans Serif"/>
                <a:cs typeface="Microsoft Sans Serif"/>
              </a:rPr>
              <a:t>33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4847300" y="9281703"/>
            <a:ext cx="690245" cy="255904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20"/>
              </a:spcBef>
            </a:pP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оциальная 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активность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4848238" y="902489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3768239" y="4685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3768239" y="6305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848238" y="6305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5928239" y="6305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3768239" y="7601270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875239" y="7601270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5928239" y="9005270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4841368" y="7410753"/>
            <a:ext cx="136525" cy="10795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1431925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СОЦИАЛЬНО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ИЕ</a:t>
            </a:r>
            <a:r>
              <a:rPr dirty="0" sz="650" spc="50">
                <a:solidFill>
                  <a:srgbClr val="221E1F"/>
                </a:solidFill>
                <a:latin typeface="Verdana"/>
                <a:cs typeface="Verdana"/>
              </a:rPr>
              <a:t>Н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65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В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А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ННЫ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Й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0">
                <a:solidFill>
                  <a:srgbClr val="221E1F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Е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300" y="1736281"/>
            <a:ext cx="2305685" cy="5118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РАМКАХ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НАЦИОНАЛЬНОГО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ПРОЕКТА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2022 ГОДУ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ДОСТИГНУТЫ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 СЛЕДУЮЩИЕ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РЕЗУЛЬТАТЫ:</a:t>
            </a:r>
            <a:endParaRPr sz="8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40004" y="255764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19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655793" y="2474183"/>
            <a:ext cx="3034665" cy="71539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6350">
              <a:lnSpc>
                <a:spcPct val="132900"/>
              </a:lnSpc>
              <a:spcBef>
                <a:spcPts val="100"/>
              </a:spcBef>
            </a:pP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создано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195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106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новых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мест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общеобразователь-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ных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организациях нарастающим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итогом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2019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года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195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056);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  <a:spcBef>
                <a:spcPts val="280"/>
              </a:spcBef>
            </a:pP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создано </a:t>
            </a:r>
            <a:r>
              <a:rPr dirty="0" sz="800" spc="140">
                <a:solidFill>
                  <a:srgbClr val="221E1F"/>
                </a:solidFill>
                <a:latin typeface="Microsoft Sans Serif"/>
                <a:cs typeface="Microsoft Sans Serif"/>
              </a:rPr>
              <a:t>40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219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новых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мест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общеобразователь-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ных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организациях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связи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ростом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числа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обуча-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ющихся,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вызванным демографическим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фактором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39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694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места);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9525">
              <a:lnSpc>
                <a:spcPct val="132900"/>
              </a:lnSpc>
              <a:spcBef>
                <a:spcPts val="285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создано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44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614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новых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мест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общеобразовательных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ор-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ганизациях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целях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ликвидации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третьей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смены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обу-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чения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формирования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условий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получения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каче-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ственного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общего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образования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нарастающим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итогом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2019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44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010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мест);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350">
              <a:lnSpc>
                <a:spcPct val="132900"/>
              </a:lnSpc>
              <a:spcBef>
                <a:spcPts val="284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общеобразовательных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организациях,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расположен-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ных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сельской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местности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малых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городах,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созданы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функционируют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500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центров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образования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есте-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ственно-научной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технологической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стей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(соответствует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плану);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985" indent="-635">
              <a:lnSpc>
                <a:spcPct val="132900"/>
              </a:lnSpc>
              <a:spcBef>
                <a:spcPts val="280"/>
              </a:spcBef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осуществлены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единовременные компенсационные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выплат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2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ч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ш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ские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населенные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пункты,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либо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рабочие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поселки,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поселки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городского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типа,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либо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города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ем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50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человек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(соответствует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плану);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10160">
              <a:lnSpc>
                <a:spcPct val="132900"/>
              </a:lnSpc>
              <a:spcBef>
                <a:spcPts val="285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базе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общеобразовательных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организаций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созданы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функционируют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49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детских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технопарков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«Квантори-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ум»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(соответствует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плану);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>
              <a:lnSpc>
                <a:spcPct val="132900"/>
              </a:lnSpc>
              <a:spcBef>
                <a:spcPts val="284"/>
              </a:spcBef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зан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ле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мл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ус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лу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пси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ло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-п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огичес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ой, 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методической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консультативной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помощи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родителям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(за-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конным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представителям)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детей,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также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гражданам,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жела-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ющим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принять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воспитание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свои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семьи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детей,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остав-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шихся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без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попечения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родителей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3,0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млн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услуг);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7620">
              <a:lnSpc>
                <a:spcPct val="132900"/>
              </a:lnSpc>
              <a:spcBef>
                <a:spcPts val="280"/>
              </a:spcBef>
            </a:pP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863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общеобразовательные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организации,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расположен-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ные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сельской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местности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малых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городах,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обнови-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ли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материально-техническую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базу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занятий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детей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зичес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уро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спо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86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общео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разовательные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организации);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350">
              <a:lnSpc>
                <a:spcPct val="132900"/>
              </a:lnSpc>
              <a:spcBef>
                <a:spcPts val="285"/>
              </a:spcBef>
            </a:pP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проведение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мероприятий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профес-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сиональной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ориентации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рамках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екта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«Билет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будущее»,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которых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приняли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участие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743,8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детей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176,6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детей);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985" indent="-635">
              <a:lnSpc>
                <a:spcPct val="132900"/>
              </a:lnSpc>
              <a:spcBef>
                <a:spcPts val="280"/>
              </a:spcBef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обеспечена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государственная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поддержка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фонду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«Та-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лант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успех»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целях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обучения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116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выдающихся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детей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ло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основны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общеобр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зова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льны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-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40004" y="307964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19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40004" y="3763645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40004" y="460964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40004" y="545564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40004" y="630165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40004" y="682364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40004" y="7669644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40004" y="8515642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40004" y="919965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3895769" y="2456467"/>
            <a:ext cx="3036570" cy="71551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11430">
              <a:lnSpc>
                <a:spcPct val="1315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граммам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области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искусств,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области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естественно-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научного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образования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области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физической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куль-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туры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спорта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000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человек);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>
              <a:lnSpc>
                <a:spcPct val="131500"/>
              </a:lnSpc>
              <a:spcBef>
                <a:spcPts val="280"/>
              </a:spcBef>
            </a:pP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обеспечена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выплата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7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672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грантов 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Президента </a:t>
            </a:r>
            <a:r>
              <a:rPr dirty="0" sz="800" spc="1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 </a:t>
            </a:r>
            <a:r>
              <a:rPr dirty="0" sz="800" spc="140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фонду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«Талант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и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успех»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500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грантов);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1500"/>
              </a:lnSpc>
              <a:spcBef>
                <a:spcPts val="285"/>
              </a:spcBef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разработан 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21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комплект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верифицированного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циф-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рового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образовательного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контента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всем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уров-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ням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и учебным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предметам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общего образования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комплектов);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9525">
              <a:lnSpc>
                <a:spcPct val="131500"/>
              </a:lnSpc>
              <a:spcBef>
                <a:spcPts val="280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здан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3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центро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опер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ающе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профе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сиональной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подготовки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(соответствует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плану);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12065">
              <a:lnSpc>
                <a:spcPct val="131500"/>
              </a:lnSpc>
              <a:spcBef>
                <a:spcPts val="285"/>
              </a:spcBef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проведен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чемпионат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профессиональ-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ного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мастерства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людей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инвалидностью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«Аби-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лимпикс»;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7620">
              <a:lnSpc>
                <a:spcPct val="131500"/>
              </a:lnSpc>
              <a:spcBef>
                <a:spcPts val="284"/>
              </a:spcBef>
            </a:pP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проведено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714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тренировок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членов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сборной,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тренеров,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экспертов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конкурсантов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в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це-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лях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участия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в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чемпионатах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профессиональному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мастерству,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проводимых международной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цией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WorldSkills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International;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7620" indent="-635">
              <a:lnSpc>
                <a:spcPct val="131500"/>
              </a:lnSpc>
              <a:spcBef>
                <a:spcPts val="280"/>
              </a:spcBef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зарегистрированными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пользователями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платформы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ДОБРО.РФ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стали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более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4,3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млн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человек,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оказано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лее 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15,6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млн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часов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добровольческой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деятельности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2,9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человек);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12065" indent="-635">
              <a:lnSpc>
                <a:spcPct val="131500"/>
              </a:lnSpc>
              <a:spcBef>
                <a:spcPts val="285"/>
              </a:spcBef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функционируют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626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центров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доброволь-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чества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всей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стране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(400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базе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вузов,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85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ресурс-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ных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центров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добровольчества,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84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региональных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клуба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#МЫВМЕСТЕ,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57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центров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«серебряного»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доброволь-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чества);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7620">
              <a:lnSpc>
                <a:spcPct val="131500"/>
              </a:lnSpc>
              <a:spcBef>
                <a:spcPts val="284"/>
              </a:spcBef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обеспечено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проведение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19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конкурсов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целях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предо-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ставления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гражданам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возможностей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профессио-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нального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карьерного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роста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7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15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конкурсов),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которых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приняли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участие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более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663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человек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(соответствует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плану);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12065">
              <a:lnSpc>
                <a:spcPct val="131500"/>
              </a:lnSpc>
              <a:spcBef>
                <a:spcPts val="280"/>
              </a:spcBef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создана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функционирует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онлайн-платформа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систе-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мы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профессиональных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конкурсов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целях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предостав-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ления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гражданам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возможностей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профессиональ-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ного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карьерного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роста;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12065" indent="-635">
              <a:lnSpc>
                <a:spcPct val="131500"/>
              </a:lnSpc>
              <a:spcBef>
                <a:spcPts val="285"/>
              </a:spcBef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проведение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Всероссийской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олимпиады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студентов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«Я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профессионал»;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255">
              <a:lnSpc>
                <a:spcPct val="132900"/>
              </a:lnSpc>
              <a:spcBef>
                <a:spcPts val="270"/>
              </a:spcBef>
            </a:pP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обеспечена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организация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проведение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конкурса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управленцев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«Лидеры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России»,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рамках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которого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780002" y="305503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19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780002" y="357184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780002" y="424895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780002" y="4605502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780002" y="512231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780002" y="595967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780002" y="663677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780002" y="747415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780002" y="831152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780002" y="8988615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780002" y="934516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8323781" y="2400742"/>
            <a:ext cx="3033395" cy="4381500"/>
          </a:xfrm>
          <a:prstGeom prst="rect">
            <a:avLst/>
          </a:prstGeom>
        </p:spPr>
        <p:txBody>
          <a:bodyPr wrap="square" lIns="0" tIns="52705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415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проведено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два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оценочных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мероприятия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финал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трека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890">
              <a:lnSpc>
                <a:spcPct val="132900"/>
              </a:lnSpc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«Международный»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количеством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участников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70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че-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ловек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суперфинал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конкурса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количеством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участ-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ников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297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человек;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  <a:spcBef>
                <a:spcPts val="28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порядка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3,5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млн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детей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вовлечены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Общероссийскую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общественно-государственную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детско-юношескую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организацию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«Российское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движение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школьников»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(нарастающим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итогом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2021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года,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план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2,0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млн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детей);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>
              <a:lnSpc>
                <a:spcPct val="132900"/>
              </a:lnSpc>
              <a:spcBef>
                <a:spcPts val="285"/>
              </a:spcBef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аб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ал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омпле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нап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авленных 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системы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гражданского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патриотического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воспитания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учащихся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общеобразовательных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ций,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рамках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которого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трудоустроено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20,9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специа-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листов,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осуществляющих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воспитательную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деятельность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(19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339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советников,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1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541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муниципальный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координатор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45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региональных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координаторов)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7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19,3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тыс.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специалистов);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890">
              <a:lnSpc>
                <a:spcPct val="132900"/>
              </a:lnSpc>
              <a:spcBef>
                <a:spcPts val="284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свыше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2,2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млн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молодых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людей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приняли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участие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меро-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приятиях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нап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авленны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звити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ем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жп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коленческого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взаимодействия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обеспечения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емственности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поколений,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поддержки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общественных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инициатив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проектов,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направленных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граждан-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ское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патриотическое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воспитание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детей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молоде-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жи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550,0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человек);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890" indent="-635">
              <a:lnSpc>
                <a:spcPct val="132900"/>
              </a:lnSpc>
              <a:spcBef>
                <a:spcPts val="280"/>
              </a:spcBef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проведен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Всероссийский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конкурс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«Большая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переме-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на»,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участниками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которого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стали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более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518,3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че-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ловек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510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человек);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8207997" y="3168205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19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8207997" y="3852202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8207997" y="518420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8207997" y="6354204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1447995" y="248420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19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11563813" y="2400742"/>
            <a:ext cx="3034030" cy="37699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9525">
              <a:lnSpc>
                <a:spcPct val="132900"/>
              </a:lnSpc>
              <a:spcBef>
                <a:spcPts val="100"/>
              </a:spcBef>
            </a:pP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организован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проведен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фестиваль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«Таврида.АРТ»,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знакомящий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жителей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страны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45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тыс.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новых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моло-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дых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талантов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области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культуры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искусства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раз-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личным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направлениям;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>
              <a:lnSpc>
                <a:spcPct val="132900"/>
              </a:lnSpc>
              <a:spcBef>
                <a:spcPts val="280"/>
              </a:spcBef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завершены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строительно-монтажные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работы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соз-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дани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э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спл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атаци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дмос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овно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об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зова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ль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ного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молодежного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центра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«Мастерская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управления</a:t>
            </a:r>
            <a:endParaRPr sz="8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315"/>
              </a:spcBef>
            </a:pP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«Сенеж»»;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  <a:spcBef>
                <a:spcPts val="285"/>
              </a:spcBef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организованы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проведены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43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мероприятия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светительской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деятельности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экспертов,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деятелей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уки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культуры,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выдающихся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ученых,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спортсменов,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общественных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государственных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деятелей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пред-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ставителей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бизнес-сообщества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субъектах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Россий-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3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мероприятий);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985">
              <a:lnSpc>
                <a:spcPct val="132900"/>
              </a:lnSpc>
              <a:spcBef>
                <a:spcPts val="284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ч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й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он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«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»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оро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принял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уча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свыше  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319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человек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300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человек);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9525">
              <a:lnSpc>
                <a:spcPct val="132900"/>
              </a:lnSpc>
              <a:spcBef>
                <a:spcPts val="280"/>
              </a:spcBef>
            </a:pP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054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молодежные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инициативы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получили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грантовую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поддержку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из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федерального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бюджета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общую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сум-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му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2,5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2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300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грантов);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350">
              <a:lnSpc>
                <a:spcPct val="132900"/>
              </a:lnSpc>
              <a:spcBef>
                <a:spcPts val="285"/>
              </a:spcBef>
            </a:pPr>
            <a:r>
              <a:rPr dirty="0" sz="800" spc="150">
                <a:solidFill>
                  <a:srgbClr val="221E1F"/>
                </a:solidFill>
                <a:latin typeface="Microsoft Sans Serif"/>
                <a:cs typeface="Microsoft Sans Serif"/>
              </a:rPr>
              <a:t>введен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0">
                <a:solidFill>
                  <a:srgbClr val="221E1F"/>
                </a:solidFill>
                <a:latin typeface="Microsoft Sans Serif"/>
                <a:cs typeface="Microsoft Sans Serif"/>
              </a:rPr>
              <a:t>эксплуатацию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центр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0">
                <a:solidFill>
                  <a:srgbClr val="221E1F"/>
                </a:solidFill>
                <a:latin typeface="Microsoft Sans Serif"/>
                <a:cs typeface="Microsoft Sans Serif"/>
              </a:rPr>
              <a:t>знаний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«Машук»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г.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Пятигорске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(Ставропольский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край).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1447995" y="3168205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19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1447995" y="3852202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1447995" y="486020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1447995" y="538220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1447995" y="5904204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 txBox="1"/>
          <p:nvPr/>
        </p:nvSpPr>
        <p:spPr>
          <a:xfrm>
            <a:off x="527300" y="10088502"/>
            <a:ext cx="21653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3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1200" spc="12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4391507" y="10088502"/>
            <a:ext cx="20129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3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1200" spc="1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endParaRPr sz="12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207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79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79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79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79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79" h="349250">
                <a:moveTo>
                  <a:pt x="133248" y="334010"/>
                </a:moveTo>
                <a:lnTo>
                  <a:pt x="131495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79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79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79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804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79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79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51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79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79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79" h="349250">
                <a:moveTo>
                  <a:pt x="194465" y="334010"/>
                </a:moveTo>
                <a:lnTo>
                  <a:pt x="190804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79" h="349250">
                <a:moveTo>
                  <a:pt x="119655" y="335277"/>
                </a:moveTo>
                <a:close/>
              </a:path>
              <a:path w="322579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51" y="335280"/>
                </a:lnTo>
                <a:lnTo>
                  <a:pt x="131495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79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79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79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79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79" h="349250">
                <a:moveTo>
                  <a:pt x="124891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3" y="314623"/>
                </a:lnTo>
                <a:lnTo>
                  <a:pt x="124891" y="313690"/>
                </a:lnTo>
                <a:close/>
              </a:path>
              <a:path w="322579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20" y="334010"/>
                </a:lnTo>
                <a:lnTo>
                  <a:pt x="153934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79" h="349250">
                <a:moveTo>
                  <a:pt x="158419" y="332740"/>
                </a:moveTo>
                <a:lnTo>
                  <a:pt x="155562" y="332740"/>
                </a:lnTo>
                <a:lnTo>
                  <a:pt x="154520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79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79" h="349250">
                <a:moveTo>
                  <a:pt x="165103" y="280670"/>
                </a:moveTo>
                <a:lnTo>
                  <a:pt x="162496" y="280670"/>
                </a:lnTo>
                <a:lnTo>
                  <a:pt x="163113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72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79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85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79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7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79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79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79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79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79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79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809" y="326390"/>
                </a:lnTo>
                <a:lnTo>
                  <a:pt x="176809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79" h="349250">
                <a:moveTo>
                  <a:pt x="105562" y="331426"/>
                </a:moveTo>
                <a:close/>
              </a:path>
              <a:path w="322579" h="349250">
                <a:moveTo>
                  <a:pt x="112788" y="321310"/>
                </a:moveTo>
                <a:lnTo>
                  <a:pt x="108445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79" h="349250">
                <a:moveTo>
                  <a:pt x="216712" y="331425"/>
                </a:moveTo>
                <a:close/>
              </a:path>
              <a:path w="322579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92" y="317500"/>
                </a:lnTo>
                <a:lnTo>
                  <a:pt x="221792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7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79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79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79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79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79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79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79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7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79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79" h="349250">
                <a:moveTo>
                  <a:pt x="110871" y="323850"/>
                </a:moveTo>
                <a:close/>
              </a:path>
              <a:path w="322579" h="349250">
                <a:moveTo>
                  <a:pt x="211480" y="323850"/>
                </a:moveTo>
                <a:close/>
              </a:path>
              <a:path w="322579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79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4" y="316717"/>
                </a:lnTo>
                <a:lnTo>
                  <a:pt x="125285" y="316230"/>
                </a:lnTo>
                <a:close/>
              </a:path>
              <a:path w="322579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79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79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79" h="349250">
                <a:moveTo>
                  <a:pt x="125437" y="311150"/>
                </a:moveTo>
                <a:lnTo>
                  <a:pt x="125454" y="314878"/>
                </a:lnTo>
                <a:lnTo>
                  <a:pt x="126327" y="316724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79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79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43" y="318770"/>
                </a:lnTo>
                <a:lnTo>
                  <a:pt x="195962" y="316717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79" h="349250">
                <a:moveTo>
                  <a:pt x="197396" y="313690"/>
                </a:moveTo>
                <a:lnTo>
                  <a:pt x="196954" y="314623"/>
                </a:lnTo>
                <a:lnTo>
                  <a:pt x="196989" y="316230"/>
                </a:lnTo>
                <a:lnTo>
                  <a:pt x="195959" y="316724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79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44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7416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79" h="349250">
                <a:moveTo>
                  <a:pt x="125333" y="314623"/>
                </a:moveTo>
                <a:lnTo>
                  <a:pt x="125285" y="316230"/>
                </a:lnTo>
                <a:lnTo>
                  <a:pt x="126327" y="316724"/>
                </a:lnTo>
                <a:lnTo>
                  <a:pt x="125333" y="314623"/>
                </a:lnTo>
                <a:close/>
              </a:path>
              <a:path w="322579" h="349250">
                <a:moveTo>
                  <a:pt x="196946" y="314640"/>
                </a:moveTo>
                <a:lnTo>
                  <a:pt x="195962" y="316717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79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79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79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79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79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31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79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79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79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208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58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18" y="290830"/>
                </a:lnTo>
                <a:lnTo>
                  <a:pt x="71569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79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79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79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79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79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79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79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79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79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79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79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79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79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79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79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79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79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79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79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79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79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20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53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24" y="295910"/>
                </a:lnTo>
                <a:lnTo>
                  <a:pt x="71120" y="294640"/>
                </a:lnTo>
                <a:close/>
              </a:path>
              <a:path w="322579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79" h="349250">
                <a:moveTo>
                  <a:pt x="272364" y="293370"/>
                </a:moveTo>
                <a:lnTo>
                  <a:pt x="268401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45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79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79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79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79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79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79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79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79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79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79" h="349250">
                <a:moveTo>
                  <a:pt x="258699" y="297180"/>
                </a:moveTo>
                <a:lnTo>
                  <a:pt x="258089" y="297180"/>
                </a:lnTo>
                <a:lnTo>
                  <a:pt x="257759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79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79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79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79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79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79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79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79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79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79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79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79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79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79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79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6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79" h="349250">
                <a:moveTo>
                  <a:pt x="272876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15" y="289560"/>
                </a:lnTo>
                <a:lnTo>
                  <a:pt x="272876" y="287020"/>
                </a:lnTo>
                <a:close/>
              </a:path>
              <a:path w="322579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79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79" h="349250">
                <a:moveTo>
                  <a:pt x="55791" y="289560"/>
                </a:moveTo>
                <a:lnTo>
                  <a:pt x="54876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79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79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79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79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79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79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79" h="349250">
                <a:moveTo>
                  <a:pt x="278434" y="283210"/>
                </a:moveTo>
                <a:lnTo>
                  <a:pt x="275767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79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79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4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79" h="349250">
                <a:moveTo>
                  <a:pt x="94449" y="287020"/>
                </a:moveTo>
                <a:lnTo>
                  <a:pt x="94754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79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79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79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79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79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79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79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79" h="349250">
                <a:moveTo>
                  <a:pt x="221348" y="287020"/>
                </a:moveTo>
                <a:lnTo>
                  <a:pt x="220980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79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79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99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79" h="349250">
                <a:moveTo>
                  <a:pt x="256755" y="288290"/>
                </a:moveTo>
                <a:close/>
              </a:path>
              <a:path w="322579" h="349250">
                <a:moveTo>
                  <a:pt x="100421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1" y="288135"/>
                </a:lnTo>
                <a:close/>
              </a:path>
              <a:path w="322579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79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79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79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79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79" h="349250">
                <a:moveTo>
                  <a:pt x="252920" y="287020"/>
                </a:moveTo>
                <a:lnTo>
                  <a:pt x="252374" y="287020"/>
                </a:lnTo>
                <a:lnTo>
                  <a:pt x="253263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79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79" h="349250">
                <a:moveTo>
                  <a:pt x="100495" y="284480"/>
                </a:moveTo>
                <a:lnTo>
                  <a:pt x="100901" y="287020"/>
                </a:lnTo>
                <a:lnTo>
                  <a:pt x="100421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79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79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78" y="287020"/>
                </a:lnTo>
                <a:lnTo>
                  <a:pt x="104876" y="284480"/>
                </a:lnTo>
                <a:close/>
              </a:path>
              <a:path w="322579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79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79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79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79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79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79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55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79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79" h="349250">
                <a:moveTo>
                  <a:pt x="222338" y="284480"/>
                </a:moveTo>
                <a:lnTo>
                  <a:pt x="221983" y="284480"/>
                </a:lnTo>
                <a:lnTo>
                  <a:pt x="222224" y="285750"/>
                </a:lnTo>
                <a:lnTo>
                  <a:pt x="222338" y="284480"/>
                </a:lnTo>
                <a:close/>
              </a:path>
              <a:path w="322579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79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79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79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79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79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79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79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79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79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55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98" y="260350"/>
                </a:lnTo>
                <a:lnTo>
                  <a:pt x="214210" y="259080"/>
                </a:lnTo>
                <a:close/>
              </a:path>
              <a:path w="322579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79" h="349250">
                <a:moveTo>
                  <a:pt x="283705" y="280670"/>
                </a:moveTo>
                <a:lnTo>
                  <a:pt x="283067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79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79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79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79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79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79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79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79" h="349250">
                <a:moveTo>
                  <a:pt x="172961" y="250190"/>
                </a:moveTo>
                <a:lnTo>
                  <a:pt x="172034" y="250190"/>
                </a:lnTo>
                <a:lnTo>
                  <a:pt x="170044" y="261620"/>
                </a:lnTo>
                <a:lnTo>
                  <a:pt x="166752" y="271780"/>
                </a:lnTo>
                <a:lnTo>
                  <a:pt x="163377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79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79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79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79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79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79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79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79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79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79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79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79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79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79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79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79" h="349250">
                <a:moveTo>
                  <a:pt x="109728" y="259080"/>
                </a:moveTo>
                <a:lnTo>
                  <a:pt x="108089" y="259080"/>
                </a:lnTo>
                <a:lnTo>
                  <a:pt x="107315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79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79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79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79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79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79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79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79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79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79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79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79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79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6" y="266700"/>
                </a:lnTo>
                <a:lnTo>
                  <a:pt x="223266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79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79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79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79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16" y="275590"/>
                </a:lnTo>
                <a:lnTo>
                  <a:pt x="261823" y="274320"/>
                </a:lnTo>
                <a:close/>
              </a:path>
              <a:path w="322579" h="349250">
                <a:moveTo>
                  <a:pt x="262432" y="271780"/>
                </a:moveTo>
                <a:lnTo>
                  <a:pt x="261416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79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79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79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79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79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79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79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79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79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79" h="349250">
                <a:moveTo>
                  <a:pt x="286156" y="274320"/>
                </a:moveTo>
                <a:lnTo>
                  <a:pt x="285673" y="274320"/>
                </a:lnTo>
                <a:lnTo>
                  <a:pt x="285356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79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79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66" y="27133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60" y="267970"/>
                </a:lnTo>
                <a:lnTo>
                  <a:pt x="60693" y="264160"/>
                </a:lnTo>
                <a:close/>
              </a:path>
              <a:path w="322579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79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79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79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79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79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79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14" y="264160"/>
                </a:lnTo>
                <a:lnTo>
                  <a:pt x="219913" y="262890"/>
                </a:lnTo>
                <a:lnTo>
                  <a:pt x="221005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79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79" h="349250">
                <a:moveTo>
                  <a:pt x="271386" y="273050"/>
                </a:moveTo>
                <a:lnTo>
                  <a:pt x="271068" y="274320"/>
                </a:lnTo>
                <a:lnTo>
                  <a:pt x="271564" y="274320"/>
                </a:lnTo>
                <a:lnTo>
                  <a:pt x="271386" y="273050"/>
                </a:lnTo>
                <a:close/>
              </a:path>
              <a:path w="322579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79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79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79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79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79" h="349250">
                <a:moveTo>
                  <a:pt x="58686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86" y="269240"/>
                </a:lnTo>
                <a:close/>
              </a:path>
              <a:path w="322579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79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92" y="271780"/>
                </a:lnTo>
                <a:lnTo>
                  <a:pt x="267972" y="27133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79" h="349250">
                <a:moveTo>
                  <a:pt x="267965" y="271385"/>
                </a:moveTo>
                <a:lnTo>
                  <a:pt x="267792" y="271780"/>
                </a:lnTo>
                <a:lnTo>
                  <a:pt x="267965" y="271385"/>
                </a:lnTo>
                <a:close/>
              </a:path>
              <a:path w="322579" h="349250">
                <a:moveTo>
                  <a:pt x="271894" y="270510"/>
                </a:moveTo>
                <a:lnTo>
                  <a:pt x="268351" y="270510"/>
                </a:lnTo>
                <a:lnTo>
                  <a:pt x="267987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79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79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79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79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79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79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79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79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79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79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79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79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79" h="349250">
                <a:moveTo>
                  <a:pt x="240052" y="266700"/>
                </a:moveTo>
                <a:lnTo>
                  <a:pt x="237299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79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79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79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79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79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79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79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51" y="250190"/>
                </a:lnTo>
                <a:lnTo>
                  <a:pt x="9384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79" h="349250">
                <a:moveTo>
                  <a:pt x="227120" y="261620"/>
                </a:moveTo>
                <a:lnTo>
                  <a:pt x="226517" y="261620"/>
                </a:lnTo>
                <a:lnTo>
                  <a:pt x="227088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79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2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79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79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79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79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62" y="259455"/>
                </a:lnTo>
                <a:lnTo>
                  <a:pt x="98552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79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79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79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1005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79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79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79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79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79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89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79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79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79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79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79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79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79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408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79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79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79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79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79" h="349250">
                <a:moveTo>
                  <a:pt x="272059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59" y="260350"/>
                </a:lnTo>
                <a:close/>
              </a:path>
              <a:path w="322579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79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79" h="349250">
                <a:moveTo>
                  <a:pt x="144228" y="258493"/>
                </a:moveTo>
                <a:lnTo>
                  <a:pt x="145859" y="260350"/>
                </a:lnTo>
                <a:lnTo>
                  <a:pt x="145733" y="259452"/>
                </a:lnTo>
                <a:lnTo>
                  <a:pt x="144228" y="258493"/>
                </a:lnTo>
                <a:close/>
              </a:path>
              <a:path w="322579" h="349250">
                <a:moveTo>
                  <a:pt x="178072" y="258493"/>
                </a:moveTo>
                <a:lnTo>
                  <a:pt x="176566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79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79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79" h="349250">
                <a:moveTo>
                  <a:pt x="178515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39" y="256540"/>
                </a:lnTo>
                <a:lnTo>
                  <a:pt x="178515" y="252730"/>
                </a:lnTo>
                <a:close/>
              </a:path>
              <a:path w="322579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79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79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79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85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15" y="252730"/>
                </a:lnTo>
                <a:lnTo>
                  <a:pt x="180809" y="246380"/>
                </a:lnTo>
                <a:close/>
              </a:path>
              <a:path w="322579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79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79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79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79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79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79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79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79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79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79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79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79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79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79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79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79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79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79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80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79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79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79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6" y="252977"/>
                </a:lnTo>
                <a:lnTo>
                  <a:pt x="141325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53" y="251460"/>
                </a:lnTo>
                <a:lnTo>
                  <a:pt x="140131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79" h="349250">
                <a:moveTo>
                  <a:pt x="184200" y="246380"/>
                </a:moveTo>
                <a:lnTo>
                  <a:pt x="183426" y="24638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79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79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79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79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79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79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79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79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79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79" h="349250">
                <a:moveTo>
                  <a:pt x="138874" y="246380"/>
                </a:moveTo>
                <a:lnTo>
                  <a:pt x="138099" y="246380"/>
                </a:lnTo>
                <a:lnTo>
                  <a:pt x="140131" y="251460"/>
                </a:lnTo>
                <a:lnTo>
                  <a:pt x="141253" y="251460"/>
                </a:lnTo>
                <a:lnTo>
                  <a:pt x="140093" y="248920"/>
                </a:lnTo>
                <a:lnTo>
                  <a:pt x="138874" y="246380"/>
                </a:lnTo>
                <a:close/>
              </a:path>
              <a:path w="322579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79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79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79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79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79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79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79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79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79" h="349250">
                <a:moveTo>
                  <a:pt x="177634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34" y="246380"/>
                </a:lnTo>
                <a:close/>
              </a:path>
              <a:path w="322579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79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79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79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79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79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79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79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79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79" h="349250">
                <a:moveTo>
                  <a:pt x="201244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320" y="238760"/>
                </a:lnTo>
                <a:lnTo>
                  <a:pt x="202018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lnTo>
                  <a:pt x="201244" y="237490"/>
                </a:lnTo>
                <a:close/>
              </a:path>
              <a:path w="322579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79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79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79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79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87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79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79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9" y="193968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38" y="182880"/>
                </a:lnTo>
                <a:lnTo>
                  <a:pt x="204025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79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25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79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79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79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79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79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79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79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79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79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79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79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79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79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79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79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79" h="349250">
                <a:moveTo>
                  <a:pt x="116275" y="238805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275" y="238805"/>
                </a:lnTo>
                <a:close/>
              </a:path>
              <a:path w="322579" h="349250">
                <a:moveTo>
                  <a:pt x="205997" y="238783"/>
                </a:moveTo>
                <a:lnTo>
                  <a:pt x="207556" y="240030"/>
                </a:lnTo>
                <a:lnTo>
                  <a:pt x="207788" y="239957"/>
                </a:lnTo>
                <a:lnTo>
                  <a:pt x="205997" y="238783"/>
                </a:lnTo>
                <a:close/>
              </a:path>
              <a:path w="322579" h="349250">
                <a:moveTo>
                  <a:pt x="214757" y="237490"/>
                </a:moveTo>
                <a:lnTo>
                  <a:pt x="213741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79" h="349250">
                <a:moveTo>
                  <a:pt x="118287" y="237490"/>
                </a:moveTo>
                <a:lnTo>
                  <a:pt x="117919" y="237490"/>
                </a:lnTo>
                <a:lnTo>
                  <a:pt x="116275" y="238805"/>
                </a:lnTo>
                <a:lnTo>
                  <a:pt x="118287" y="237490"/>
                </a:lnTo>
                <a:close/>
              </a:path>
              <a:path w="322579" h="349250">
                <a:moveTo>
                  <a:pt x="204381" y="237490"/>
                </a:moveTo>
                <a:lnTo>
                  <a:pt x="204025" y="237490"/>
                </a:lnTo>
                <a:lnTo>
                  <a:pt x="205997" y="238783"/>
                </a:lnTo>
                <a:lnTo>
                  <a:pt x="204381" y="237490"/>
                </a:lnTo>
                <a:close/>
              </a:path>
              <a:path w="322579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79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79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79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79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75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79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79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79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5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5" y="204657"/>
                </a:lnTo>
                <a:lnTo>
                  <a:pt x="235557" y="204345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79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17" y="204345"/>
                </a:lnTo>
                <a:lnTo>
                  <a:pt x="86779" y="204657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79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79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79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79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99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79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79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79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79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79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99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79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62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79" h="349250">
                <a:moveTo>
                  <a:pt x="209626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5" y="223520"/>
                </a:lnTo>
                <a:lnTo>
                  <a:pt x="204978" y="214630"/>
                </a:lnTo>
                <a:lnTo>
                  <a:pt x="209626" y="205740"/>
                </a:lnTo>
                <a:close/>
              </a:path>
              <a:path w="322579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79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79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79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79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79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79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79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79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79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79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79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79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14" y="226060"/>
                </a:lnTo>
                <a:lnTo>
                  <a:pt x="232219" y="223520"/>
                </a:lnTo>
                <a:lnTo>
                  <a:pt x="228714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79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79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79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79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79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79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14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79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79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79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79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79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86" y="204657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79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79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53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79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79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79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87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8" y="193968"/>
                </a:lnTo>
                <a:lnTo>
                  <a:pt x="66433" y="193040"/>
                </a:lnTo>
                <a:close/>
              </a:path>
              <a:path w="322579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79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978" y="20447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79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79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79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79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26"/>
                </a:lnTo>
                <a:lnTo>
                  <a:pt x="74447" y="193040"/>
                </a:lnTo>
                <a:lnTo>
                  <a:pt x="74827" y="192685"/>
                </a:lnTo>
                <a:lnTo>
                  <a:pt x="74891" y="191770"/>
                </a:lnTo>
                <a:lnTo>
                  <a:pt x="76804" y="188999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79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60" y="192685"/>
                </a:lnTo>
                <a:lnTo>
                  <a:pt x="247840" y="193040"/>
                </a:lnTo>
                <a:lnTo>
                  <a:pt x="247510" y="193426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79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79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12" y="198062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44" y="183468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54" y="182654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79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0" y="204657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79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79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79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79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79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15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79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960" y="209550"/>
                </a:lnTo>
                <a:lnTo>
                  <a:pt x="219163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79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79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79" h="349250">
                <a:moveTo>
                  <a:pt x="120332" y="182880"/>
                </a:moveTo>
                <a:lnTo>
                  <a:pt x="118237" y="182880"/>
                </a:lnTo>
                <a:lnTo>
                  <a:pt x="118118" y="183468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5" y="193968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79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79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79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79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79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70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79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79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79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79" h="349250">
                <a:moveTo>
                  <a:pt x="113015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79" y="205740"/>
                </a:lnTo>
                <a:lnTo>
                  <a:pt x="113015" y="204470"/>
                </a:lnTo>
                <a:close/>
              </a:path>
              <a:path w="322579" h="349250">
                <a:moveTo>
                  <a:pt x="113969" y="204470"/>
                </a:moveTo>
                <a:lnTo>
                  <a:pt x="113015" y="204470"/>
                </a:lnTo>
                <a:lnTo>
                  <a:pt x="112979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79" h="349250">
                <a:moveTo>
                  <a:pt x="114137" y="204657"/>
                </a:moveTo>
                <a:lnTo>
                  <a:pt x="112979" y="205740"/>
                </a:lnTo>
                <a:lnTo>
                  <a:pt x="115100" y="205740"/>
                </a:lnTo>
                <a:lnTo>
                  <a:pt x="114137" y="204657"/>
                </a:lnTo>
                <a:close/>
              </a:path>
              <a:path w="322579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54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79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79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79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79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79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79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79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79" h="349250">
                <a:moveTo>
                  <a:pt x="116471" y="201930"/>
                </a:moveTo>
                <a:lnTo>
                  <a:pt x="113893" y="204470"/>
                </a:lnTo>
                <a:lnTo>
                  <a:pt x="114144" y="204650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79" h="349250">
                <a:moveTo>
                  <a:pt x="205816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16" y="201930"/>
                </a:lnTo>
                <a:close/>
              </a:path>
              <a:path w="322579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79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79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79" h="349250">
                <a:moveTo>
                  <a:pt x="113018" y="204345"/>
                </a:moveTo>
                <a:close/>
              </a:path>
              <a:path w="322579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79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79" h="349250">
                <a:moveTo>
                  <a:pt x="209266" y="204346"/>
                </a:moveTo>
                <a:close/>
              </a:path>
              <a:path w="322579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79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79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79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43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79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79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79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79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79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79" h="349250">
                <a:moveTo>
                  <a:pt x="232968" y="199390"/>
                </a:moveTo>
                <a:lnTo>
                  <a:pt x="231787" y="201930"/>
                </a:lnTo>
                <a:lnTo>
                  <a:pt x="229616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79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79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79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79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6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79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79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79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79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79" h="349250">
                <a:moveTo>
                  <a:pt x="18669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69" y="199390"/>
                </a:lnTo>
                <a:close/>
              </a:path>
              <a:path w="322579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79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79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79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79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3" y="198062"/>
                </a:lnTo>
                <a:lnTo>
                  <a:pt x="91401" y="185420"/>
                </a:lnTo>
                <a:close/>
              </a:path>
              <a:path w="322579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79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79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79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79" h="349250">
                <a:moveTo>
                  <a:pt x="232549" y="185420"/>
                </a:moveTo>
                <a:lnTo>
                  <a:pt x="230873" y="185420"/>
                </a:lnTo>
                <a:lnTo>
                  <a:pt x="236941" y="198062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79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79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79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79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79" h="349250">
                <a:moveTo>
                  <a:pt x="20391" y="198062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79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79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79" h="349250">
                <a:moveTo>
                  <a:pt x="30902" y="193759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2" y="193975"/>
                </a:lnTo>
                <a:lnTo>
                  <a:pt x="30902" y="193759"/>
                </a:lnTo>
                <a:close/>
              </a:path>
              <a:path w="322579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79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79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79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79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79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79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79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79" h="349250">
                <a:moveTo>
                  <a:pt x="24942" y="195580"/>
                </a:moveTo>
                <a:lnTo>
                  <a:pt x="25717" y="196850"/>
                </a:lnTo>
                <a:lnTo>
                  <a:pt x="25806" y="198120"/>
                </a:lnTo>
                <a:lnTo>
                  <a:pt x="25882" y="196850"/>
                </a:lnTo>
                <a:lnTo>
                  <a:pt x="24942" y="195580"/>
                </a:lnTo>
                <a:close/>
              </a:path>
              <a:path w="322579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4"/>
                </a:lnTo>
                <a:lnTo>
                  <a:pt x="63030" y="188087"/>
                </a:lnTo>
                <a:lnTo>
                  <a:pt x="53003" y="198120"/>
                </a:lnTo>
                <a:lnTo>
                  <a:pt x="57238" y="194310"/>
                </a:lnTo>
                <a:lnTo>
                  <a:pt x="62255" y="188999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4"/>
                </a:lnTo>
                <a:lnTo>
                  <a:pt x="64985" y="184150"/>
                </a:lnTo>
                <a:close/>
              </a:path>
              <a:path w="322579" h="349250">
                <a:moveTo>
                  <a:pt x="78536" y="189230"/>
                </a:moveTo>
                <a:lnTo>
                  <a:pt x="74841" y="192672"/>
                </a:lnTo>
                <a:lnTo>
                  <a:pt x="7489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36" y="189230"/>
                </a:lnTo>
                <a:close/>
              </a:path>
              <a:path w="322579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79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79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79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79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79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79" h="349250">
                <a:moveTo>
                  <a:pt x="21094" y="196850"/>
                </a:moveTo>
                <a:lnTo>
                  <a:pt x="20828" y="196850"/>
                </a:lnTo>
                <a:lnTo>
                  <a:pt x="20391" y="198062"/>
                </a:lnTo>
                <a:lnTo>
                  <a:pt x="21094" y="196850"/>
                </a:lnTo>
                <a:close/>
              </a:path>
              <a:path w="322579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79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79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79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79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79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79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79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79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79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79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79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79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79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79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79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79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79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79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79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79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79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79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79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79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79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79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79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79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902" y="193759"/>
                </a:lnTo>
                <a:lnTo>
                  <a:pt x="31038" y="193040"/>
                </a:lnTo>
                <a:close/>
              </a:path>
              <a:path w="322579" h="349250">
                <a:moveTo>
                  <a:pt x="30862" y="193968"/>
                </a:moveTo>
                <a:lnTo>
                  <a:pt x="30365" y="194310"/>
                </a:lnTo>
                <a:lnTo>
                  <a:pt x="30797" y="194310"/>
                </a:lnTo>
                <a:lnTo>
                  <a:pt x="30862" y="193968"/>
                </a:lnTo>
                <a:close/>
              </a:path>
              <a:path w="322579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79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79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79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1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79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79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79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5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79" h="349250">
                <a:moveTo>
                  <a:pt x="32183" y="192849"/>
                </a:moveTo>
                <a:lnTo>
                  <a:pt x="31851" y="193040"/>
                </a:lnTo>
                <a:lnTo>
                  <a:pt x="30902" y="193759"/>
                </a:lnTo>
                <a:lnTo>
                  <a:pt x="30862" y="193968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79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25" y="190500"/>
                </a:lnTo>
                <a:lnTo>
                  <a:pt x="301867" y="192843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79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79" h="349250">
                <a:moveTo>
                  <a:pt x="74827" y="192685"/>
                </a:moveTo>
                <a:lnTo>
                  <a:pt x="74447" y="193040"/>
                </a:lnTo>
                <a:lnTo>
                  <a:pt x="74775" y="193426"/>
                </a:lnTo>
                <a:lnTo>
                  <a:pt x="74827" y="192685"/>
                </a:lnTo>
                <a:close/>
              </a:path>
              <a:path w="322579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79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79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79" h="349250">
                <a:moveTo>
                  <a:pt x="20129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29" y="191770"/>
                </a:lnTo>
                <a:close/>
              </a:path>
              <a:path w="322579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79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79" h="349250">
                <a:moveTo>
                  <a:pt x="27940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40" y="191770"/>
                </a:lnTo>
                <a:close/>
              </a:path>
              <a:path w="322579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79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79" h="349250">
                <a:moveTo>
                  <a:pt x="34061" y="191770"/>
                </a:moveTo>
                <a:lnTo>
                  <a:pt x="32193" y="192843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79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79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79" h="349250">
                <a:moveTo>
                  <a:pt x="301867" y="192843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3"/>
                </a:lnTo>
                <a:close/>
              </a:path>
              <a:path w="322579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79" h="349250">
                <a:moveTo>
                  <a:pt x="12750" y="190500"/>
                </a:moveTo>
                <a:lnTo>
                  <a:pt x="12788" y="191770"/>
                </a:lnTo>
                <a:lnTo>
                  <a:pt x="13030" y="191770"/>
                </a:lnTo>
                <a:lnTo>
                  <a:pt x="12750" y="190500"/>
                </a:lnTo>
                <a:close/>
              </a:path>
              <a:path w="322579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79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79" h="349250">
                <a:moveTo>
                  <a:pt x="16332" y="190500"/>
                </a:moveTo>
                <a:lnTo>
                  <a:pt x="16154" y="191770"/>
                </a:lnTo>
                <a:lnTo>
                  <a:pt x="16548" y="191770"/>
                </a:lnTo>
                <a:lnTo>
                  <a:pt x="16332" y="190500"/>
                </a:lnTo>
                <a:close/>
              </a:path>
              <a:path w="322579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79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79" h="349250">
                <a:moveTo>
                  <a:pt x="19069" y="191293"/>
                </a:moveTo>
                <a:lnTo>
                  <a:pt x="19126" y="191770"/>
                </a:lnTo>
                <a:lnTo>
                  <a:pt x="19069" y="191293"/>
                </a:lnTo>
                <a:close/>
              </a:path>
              <a:path w="322579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79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79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79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79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79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79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79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79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79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79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79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79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79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79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79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79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79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4588" y="190463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79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79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79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79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20" y="182654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30" y="183468"/>
                </a:lnTo>
                <a:lnTo>
                  <a:pt x="257241" y="184023"/>
                </a:lnTo>
                <a:lnTo>
                  <a:pt x="257552" y="185204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79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4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3" y="183451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79" h="349250">
                <a:moveTo>
                  <a:pt x="18973" y="190500"/>
                </a:moveTo>
                <a:lnTo>
                  <a:pt x="19069" y="191293"/>
                </a:lnTo>
                <a:lnTo>
                  <a:pt x="18973" y="190500"/>
                </a:lnTo>
                <a:close/>
              </a:path>
              <a:path w="322579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79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79" h="349250">
                <a:moveTo>
                  <a:pt x="11214" y="189230"/>
                </a:moveTo>
                <a:lnTo>
                  <a:pt x="10985" y="190500"/>
                </a:lnTo>
                <a:lnTo>
                  <a:pt x="11214" y="189230"/>
                </a:lnTo>
                <a:close/>
              </a:path>
              <a:path w="322579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36" y="190500"/>
                </a:lnTo>
                <a:lnTo>
                  <a:pt x="13335" y="189230"/>
                </a:lnTo>
                <a:close/>
              </a:path>
              <a:path w="322579" h="349250">
                <a:moveTo>
                  <a:pt x="13931" y="189230"/>
                </a:moveTo>
                <a:lnTo>
                  <a:pt x="13843" y="190500"/>
                </a:lnTo>
                <a:lnTo>
                  <a:pt x="13931" y="189230"/>
                </a:lnTo>
                <a:close/>
              </a:path>
              <a:path w="322579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79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79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79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79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79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79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79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79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79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79" h="349250">
                <a:moveTo>
                  <a:pt x="20819" y="190380"/>
                </a:moveTo>
                <a:close/>
              </a:path>
              <a:path w="322579" h="349250">
                <a:moveTo>
                  <a:pt x="20834" y="190027"/>
                </a:moveTo>
                <a:lnTo>
                  <a:pt x="20916" y="190500"/>
                </a:lnTo>
                <a:lnTo>
                  <a:pt x="20834" y="190027"/>
                </a:lnTo>
                <a:close/>
              </a:path>
              <a:path w="322579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79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79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79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79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79" h="349250">
                <a:moveTo>
                  <a:pt x="25920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20" y="189230"/>
                </a:lnTo>
                <a:close/>
              </a:path>
              <a:path w="322579" h="349250">
                <a:moveTo>
                  <a:pt x="27165" y="189230"/>
                </a:moveTo>
                <a:lnTo>
                  <a:pt x="25920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79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79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79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79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79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79" h="349250">
                <a:moveTo>
                  <a:pt x="20391" y="189535"/>
                </a:moveTo>
                <a:lnTo>
                  <a:pt x="20414" y="189741"/>
                </a:lnTo>
                <a:lnTo>
                  <a:pt x="20531" y="190027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79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79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79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79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79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79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79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79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79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79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79" h="349250">
                <a:moveTo>
                  <a:pt x="15481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81" y="187960"/>
                </a:lnTo>
                <a:close/>
              </a:path>
              <a:path w="322579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79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79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79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79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79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79" h="349250">
                <a:moveTo>
                  <a:pt x="18892" y="188020"/>
                </a:moveTo>
                <a:lnTo>
                  <a:pt x="18783" y="189230"/>
                </a:lnTo>
                <a:lnTo>
                  <a:pt x="18970" y="188277"/>
                </a:lnTo>
                <a:lnTo>
                  <a:pt x="18892" y="188020"/>
                </a:lnTo>
                <a:close/>
              </a:path>
              <a:path w="322579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79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79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79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79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79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79" h="349250">
                <a:moveTo>
                  <a:pt x="20561" y="186690"/>
                </a:moveTo>
                <a:lnTo>
                  <a:pt x="20650" y="187960"/>
                </a:lnTo>
                <a:lnTo>
                  <a:pt x="20523" y="188277"/>
                </a:lnTo>
                <a:lnTo>
                  <a:pt x="20294" y="189230"/>
                </a:lnTo>
                <a:lnTo>
                  <a:pt x="20749" y="188126"/>
                </a:lnTo>
                <a:lnTo>
                  <a:pt x="20644" y="187127"/>
                </a:lnTo>
                <a:lnTo>
                  <a:pt x="20561" y="186690"/>
                </a:lnTo>
                <a:close/>
              </a:path>
              <a:path w="322579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79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79" h="349250">
                <a:moveTo>
                  <a:pt x="21574" y="188277"/>
                </a:moveTo>
                <a:lnTo>
                  <a:pt x="21564" y="189230"/>
                </a:lnTo>
                <a:lnTo>
                  <a:pt x="21574" y="188277"/>
                </a:lnTo>
                <a:close/>
              </a:path>
              <a:path w="322579" h="349250">
                <a:moveTo>
                  <a:pt x="21780" y="187960"/>
                </a:moveTo>
                <a:lnTo>
                  <a:pt x="21602" y="189230"/>
                </a:lnTo>
                <a:lnTo>
                  <a:pt x="21780" y="187960"/>
                </a:lnTo>
                <a:close/>
              </a:path>
              <a:path w="322579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79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79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79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79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61"/>
                </a:lnTo>
                <a:lnTo>
                  <a:pt x="26405" y="187847"/>
                </a:lnTo>
                <a:lnTo>
                  <a:pt x="25514" y="186690"/>
                </a:lnTo>
                <a:close/>
              </a:path>
              <a:path w="322579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17" y="189230"/>
                </a:lnTo>
                <a:lnTo>
                  <a:pt x="28105" y="187960"/>
                </a:lnTo>
                <a:close/>
              </a:path>
              <a:path w="322579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79" h="349250">
                <a:moveTo>
                  <a:pt x="29692" y="187960"/>
                </a:moveTo>
                <a:lnTo>
                  <a:pt x="29552" y="187960"/>
                </a:lnTo>
                <a:lnTo>
                  <a:pt x="29464" y="189230"/>
                </a:lnTo>
                <a:lnTo>
                  <a:pt x="29692" y="187960"/>
                </a:lnTo>
                <a:close/>
              </a:path>
              <a:path w="322579" h="349250">
                <a:moveTo>
                  <a:pt x="30441" y="187960"/>
                </a:moveTo>
                <a:lnTo>
                  <a:pt x="29692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79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79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73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79" h="349250">
                <a:moveTo>
                  <a:pt x="204038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67" y="183468"/>
                </a:lnTo>
                <a:lnTo>
                  <a:pt x="204038" y="182880"/>
                </a:lnTo>
                <a:close/>
              </a:path>
              <a:path w="322579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1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79" h="349250">
                <a:moveTo>
                  <a:pt x="22072" y="187960"/>
                </a:moveTo>
                <a:lnTo>
                  <a:pt x="22066" y="188502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79" h="349250">
                <a:moveTo>
                  <a:pt x="21958" y="187960"/>
                </a:moveTo>
                <a:lnTo>
                  <a:pt x="21835" y="188776"/>
                </a:lnTo>
                <a:lnTo>
                  <a:pt x="21915" y="188502"/>
                </a:lnTo>
                <a:lnTo>
                  <a:pt x="21958" y="187960"/>
                </a:lnTo>
                <a:close/>
              </a:path>
              <a:path w="322579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79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79" h="349250">
                <a:moveTo>
                  <a:pt x="19062" y="187960"/>
                </a:moveTo>
                <a:close/>
              </a:path>
              <a:path w="322579" h="349250">
                <a:moveTo>
                  <a:pt x="18897" y="187960"/>
                </a:moveTo>
                <a:close/>
              </a:path>
              <a:path w="322579" h="349250">
                <a:moveTo>
                  <a:pt x="19011" y="187960"/>
                </a:moveTo>
                <a:close/>
              </a:path>
              <a:path w="322579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79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79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79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79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79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79" h="349250">
                <a:moveTo>
                  <a:pt x="18266" y="187173"/>
                </a:moveTo>
                <a:lnTo>
                  <a:pt x="18842" y="187960"/>
                </a:lnTo>
                <a:lnTo>
                  <a:pt x="18266" y="187173"/>
                </a:lnTo>
                <a:close/>
              </a:path>
              <a:path w="322579" h="349250">
                <a:moveTo>
                  <a:pt x="18872" y="187847"/>
                </a:moveTo>
                <a:close/>
              </a:path>
              <a:path w="322579" h="349250">
                <a:moveTo>
                  <a:pt x="18798" y="187178"/>
                </a:moveTo>
                <a:lnTo>
                  <a:pt x="18856" y="187706"/>
                </a:lnTo>
                <a:lnTo>
                  <a:pt x="18973" y="187960"/>
                </a:lnTo>
                <a:lnTo>
                  <a:pt x="18798" y="187178"/>
                </a:lnTo>
                <a:close/>
              </a:path>
              <a:path w="322579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79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79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79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79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79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79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79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79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79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79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79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79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79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79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79" h="349250">
                <a:moveTo>
                  <a:pt x="18745" y="186690"/>
                </a:moveTo>
                <a:lnTo>
                  <a:pt x="18798" y="187178"/>
                </a:lnTo>
                <a:lnTo>
                  <a:pt x="18745" y="186690"/>
                </a:lnTo>
                <a:close/>
              </a:path>
              <a:path w="322579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79" h="349250">
                <a:moveTo>
                  <a:pt x="17868" y="186690"/>
                </a:moveTo>
                <a:close/>
              </a:path>
              <a:path w="322579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79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60" y="186690"/>
                </a:lnTo>
                <a:lnTo>
                  <a:pt x="9525" y="185420"/>
                </a:lnTo>
                <a:close/>
              </a:path>
              <a:path w="322579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79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79" h="349250">
                <a:moveTo>
                  <a:pt x="12827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7" y="185420"/>
                </a:lnTo>
                <a:close/>
              </a:path>
              <a:path w="322579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79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79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79" h="349250">
                <a:moveTo>
                  <a:pt x="26657" y="185420"/>
                </a:moveTo>
                <a:lnTo>
                  <a:pt x="28155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79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79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79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79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79" h="349250">
                <a:moveTo>
                  <a:pt x="104057" y="184323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7" y="184323"/>
                </a:lnTo>
                <a:close/>
              </a:path>
              <a:path w="322579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79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79" h="349250">
                <a:moveTo>
                  <a:pt x="204278" y="183973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97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78" y="183973"/>
                </a:lnTo>
                <a:close/>
              </a:path>
              <a:path w="322579" h="349250">
                <a:moveTo>
                  <a:pt x="214757" y="185420"/>
                </a:moveTo>
                <a:lnTo>
                  <a:pt x="208915" y="185420"/>
                </a:lnTo>
                <a:lnTo>
                  <a:pt x="207797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79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79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79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79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705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79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79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79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79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79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79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79" h="349250">
                <a:moveTo>
                  <a:pt x="25133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33" y="184150"/>
                </a:lnTo>
                <a:close/>
              </a:path>
              <a:path w="322579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79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79" h="349250">
                <a:moveTo>
                  <a:pt x="97739" y="179070"/>
                </a:moveTo>
                <a:lnTo>
                  <a:pt x="96628" y="182654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79" h="349250">
                <a:moveTo>
                  <a:pt x="104952" y="181610"/>
                </a:moveTo>
                <a:lnTo>
                  <a:pt x="104521" y="184150"/>
                </a:lnTo>
                <a:lnTo>
                  <a:pt x="104057" y="184323"/>
                </a:lnTo>
                <a:lnTo>
                  <a:pt x="105181" y="185420"/>
                </a:lnTo>
                <a:lnTo>
                  <a:pt x="104952" y="181610"/>
                </a:lnTo>
                <a:close/>
              </a:path>
              <a:path w="322579" h="349250">
                <a:moveTo>
                  <a:pt x="106946" y="184150"/>
                </a:moveTo>
                <a:lnTo>
                  <a:pt x="105105" y="184150"/>
                </a:lnTo>
                <a:lnTo>
                  <a:pt x="105181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79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4" y="185204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79" h="349250">
                <a:moveTo>
                  <a:pt x="109234" y="185204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4" y="185204"/>
                </a:lnTo>
                <a:close/>
              </a:path>
              <a:path w="322579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79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79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79" h="349250">
                <a:moveTo>
                  <a:pt x="213664" y="181610"/>
                </a:moveTo>
                <a:lnTo>
                  <a:pt x="212661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79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41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79" h="349250">
                <a:moveTo>
                  <a:pt x="217178" y="184150"/>
                </a:moveTo>
                <a:lnTo>
                  <a:pt x="215341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79" h="349250">
                <a:moveTo>
                  <a:pt x="217322" y="181610"/>
                </a:moveTo>
                <a:lnTo>
                  <a:pt x="217106" y="185420"/>
                </a:lnTo>
                <a:lnTo>
                  <a:pt x="218219" y="184323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79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79" h="349250">
                <a:moveTo>
                  <a:pt x="108623" y="181610"/>
                </a:moveTo>
                <a:lnTo>
                  <a:pt x="109234" y="185204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23" y="181610"/>
                </a:lnTo>
                <a:close/>
              </a:path>
              <a:path w="322579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79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79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79" h="349250">
                <a:moveTo>
                  <a:pt x="219646" y="182880"/>
                </a:moveTo>
                <a:lnTo>
                  <a:pt x="217766" y="184150"/>
                </a:lnTo>
                <a:lnTo>
                  <a:pt x="218224" y="184323"/>
                </a:lnTo>
                <a:lnTo>
                  <a:pt x="219619" y="182955"/>
                </a:lnTo>
                <a:close/>
              </a:path>
              <a:path w="322579" h="349250">
                <a:moveTo>
                  <a:pt x="102628" y="182880"/>
                </a:moveTo>
                <a:lnTo>
                  <a:pt x="104057" y="184323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79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79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79" h="349250">
                <a:moveTo>
                  <a:pt x="10655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55" y="182880"/>
                </a:lnTo>
                <a:close/>
              </a:path>
              <a:path w="322579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79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506" y="183206"/>
                </a:lnTo>
                <a:lnTo>
                  <a:pt x="17513" y="181610"/>
                </a:lnTo>
                <a:close/>
              </a:path>
              <a:path w="322579" h="349250">
                <a:moveTo>
                  <a:pt x="21145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45" y="182880"/>
                </a:lnTo>
                <a:close/>
              </a:path>
              <a:path w="322579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79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79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79" h="349250">
                <a:moveTo>
                  <a:pt x="30886" y="182880"/>
                </a:moveTo>
                <a:lnTo>
                  <a:pt x="30289" y="182880"/>
                </a:lnTo>
                <a:lnTo>
                  <a:pt x="30327" y="184150"/>
                </a:lnTo>
                <a:lnTo>
                  <a:pt x="30924" y="184150"/>
                </a:lnTo>
                <a:lnTo>
                  <a:pt x="30886" y="182880"/>
                </a:lnTo>
                <a:close/>
              </a:path>
              <a:path w="322579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79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79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79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79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79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79" h="349250">
                <a:moveTo>
                  <a:pt x="204167" y="183468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67" y="183468"/>
                </a:lnTo>
                <a:close/>
              </a:path>
              <a:path w="322579" h="349250">
                <a:moveTo>
                  <a:pt x="210388" y="182880"/>
                </a:moveTo>
                <a:lnTo>
                  <a:pt x="208356" y="184150"/>
                </a:lnTo>
                <a:lnTo>
                  <a:pt x="212661" y="184150"/>
                </a:lnTo>
                <a:lnTo>
                  <a:pt x="210388" y="182880"/>
                </a:lnTo>
                <a:close/>
              </a:path>
              <a:path w="322579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28" y="182880"/>
                </a:lnTo>
                <a:lnTo>
                  <a:pt x="225659" y="182654"/>
                </a:lnTo>
                <a:lnTo>
                  <a:pt x="224548" y="179070"/>
                </a:lnTo>
                <a:close/>
              </a:path>
              <a:path w="322579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79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79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79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79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79" h="349250">
                <a:moveTo>
                  <a:pt x="205460" y="180340"/>
                </a:moveTo>
                <a:lnTo>
                  <a:pt x="204402" y="182900"/>
                </a:lnTo>
                <a:lnTo>
                  <a:pt x="204278" y="183973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79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79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79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79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79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79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79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79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79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79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79" h="349250">
                <a:moveTo>
                  <a:pt x="26733" y="181610"/>
                </a:moveTo>
                <a:lnTo>
                  <a:pt x="26631" y="182880"/>
                </a:lnTo>
                <a:lnTo>
                  <a:pt x="26733" y="181610"/>
                </a:lnTo>
                <a:close/>
              </a:path>
              <a:path w="322579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79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79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79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5" y="182654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79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79" h="349250">
                <a:moveTo>
                  <a:pt x="225659" y="182654"/>
                </a:moveTo>
                <a:lnTo>
                  <a:pt x="225628" y="182880"/>
                </a:lnTo>
                <a:lnTo>
                  <a:pt x="225659" y="182654"/>
                </a:lnTo>
                <a:close/>
              </a:path>
              <a:path w="322579" h="349250">
                <a:moveTo>
                  <a:pt x="225425" y="173990"/>
                </a:moveTo>
                <a:lnTo>
                  <a:pt x="224155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79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79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79" h="349250">
                <a:moveTo>
                  <a:pt x="10528" y="180340"/>
                </a:moveTo>
                <a:lnTo>
                  <a:pt x="10083" y="180340"/>
                </a:lnTo>
                <a:lnTo>
                  <a:pt x="10109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79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79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79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79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79" h="349250">
                <a:moveTo>
                  <a:pt x="22428" y="180340"/>
                </a:moveTo>
                <a:lnTo>
                  <a:pt x="20320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79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79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79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79" h="349250">
                <a:moveTo>
                  <a:pt x="25958" y="180340"/>
                </a:moveTo>
                <a:lnTo>
                  <a:pt x="25603" y="180340"/>
                </a:lnTo>
                <a:lnTo>
                  <a:pt x="25425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79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79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79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79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4991" y="177666"/>
                </a:lnTo>
                <a:lnTo>
                  <a:pt x="86423" y="175260"/>
                </a:lnTo>
                <a:close/>
              </a:path>
              <a:path w="322579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79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79" h="349250">
                <a:moveTo>
                  <a:pt x="121602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602" y="170180"/>
                </a:lnTo>
                <a:close/>
              </a:path>
              <a:path w="322579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25" y="181610"/>
                </a:lnTo>
                <a:lnTo>
                  <a:pt x="206667" y="172720"/>
                </a:lnTo>
                <a:close/>
              </a:path>
              <a:path w="322579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79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38" y="177800"/>
                </a:lnTo>
                <a:lnTo>
                  <a:pt x="220522" y="17653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79" h="349250">
                <a:moveTo>
                  <a:pt x="235851" y="175260"/>
                </a:moveTo>
                <a:lnTo>
                  <a:pt x="237283" y="177666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79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79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79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79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79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79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79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79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79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79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79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72" y="180340"/>
                </a:lnTo>
                <a:lnTo>
                  <a:pt x="23939" y="179070"/>
                </a:lnTo>
                <a:close/>
              </a:path>
              <a:path w="322579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79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79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79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79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79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50" y="179070"/>
                </a:lnTo>
                <a:lnTo>
                  <a:pt x="12627" y="177838"/>
                </a:lnTo>
                <a:lnTo>
                  <a:pt x="12630" y="177666"/>
                </a:lnTo>
                <a:lnTo>
                  <a:pt x="12903" y="176530"/>
                </a:lnTo>
                <a:close/>
              </a:path>
              <a:path w="322579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79" h="349250">
                <a:moveTo>
                  <a:pt x="24053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53" y="177800"/>
                </a:lnTo>
                <a:close/>
              </a:path>
              <a:path w="322579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79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79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13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79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79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79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79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79" h="349250">
                <a:moveTo>
                  <a:pt x="233921" y="170180"/>
                </a:moveTo>
                <a:lnTo>
                  <a:pt x="233438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1007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79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79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79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79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79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79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79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79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234" y="177800"/>
                </a:lnTo>
                <a:lnTo>
                  <a:pt x="20980" y="176530"/>
                </a:lnTo>
                <a:close/>
              </a:path>
              <a:path w="322579" h="349250">
                <a:moveTo>
                  <a:pt x="22402" y="176530"/>
                </a:moveTo>
                <a:lnTo>
                  <a:pt x="21793" y="176530"/>
                </a:lnTo>
                <a:lnTo>
                  <a:pt x="21259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79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79" h="349250">
                <a:moveTo>
                  <a:pt x="25922" y="177666"/>
                </a:moveTo>
                <a:lnTo>
                  <a:pt x="25882" y="177800"/>
                </a:lnTo>
                <a:lnTo>
                  <a:pt x="25922" y="177666"/>
                </a:lnTo>
                <a:close/>
              </a:path>
              <a:path w="322579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79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79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79" h="349250">
                <a:moveTo>
                  <a:pt x="81915" y="176530"/>
                </a:moveTo>
                <a:lnTo>
                  <a:pt x="78105" y="176530"/>
                </a:lnTo>
                <a:lnTo>
                  <a:pt x="78828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79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79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79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79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79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79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38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79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79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79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47" y="176530"/>
                </a:lnTo>
                <a:lnTo>
                  <a:pt x="25922" y="177666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79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79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79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79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79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79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79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79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79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79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79" h="349250">
                <a:moveTo>
                  <a:pt x="241969" y="175983"/>
                </a:moveTo>
                <a:lnTo>
                  <a:pt x="241007" y="176530"/>
                </a:lnTo>
                <a:lnTo>
                  <a:pt x="242697" y="176530"/>
                </a:lnTo>
                <a:lnTo>
                  <a:pt x="241969" y="175983"/>
                </a:lnTo>
                <a:close/>
              </a:path>
              <a:path w="322579" h="349250">
                <a:moveTo>
                  <a:pt x="243053" y="175367"/>
                </a:moveTo>
                <a:lnTo>
                  <a:pt x="241969" y="175983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79" h="349250">
                <a:moveTo>
                  <a:pt x="249478" y="172720"/>
                </a:moveTo>
                <a:lnTo>
                  <a:pt x="246875" y="17272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79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34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79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74" y="175981"/>
                </a:lnTo>
                <a:lnTo>
                  <a:pt x="243050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79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79" h="349250">
                <a:moveTo>
                  <a:pt x="52679" y="175260"/>
                </a:moveTo>
                <a:close/>
              </a:path>
              <a:path w="322579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79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79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79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79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79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79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79" h="349250">
                <a:moveTo>
                  <a:pt x="93853" y="172720"/>
                </a:moveTo>
                <a:lnTo>
                  <a:pt x="92811" y="172720"/>
                </a:lnTo>
                <a:lnTo>
                  <a:pt x="92379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79" h="349250">
                <a:moveTo>
                  <a:pt x="230682" y="172720"/>
                </a:moveTo>
                <a:lnTo>
                  <a:pt x="229616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79" h="349250">
                <a:moveTo>
                  <a:pt x="249834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34" y="172720"/>
                </a:lnTo>
                <a:close/>
              </a:path>
              <a:path w="322579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79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79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79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79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102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79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79" h="349250">
                <a:moveTo>
                  <a:pt x="51803" y="161290"/>
                </a:moveTo>
                <a:lnTo>
                  <a:pt x="49517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9" y="165118"/>
                </a:lnTo>
                <a:lnTo>
                  <a:pt x="46964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79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79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79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89" y="168910"/>
                </a:lnTo>
                <a:lnTo>
                  <a:pt x="274243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5" y="165118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79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36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79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79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90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79" h="349250">
                <a:moveTo>
                  <a:pt x="267233" y="161290"/>
                </a:moveTo>
                <a:lnTo>
                  <a:pt x="262966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79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79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79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79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79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79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79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79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79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79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79" h="349250">
                <a:moveTo>
                  <a:pt x="17538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38" y="151130"/>
                </a:lnTo>
                <a:close/>
              </a:path>
              <a:path w="322579" h="349250">
                <a:moveTo>
                  <a:pt x="250964" y="151130"/>
                </a:moveTo>
                <a:lnTo>
                  <a:pt x="249021" y="151130"/>
                </a:lnTo>
                <a:lnTo>
                  <a:pt x="249141" y="152112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79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79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79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7" y="152111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79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3" y="152111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79" h="349250">
                <a:moveTo>
                  <a:pt x="238874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74" y="161290"/>
                </a:lnTo>
                <a:close/>
              </a:path>
              <a:path w="322579" h="349250">
                <a:moveTo>
                  <a:pt x="74589" y="151449"/>
                </a:moveTo>
                <a:lnTo>
                  <a:pt x="73145" y="152111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61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9" y="151449"/>
                </a:lnTo>
                <a:close/>
              </a:path>
              <a:path w="322579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13" y="156210"/>
                </a:lnTo>
                <a:lnTo>
                  <a:pt x="249326" y="153670"/>
                </a:lnTo>
                <a:lnTo>
                  <a:pt x="249139" y="152111"/>
                </a:lnTo>
                <a:lnTo>
                  <a:pt x="247691" y="151450"/>
                </a:lnTo>
                <a:close/>
              </a:path>
              <a:path w="322579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79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20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79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79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79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79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79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79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79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2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509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79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79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36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79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79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79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79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79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79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79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79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79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79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17" y="152400"/>
                </a:lnTo>
                <a:lnTo>
                  <a:pt x="73143" y="152112"/>
                </a:lnTo>
                <a:lnTo>
                  <a:pt x="73266" y="151130"/>
                </a:lnTo>
                <a:close/>
              </a:path>
              <a:path w="322579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79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79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79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79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79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79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94" y="152400"/>
                </a:lnTo>
                <a:lnTo>
                  <a:pt x="85191" y="151130"/>
                </a:lnTo>
                <a:close/>
              </a:path>
              <a:path w="322579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79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79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79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79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79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79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79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79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79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79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79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79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79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79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79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79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79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79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79" h="349250">
                <a:moveTo>
                  <a:pt x="73266" y="151130"/>
                </a:moveTo>
                <a:lnTo>
                  <a:pt x="73143" y="152112"/>
                </a:lnTo>
                <a:lnTo>
                  <a:pt x="74589" y="151449"/>
                </a:lnTo>
                <a:lnTo>
                  <a:pt x="73266" y="151130"/>
                </a:lnTo>
                <a:close/>
              </a:path>
              <a:path w="322579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79" h="349250">
                <a:moveTo>
                  <a:pt x="249021" y="151130"/>
                </a:moveTo>
                <a:lnTo>
                  <a:pt x="246989" y="151130"/>
                </a:lnTo>
                <a:lnTo>
                  <a:pt x="247695" y="151449"/>
                </a:lnTo>
                <a:lnTo>
                  <a:pt x="249021" y="151130"/>
                </a:lnTo>
                <a:close/>
              </a:path>
              <a:path w="322579" h="349250">
                <a:moveTo>
                  <a:pt x="75285" y="151130"/>
                </a:moveTo>
                <a:lnTo>
                  <a:pt x="73266" y="151130"/>
                </a:lnTo>
                <a:lnTo>
                  <a:pt x="74589" y="151449"/>
                </a:lnTo>
                <a:lnTo>
                  <a:pt x="75285" y="151130"/>
                </a:lnTo>
                <a:close/>
              </a:path>
              <a:path w="322579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79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79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79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79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79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99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79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79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79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79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79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51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79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79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79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75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79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36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79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79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79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79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79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79" h="349250">
                <a:moveTo>
                  <a:pt x="76964" y="137574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53" y="139700"/>
                </a:lnTo>
                <a:lnTo>
                  <a:pt x="78413" y="137912"/>
                </a:lnTo>
                <a:lnTo>
                  <a:pt x="76964" y="137574"/>
                </a:lnTo>
                <a:close/>
              </a:path>
              <a:path w="322579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79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79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79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40" y="144554"/>
                </a:lnTo>
                <a:lnTo>
                  <a:pt x="170932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79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79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39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79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79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94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27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79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79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79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28" y="139700"/>
                </a:lnTo>
                <a:lnTo>
                  <a:pt x="51866" y="137160"/>
                </a:lnTo>
                <a:close/>
              </a:path>
              <a:path w="322579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98" y="137160"/>
                </a:lnTo>
                <a:lnTo>
                  <a:pt x="78430" y="137916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70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79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9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79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84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79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345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79" h="349250">
                <a:moveTo>
                  <a:pt x="252146" y="144665"/>
                </a:moveTo>
                <a:close/>
              </a:path>
              <a:path w="322579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79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74" y="143510"/>
                </a:lnTo>
                <a:lnTo>
                  <a:pt x="276745" y="142240"/>
                </a:lnTo>
                <a:lnTo>
                  <a:pt x="280543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79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79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79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79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79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79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40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79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79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79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98" y="140970"/>
                </a:lnTo>
                <a:lnTo>
                  <a:pt x="188696" y="137160"/>
                </a:lnTo>
                <a:close/>
              </a:path>
              <a:path w="322579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79" h="349250">
                <a:moveTo>
                  <a:pt x="292125" y="137160"/>
                </a:moveTo>
                <a:lnTo>
                  <a:pt x="276745" y="142240"/>
                </a:lnTo>
                <a:lnTo>
                  <a:pt x="275374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79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79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79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79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79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79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79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79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79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79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509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6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2" y="104140"/>
                </a:lnTo>
                <a:lnTo>
                  <a:pt x="7429" y="101600"/>
                </a:lnTo>
                <a:close/>
              </a:path>
              <a:path w="322579" h="349250">
                <a:moveTo>
                  <a:pt x="80153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53" y="139700"/>
                </a:lnTo>
                <a:close/>
              </a:path>
              <a:path w="322579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9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79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84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79" h="349250">
                <a:moveTo>
                  <a:pt x="245317" y="137573"/>
                </a:moveTo>
                <a:lnTo>
                  <a:pt x="243857" y="137916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79" h="349250">
                <a:moveTo>
                  <a:pt x="307924" y="132080"/>
                </a:moveTo>
                <a:lnTo>
                  <a:pt x="277749" y="140970"/>
                </a:lnTo>
                <a:lnTo>
                  <a:pt x="280543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79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79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79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79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79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79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79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73" y="118110"/>
                </a:lnTo>
                <a:lnTo>
                  <a:pt x="143548" y="120650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79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79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79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79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79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79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99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79" h="349250">
                <a:moveTo>
                  <a:pt x="77698" y="137160"/>
                </a:moveTo>
                <a:lnTo>
                  <a:pt x="76964" y="137574"/>
                </a:lnTo>
                <a:lnTo>
                  <a:pt x="78430" y="137916"/>
                </a:lnTo>
                <a:lnTo>
                  <a:pt x="77698" y="137160"/>
                </a:lnTo>
                <a:close/>
              </a:path>
              <a:path w="322579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79" h="349250">
                <a:moveTo>
                  <a:pt x="77698" y="137160"/>
                </a:moveTo>
                <a:lnTo>
                  <a:pt x="75184" y="137160"/>
                </a:lnTo>
                <a:lnTo>
                  <a:pt x="76966" y="137573"/>
                </a:lnTo>
                <a:lnTo>
                  <a:pt x="77698" y="137160"/>
                </a:lnTo>
                <a:close/>
              </a:path>
              <a:path w="322579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79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79" h="349250">
                <a:moveTo>
                  <a:pt x="241109" y="127000"/>
                </a:moveTo>
                <a:lnTo>
                  <a:pt x="240665" y="127000"/>
                </a:lnTo>
                <a:lnTo>
                  <a:pt x="237337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79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79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15" y="135890"/>
                </a:lnTo>
                <a:lnTo>
                  <a:pt x="70040" y="130810"/>
                </a:lnTo>
                <a:close/>
              </a:path>
              <a:path w="322579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79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79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79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79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79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79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79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79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79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68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79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79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79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79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79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79" h="349250">
                <a:moveTo>
                  <a:pt x="16002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2" y="104140"/>
                </a:lnTo>
                <a:close/>
              </a:path>
              <a:path w="322579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79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79" h="349250">
                <a:moveTo>
                  <a:pt x="288933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4" y="116840"/>
                </a:lnTo>
                <a:lnTo>
                  <a:pt x="285030" y="111028"/>
                </a:lnTo>
                <a:lnTo>
                  <a:pt x="288933" y="107950"/>
                </a:lnTo>
                <a:close/>
              </a:path>
              <a:path w="322579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79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79" h="349250">
                <a:moveTo>
                  <a:pt x="60528" y="109220"/>
                </a:moveTo>
                <a:lnTo>
                  <a:pt x="65849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81" y="116840"/>
                </a:lnTo>
                <a:lnTo>
                  <a:pt x="60528" y="109220"/>
                </a:lnTo>
                <a:close/>
              </a:path>
              <a:path w="322579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706" y="107950"/>
                </a:lnTo>
                <a:lnTo>
                  <a:pt x="269883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79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79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79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79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79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28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2" y="107950"/>
                </a:lnTo>
                <a:lnTo>
                  <a:pt x="9550" y="106680"/>
                </a:lnTo>
                <a:close/>
              </a:path>
              <a:path w="322579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79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79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79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101" y="107950"/>
                </a:lnTo>
                <a:lnTo>
                  <a:pt x="30906" y="105410"/>
                </a:lnTo>
                <a:lnTo>
                  <a:pt x="22326" y="99060"/>
                </a:lnTo>
                <a:close/>
              </a:path>
              <a:path w="322579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43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79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79" h="349250">
                <a:moveTo>
                  <a:pt x="248170" y="115570"/>
                </a:moveTo>
                <a:lnTo>
                  <a:pt x="246443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79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79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79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79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79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79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40" y="121920"/>
                </a:lnTo>
                <a:lnTo>
                  <a:pt x="158894" y="118110"/>
                </a:lnTo>
                <a:lnTo>
                  <a:pt x="155640" y="109220"/>
                </a:lnTo>
                <a:lnTo>
                  <a:pt x="151854" y="101600"/>
                </a:lnTo>
                <a:lnTo>
                  <a:pt x="148005" y="96520"/>
                </a:lnTo>
                <a:close/>
              </a:path>
              <a:path w="322579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65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79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79" h="349250">
                <a:moveTo>
                  <a:pt x="67081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81" y="116840"/>
                </a:lnTo>
                <a:close/>
              </a:path>
              <a:path w="322579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79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79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79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79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79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79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79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79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79" h="349250">
                <a:moveTo>
                  <a:pt x="35101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96" y="116840"/>
                </a:lnTo>
                <a:lnTo>
                  <a:pt x="39295" y="110490"/>
                </a:lnTo>
                <a:lnTo>
                  <a:pt x="35101" y="107950"/>
                </a:lnTo>
                <a:close/>
              </a:path>
              <a:path w="322579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79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79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79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79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33" y="107950"/>
                </a:lnTo>
                <a:lnTo>
                  <a:pt x="292521" y="105109"/>
                </a:lnTo>
                <a:lnTo>
                  <a:pt x="299948" y="99060"/>
                </a:lnTo>
                <a:close/>
              </a:path>
              <a:path w="322579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79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79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79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79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79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79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79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205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79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79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79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40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79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79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79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79" h="349250">
                <a:moveTo>
                  <a:pt x="105346" y="101600"/>
                </a:moveTo>
                <a:lnTo>
                  <a:pt x="100939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205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0152" y="10795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79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79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79" h="349250">
                <a:moveTo>
                  <a:pt x="225724" y="101600"/>
                </a:moveTo>
                <a:lnTo>
                  <a:pt x="222605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79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79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79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79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79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79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79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79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79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79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59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79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79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79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79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79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79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79" h="349250">
                <a:moveTo>
                  <a:pt x="206203" y="105410"/>
                </a:moveTo>
                <a:lnTo>
                  <a:pt x="202603" y="105410"/>
                </a:lnTo>
                <a:lnTo>
                  <a:pt x="203758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79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79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83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79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79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79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79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79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79" h="349250">
                <a:moveTo>
                  <a:pt x="115756" y="91440"/>
                </a:moveTo>
                <a:lnTo>
                  <a:pt x="115138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038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79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90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79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79" h="349250">
                <a:moveTo>
                  <a:pt x="222605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605" y="101600"/>
                </a:lnTo>
                <a:close/>
              </a:path>
              <a:path w="322579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79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79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79" h="349250">
                <a:moveTo>
                  <a:pt x="28790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43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3" y="73660"/>
                </a:lnTo>
                <a:lnTo>
                  <a:pt x="33124" y="61524"/>
                </a:lnTo>
                <a:lnTo>
                  <a:pt x="28790" y="53340"/>
                </a:lnTo>
                <a:close/>
              </a:path>
              <a:path w="322579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79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79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79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79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79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79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79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71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790" y="53340"/>
                </a:lnTo>
                <a:lnTo>
                  <a:pt x="28117" y="52070"/>
                </a:lnTo>
                <a:close/>
              </a:path>
              <a:path w="322579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79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79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79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79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79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79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79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38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79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79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79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79" h="349250">
                <a:moveTo>
                  <a:pt x="236169" y="95250"/>
                </a:moveTo>
                <a:lnTo>
                  <a:pt x="234492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79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79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79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79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79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79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79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79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79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79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79" h="349250">
                <a:moveTo>
                  <a:pt x="181965" y="82550"/>
                </a:moveTo>
                <a:lnTo>
                  <a:pt x="178790" y="82550"/>
                </a:lnTo>
                <a:lnTo>
                  <a:pt x="182562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79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79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79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79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79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79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79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79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79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79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79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79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79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79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79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79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73" y="86360"/>
                </a:lnTo>
                <a:lnTo>
                  <a:pt x="66078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79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4533" y="6350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79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79" h="349250">
                <a:moveTo>
                  <a:pt x="217538" y="80010"/>
                </a:moveTo>
                <a:lnTo>
                  <a:pt x="213753" y="80010"/>
                </a:lnTo>
                <a:lnTo>
                  <a:pt x="213537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98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79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79" h="349250">
                <a:moveTo>
                  <a:pt x="123672" y="83820"/>
                </a:moveTo>
                <a:lnTo>
                  <a:pt x="123469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79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79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811" y="81280"/>
                </a:lnTo>
                <a:lnTo>
                  <a:pt x="219824" y="80010"/>
                </a:lnTo>
                <a:close/>
              </a:path>
              <a:path w="322579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79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78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79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79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79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79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60007" y="68580"/>
                </a:lnTo>
                <a:lnTo>
                  <a:pt x="259695" y="67379"/>
                </a:lnTo>
                <a:lnTo>
                  <a:pt x="259609" y="66189"/>
                </a:lnTo>
                <a:close/>
              </a:path>
              <a:path w="322579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79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79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79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79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79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79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79" h="349250">
                <a:moveTo>
                  <a:pt x="178168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79489" y="81280"/>
                </a:lnTo>
                <a:lnTo>
                  <a:pt x="178168" y="80010"/>
                </a:lnTo>
                <a:close/>
              </a:path>
              <a:path w="322579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79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79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79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79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79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79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79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52" y="76200"/>
                </a:lnTo>
                <a:lnTo>
                  <a:pt x="132067" y="74930"/>
                </a:lnTo>
                <a:close/>
              </a:path>
              <a:path w="322579" h="349250">
                <a:moveTo>
                  <a:pt x="142951" y="74930"/>
                </a:moveTo>
                <a:lnTo>
                  <a:pt x="132067" y="74930"/>
                </a:lnTo>
                <a:lnTo>
                  <a:pt x="136423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79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79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79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79" h="349250">
                <a:moveTo>
                  <a:pt x="146951" y="72390"/>
                </a:moveTo>
                <a:lnTo>
                  <a:pt x="146412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79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96" y="74930"/>
                </a:lnTo>
                <a:lnTo>
                  <a:pt x="229958" y="73660"/>
                </a:lnTo>
                <a:close/>
              </a:path>
              <a:path w="322579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79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79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79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79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79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79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79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79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79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79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79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79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79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79" h="349250">
                <a:moveTo>
                  <a:pt x="207670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767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70" y="69850"/>
                </a:lnTo>
                <a:close/>
              </a:path>
              <a:path w="322579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53" y="72390"/>
                </a:lnTo>
                <a:lnTo>
                  <a:pt x="208953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79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79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512" y="72402"/>
                </a:lnTo>
                <a:lnTo>
                  <a:pt x="214376" y="71120"/>
                </a:lnTo>
                <a:close/>
              </a:path>
              <a:path w="322579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30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1" y="72402"/>
                </a:lnTo>
                <a:lnTo>
                  <a:pt x="217398" y="71120"/>
                </a:lnTo>
                <a:close/>
              </a:path>
              <a:path w="322579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56" y="73185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79" h="349250">
                <a:moveTo>
                  <a:pt x="219656" y="73185"/>
                </a:moveTo>
                <a:lnTo>
                  <a:pt x="218033" y="73660"/>
                </a:lnTo>
                <a:lnTo>
                  <a:pt x="219443" y="73660"/>
                </a:lnTo>
                <a:lnTo>
                  <a:pt x="219656" y="73185"/>
                </a:lnTo>
                <a:close/>
              </a:path>
              <a:path w="322579" h="349250">
                <a:moveTo>
                  <a:pt x="234315" y="72390"/>
                </a:moveTo>
                <a:lnTo>
                  <a:pt x="222377" y="72390"/>
                </a:lnTo>
                <a:lnTo>
                  <a:pt x="219656" y="73185"/>
                </a:lnTo>
                <a:lnTo>
                  <a:pt x="219443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79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79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79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79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79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8" y="42601"/>
                </a:lnTo>
                <a:lnTo>
                  <a:pt x="89141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55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79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402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326" y="57689"/>
                </a:lnTo>
                <a:lnTo>
                  <a:pt x="96240" y="53340"/>
                </a:lnTo>
                <a:lnTo>
                  <a:pt x="98945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79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79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79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79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79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79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79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35" y="3243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79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42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79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1039" y="66189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616" y="57689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79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79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79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79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79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79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73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70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709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79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72" y="46990"/>
                </a:lnTo>
                <a:lnTo>
                  <a:pt x="233258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79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6" y="45128"/>
                </a:lnTo>
                <a:lnTo>
                  <a:pt x="241522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79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79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79" h="349250">
                <a:moveTo>
                  <a:pt x="83781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81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67" y="41910"/>
                </a:lnTo>
                <a:lnTo>
                  <a:pt x="83781" y="40640"/>
                </a:lnTo>
                <a:close/>
              </a:path>
              <a:path w="322579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79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79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33" y="71120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79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79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42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79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79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79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79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127" y="56444"/>
                </a:lnTo>
                <a:lnTo>
                  <a:pt x="102219" y="57689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2997" y="60960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79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79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79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5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6" y="60960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91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603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79" h="349250">
                <a:moveTo>
                  <a:pt x="211924" y="67310"/>
                </a:moveTo>
                <a:lnTo>
                  <a:pt x="210362" y="67310"/>
                </a:lnTo>
                <a:lnTo>
                  <a:pt x="211658" y="68580"/>
                </a:lnTo>
                <a:lnTo>
                  <a:pt x="209791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79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70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79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79" h="349250">
                <a:moveTo>
                  <a:pt x="86918" y="43180"/>
                </a:moveTo>
                <a:lnTo>
                  <a:pt x="85051" y="43180"/>
                </a:lnTo>
                <a:lnTo>
                  <a:pt x="85293" y="44186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0" y="65311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79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79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79" h="349250">
                <a:moveTo>
                  <a:pt x="241033" y="40640"/>
                </a:moveTo>
                <a:lnTo>
                  <a:pt x="238531" y="40640"/>
                </a:lnTo>
                <a:lnTo>
                  <a:pt x="236245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50" y="65311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7007" y="44186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79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79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79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79" h="349250">
                <a:moveTo>
                  <a:pt x="73926" y="31750"/>
                </a:moveTo>
                <a:lnTo>
                  <a:pt x="70548" y="35560"/>
                </a:lnTo>
                <a:lnTo>
                  <a:pt x="69174" y="36925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30" y="67310"/>
                </a:lnTo>
                <a:lnTo>
                  <a:pt x="57943" y="66059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79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79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79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79" h="349250">
                <a:moveTo>
                  <a:pt x="113830" y="66040"/>
                </a:moveTo>
                <a:lnTo>
                  <a:pt x="112001" y="67310"/>
                </a:lnTo>
                <a:lnTo>
                  <a:pt x="112610" y="67310"/>
                </a:lnTo>
                <a:lnTo>
                  <a:pt x="113765" y="66189"/>
                </a:lnTo>
                <a:lnTo>
                  <a:pt x="113830" y="66040"/>
                </a:lnTo>
                <a:close/>
              </a:path>
              <a:path w="322579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79" h="349250">
                <a:moveTo>
                  <a:pt x="211213" y="53340"/>
                </a:moveTo>
                <a:lnTo>
                  <a:pt x="210172" y="53340"/>
                </a:lnTo>
                <a:lnTo>
                  <a:pt x="210489" y="57150"/>
                </a:lnTo>
                <a:lnTo>
                  <a:pt x="211251" y="60960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79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30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79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79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79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79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79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79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79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79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79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79" h="349250">
                <a:moveTo>
                  <a:pt x="117017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17" y="64770"/>
                </a:lnTo>
                <a:close/>
              </a:path>
              <a:path w="322579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79" h="349250">
                <a:moveTo>
                  <a:pt x="205867" y="64770"/>
                </a:moveTo>
                <a:lnTo>
                  <a:pt x="205359" y="64770"/>
                </a:lnTo>
                <a:lnTo>
                  <a:pt x="205752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79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79" h="349250">
                <a:moveTo>
                  <a:pt x="222047" y="65311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7" y="65311"/>
                </a:lnTo>
                <a:close/>
              </a:path>
              <a:path w="322579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79" h="349250">
                <a:moveTo>
                  <a:pt x="222084" y="64770"/>
                </a:moveTo>
                <a:lnTo>
                  <a:pt x="221754" y="64770"/>
                </a:lnTo>
                <a:lnTo>
                  <a:pt x="222047" y="65311"/>
                </a:lnTo>
                <a:lnTo>
                  <a:pt x="222084" y="64770"/>
                </a:lnTo>
                <a:close/>
              </a:path>
              <a:path w="322579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79" h="349250">
                <a:moveTo>
                  <a:pt x="107937" y="53340"/>
                </a:moveTo>
                <a:lnTo>
                  <a:pt x="106883" y="53340"/>
                </a:lnTo>
                <a:lnTo>
                  <a:pt x="107213" y="57150"/>
                </a:lnTo>
                <a:lnTo>
                  <a:pt x="107975" y="60960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79" h="349250">
                <a:moveTo>
                  <a:pt x="114922" y="53340"/>
                </a:moveTo>
                <a:lnTo>
                  <a:pt x="113817" y="53340"/>
                </a:lnTo>
                <a:lnTo>
                  <a:pt x="113097" y="57689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79" h="349250">
                <a:moveTo>
                  <a:pt x="120021" y="64752"/>
                </a:moveTo>
                <a:close/>
              </a:path>
              <a:path w="322579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79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79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79" h="349250">
                <a:moveTo>
                  <a:pt x="218198" y="53340"/>
                </a:moveTo>
                <a:lnTo>
                  <a:pt x="217093" y="53340"/>
                </a:lnTo>
                <a:lnTo>
                  <a:pt x="216374" y="57689"/>
                </a:lnTo>
                <a:lnTo>
                  <a:pt x="216009" y="59708"/>
                </a:lnTo>
                <a:lnTo>
                  <a:pt x="214630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79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709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79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79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79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79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79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79" h="349250">
                <a:moveTo>
                  <a:pt x="120484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84" y="62230"/>
                </a:lnTo>
                <a:close/>
              </a:path>
              <a:path w="322579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79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79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79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79" h="349250">
                <a:moveTo>
                  <a:pt x="220522" y="60960"/>
                </a:moveTo>
                <a:lnTo>
                  <a:pt x="219913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79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79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79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79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79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79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79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66" y="59690"/>
                </a:lnTo>
                <a:lnTo>
                  <a:pt x="116560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54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3" y="52205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79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79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79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456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79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79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79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79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13" y="62230"/>
                </a:lnTo>
                <a:lnTo>
                  <a:pt x="205790" y="60960"/>
                </a:lnTo>
                <a:close/>
              </a:path>
              <a:path w="322579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56" y="59690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35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62" y="54610"/>
                </a:lnTo>
                <a:lnTo>
                  <a:pt x="220951" y="52205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79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79" h="349250">
                <a:moveTo>
                  <a:pt x="220766" y="57689"/>
                </a:move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0766" y="57689"/>
                </a:lnTo>
                <a:close/>
              </a:path>
              <a:path w="322579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79" h="349250">
                <a:moveTo>
                  <a:pt x="119037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37" y="60960"/>
                </a:lnTo>
                <a:close/>
              </a:path>
              <a:path w="322579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79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79" h="349250">
                <a:moveTo>
                  <a:pt x="204050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50" y="59690"/>
                </a:lnTo>
                <a:close/>
              </a:path>
              <a:path w="322579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79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79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79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79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79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79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7" y="57150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79" h="349250">
                <a:moveTo>
                  <a:pt x="117785" y="59245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785" y="59245"/>
                </a:lnTo>
                <a:close/>
              </a:path>
              <a:path w="322579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79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79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79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79" h="349250">
                <a:moveTo>
                  <a:pt x="204965" y="58420"/>
                </a:moveTo>
                <a:lnTo>
                  <a:pt x="204647" y="58420"/>
                </a:lnTo>
                <a:lnTo>
                  <a:pt x="204152" y="59690"/>
                </a:lnTo>
                <a:lnTo>
                  <a:pt x="204482" y="59690"/>
                </a:lnTo>
                <a:lnTo>
                  <a:pt x="204965" y="58420"/>
                </a:lnTo>
                <a:close/>
              </a:path>
              <a:path w="322579" h="349250">
                <a:moveTo>
                  <a:pt x="215633" y="50800"/>
                </a:moveTo>
                <a:lnTo>
                  <a:pt x="214579" y="50800"/>
                </a:lnTo>
                <a:lnTo>
                  <a:pt x="214541" y="5207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63" y="57150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79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79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79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785" y="59245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79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79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79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79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79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79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79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79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79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1" y="58420"/>
                </a:lnTo>
                <a:lnTo>
                  <a:pt x="213906" y="57150"/>
                </a:lnTo>
                <a:close/>
              </a:path>
              <a:path w="322579" h="349250">
                <a:moveTo>
                  <a:pt x="223189" y="57150"/>
                </a:moveTo>
                <a:lnTo>
                  <a:pt x="221996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79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79" h="349250">
                <a:moveTo>
                  <a:pt x="221208" y="57150"/>
                </a:moveTo>
                <a:lnTo>
                  <a:pt x="220992" y="57150"/>
                </a:lnTo>
                <a:lnTo>
                  <a:pt x="220766" y="57689"/>
                </a:lnTo>
                <a:lnTo>
                  <a:pt x="221208" y="57150"/>
                </a:lnTo>
                <a:close/>
              </a:path>
              <a:path w="322579" h="349250">
                <a:moveTo>
                  <a:pt x="169926" y="57150"/>
                </a:moveTo>
                <a:close/>
              </a:path>
              <a:path w="322579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79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79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79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79" h="349250">
                <a:moveTo>
                  <a:pt x="120611" y="54610"/>
                </a:moveTo>
                <a:lnTo>
                  <a:pt x="120319" y="54610"/>
                </a:lnTo>
                <a:lnTo>
                  <a:pt x="121183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79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79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79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79" h="349250">
                <a:moveTo>
                  <a:pt x="222758" y="55880"/>
                </a:moveTo>
                <a:lnTo>
                  <a:pt x="220535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79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79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66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79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79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79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79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79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79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79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79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79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79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79" h="349250">
                <a:moveTo>
                  <a:pt x="167525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25" y="54610"/>
                </a:lnTo>
                <a:close/>
              </a:path>
              <a:path w="322579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79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79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79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79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79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71" y="52070"/>
                </a:lnTo>
                <a:lnTo>
                  <a:pt x="264083" y="49530"/>
                </a:lnTo>
                <a:close/>
              </a:path>
              <a:path w="322579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79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79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79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79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79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79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79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79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79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79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79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79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79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79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79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79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79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79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5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79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79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79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79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79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79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79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79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79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79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79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79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79" h="349250">
                <a:moveTo>
                  <a:pt x="167525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5"/>
                </a:lnTo>
                <a:lnTo>
                  <a:pt x="172974" y="52070"/>
                </a:lnTo>
                <a:lnTo>
                  <a:pt x="167525" y="50800"/>
                </a:lnTo>
                <a:close/>
              </a:path>
              <a:path w="322579" h="349250">
                <a:moveTo>
                  <a:pt x="173234" y="52205"/>
                </a:moveTo>
                <a:lnTo>
                  <a:pt x="173710" y="53340"/>
                </a:lnTo>
                <a:lnTo>
                  <a:pt x="175412" y="53340"/>
                </a:lnTo>
                <a:lnTo>
                  <a:pt x="173234" y="52205"/>
                </a:lnTo>
                <a:close/>
              </a:path>
              <a:path w="322579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79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79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5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79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79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79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79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79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79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79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79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79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79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79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79" h="349250">
                <a:moveTo>
                  <a:pt x="178168" y="43180"/>
                </a:moveTo>
                <a:lnTo>
                  <a:pt x="177469" y="43180"/>
                </a:lnTo>
                <a:lnTo>
                  <a:pt x="177569" y="43490"/>
                </a:lnTo>
                <a:lnTo>
                  <a:pt x="178308" y="44450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79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79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79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37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79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79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79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79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79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79" h="349250">
                <a:moveTo>
                  <a:pt x="175044" y="44450"/>
                </a:moveTo>
                <a:lnTo>
                  <a:pt x="174459" y="44450"/>
                </a:lnTo>
                <a:lnTo>
                  <a:pt x="174270" y="44597"/>
                </a:lnTo>
                <a:lnTo>
                  <a:pt x="173697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61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44" y="44450"/>
                </a:lnTo>
                <a:close/>
              </a:path>
              <a:path w="322579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15" y="49530"/>
                </a:lnTo>
                <a:lnTo>
                  <a:pt x="215252" y="48260"/>
                </a:lnTo>
                <a:close/>
              </a:path>
              <a:path w="322579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79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79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79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79" h="349250">
                <a:moveTo>
                  <a:pt x="146596" y="46990"/>
                </a:moveTo>
                <a:lnTo>
                  <a:pt x="146024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79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79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79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79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9" y="45128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2" y="45128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79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79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710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79" h="349250">
                <a:moveTo>
                  <a:pt x="211696" y="44450"/>
                </a:moveTo>
                <a:lnTo>
                  <a:pt x="210858" y="44450"/>
                </a:lnTo>
                <a:lnTo>
                  <a:pt x="210286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79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79" y="45720"/>
                </a:lnTo>
                <a:lnTo>
                  <a:pt x="214795" y="44450"/>
                </a:lnTo>
                <a:close/>
              </a:path>
              <a:path w="322579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30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79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79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79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4" y="45128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7" y="45128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79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79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79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79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79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79" h="349250">
                <a:moveTo>
                  <a:pt x="148106" y="44597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106" y="44597"/>
                </a:lnTo>
                <a:close/>
              </a:path>
              <a:path w="322579" h="349250">
                <a:moveTo>
                  <a:pt x="147802" y="43180"/>
                </a:moveTo>
                <a:lnTo>
                  <a:pt x="147053" y="43180"/>
                </a:lnTo>
                <a:lnTo>
                  <a:pt x="147294" y="44186"/>
                </a:lnTo>
                <a:lnTo>
                  <a:pt x="147561" y="44450"/>
                </a:lnTo>
                <a:lnTo>
                  <a:pt x="148031" y="44450"/>
                </a:lnTo>
                <a:lnTo>
                  <a:pt x="148106" y="44597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79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79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79" h="349250">
                <a:moveTo>
                  <a:pt x="164243" y="45128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43" y="45128"/>
                </a:lnTo>
                <a:close/>
              </a:path>
              <a:path w="322579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79" h="349250">
                <a:moveTo>
                  <a:pt x="17559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59" y="44597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137" y="44186"/>
                </a:lnTo>
                <a:lnTo>
                  <a:pt x="175590" y="43180"/>
                </a:lnTo>
                <a:close/>
              </a:path>
              <a:path w="322579" h="349250">
                <a:moveTo>
                  <a:pt x="174277" y="44584"/>
                </a:moveTo>
                <a:lnTo>
                  <a:pt x="172732" y="45720"/>
                </a:lnTo>
                <a:lnTo>
                  <a:pt x="173697" y="45720"/>
                </a:lnTo>
                <a:lnTo>
                  <a:pt x="174277" y="44584"/>
                </a:lnTo>
                <a:close/>
              </a:path>
              <a:path w="322579" h="349250">
                <a:moveTo>
                  <a:pt x="177558" y="43477"/>
                </a:moveTo>
                <a:lnTo>
                  <a:pt x="177771" y="44186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558" y="43477"/>
                </a:lnTo>
                <a:close/>
              </a:path>
              <a:path w="322579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79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79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31" y="44450"/>
                </a:lnTo>
                <a:lnTo>
                  <a:pt x="164243" y="45128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22" y="29210"/>
                </a:lnTo>
                <a:lnTo>
                  <a:pt x="169928" y="28956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79" h="349250">
                <a:moveTo>
                  <a:pt x="109118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26" y="43180"/>
                </a:lnTo>
                <a:lnTo>
                  <a:pt x="109118" y="41910"/>
                </a:lnTo>
                <a:lnTo>
                  <a:pt x="109118" y="40640"/>
                </a:lnTo>
                <a:close/>
              </a:path>
              <a:path w="322579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79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79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79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239" y="44186"/>
                </a:lnTo>
                <a:lnTo>
                  <a:pt x="146011" y="43180"/>
                </a:lnTo>
                <a:close/>
              </a:path>
              <a:path w="322579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79" h="349250">
                <a:moveTo>
                  <a:pt x="175137" y="44186"/>
                </a:moveTo>
                <a:lnTo>
                  <a:pt x="174815" y="44450"/>
                </a:lnTo>
                <a:lnTo>
                  <a:pt x="175018" y="44450"/>
                </a:lnTo>
                <a:lnTo>
                  <a:pt x="175137" y="44186"/>
                </a:lnTo>
                <a:close/>
              </a:path>
              <a:path w="322579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137" y="44186"/>
                </a:lnTo>
                <a:lnTo>
                  <a:pt x="175018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79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79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79" h="349250">
                <a:moveTo>
                  <a:pt x="143650" y="42601"/>
                </a:moveTo>
                <a:lnTo>
                  <a:pt x="143576" y="43477"/>
                </a:lnTo>
                <a:lnTo>
                  <a:pt x="143340" y="44291"/>
                </a:lnTo>
                <a:lnTo>
                  <a:pt x="143706" y="43815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79" h="349250">
                <a:moveTo>
                  <a:pt x="177469" y="43180"/>
                </a:moveTo>
                <a:lnTo>
                  <a:pt x="177330" y="43180"/>
                </a:lnTo>
                <a:lnTo>
                  <a:pt x="177558" y="43477"/>
                </a:lnTo>
                <a:lnTo>
                  <a:pt x="177469" y="43180"/>
                </a:lnTo>
                <a:close/>
              </a:path>
              <a:path w="322579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79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79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79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79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79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79" h="349250">
                <a:moveTo>
                  <a:pt x="170561" y="41910"/>
                </a:moveTo>
                <a:lnTo>
                  <a:pt x="167220" y="41910"/>
                </a:lnTo>
                <a:lnTo>
                  <a:pt x="166865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79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63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79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79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79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79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79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79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79" h="349250">
                <a:moveTo>
                  <a:pt x="141377" y="38915"/>
                </a:moveTo>
                <a:lnTo>
                  <a:pt x="142056" y="40233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79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79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79" h="349250">
                <a:moveTo>
                  <a:pt x="154673" y="40640"/>
                </a:moveTo>
                <a:lnTo>
                  <a:pt x="154063" y="40640"/>
                </a:lnTo>
                <a:lnTo>
                  <a:pt x="154190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79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79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79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79" h="349250">
                <a:moveTo>
                  <a:pt x="181146" y="35560"/>
                </a:moveTo>
                <a:lnTo>
                  <a:pt x="180860" y="35560"/>
                </a:lnTo>
                <a:lnTo>
                  <a:pt x="181231" y="36499"/>
                </a:lnTo>
                <a:lnTo>
                  <a:pt x="181483" y="36830"/>
                </a:lnTo>
                <a:lnTo>
                  <a:pt x="181462" y="37084"/>
                </a:lnTo>
                <a:lnTo>
                  <a:pt x="181864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79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79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79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79" h="349250">
                <a:moveTo>
                  <a:pt x="175780" y="40640"/>
                </a:moveTo>
                <a:close/>
              </a:path>
              <a:path w="322579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79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79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79" h="349250">
                <a:moveTo>
                  <a:pt x="151463" y="40233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3" y="40233"/>
                </a:lnTo>
                <a:close/>
              </a:path>
              <a:path w="322579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79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79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79" h="349250">
                <a:moveTo>
                  <a:pt x="170764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764" y="39370"/>
                </a:lnTo>
                <a:close/>
              </a:path>
              <a:path w="322579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79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79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79" h="349250">
                <a:moveTo>
                  <a:pt x="214122" y="39370"/>
                </a:moveTo>
                <a:lnTo>
                  <a:pt x="213423" y="39370"/>
                </a:lnTo>
                <a:lnTo>
                  <a:pt x="213817" y="40640"/>
                </a:lnTo>
                <a:lnTo>
                  <a:pt x="214122" y="39370"/>
                </a:lnTo>
                <a:close/>
              </a:path>
              <a:path w="322579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79" h="349250">
                <a:moveTo>
                  <a:pt x="151066" y="39370"/>
                </a:moveTo>
                <a:lnTo>
                  <a:pt x="149796" y="39370"/>
                </a:lnTo>
                <a:lnTo>
                  <a:pt x="151463" y="40233"/>
                </a:lnTo>
                <a:lnTo>
                  <a:pt x="151066" y="39370"/>
                </a:lnTo>
                <a:close/>
              </a:path>
              <a:path w="322579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79" h="349250">
                <a:moveTo>
                  <a:pt x="178244" y="38100"/>
                </a:moveTo>
                <a:lnTo>
                  <a:pt x="178505" y="38915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79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57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79" h="349250">
                <a:moveTo>
                  <a:pt x="108565" y="38100"/>
                </a:moveTo>
                <a:lnTo>
                  <a:pt x="107657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79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79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79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13" y="38100"/>
                </a:lnTo>
                <a:lnTo>
                  <a:pt x="148653" y="36830"/>
                </a:lnTo>
                <a:close/>
              </a:path>
              <a:path w="322579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79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79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79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79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79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79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79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79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79" h="349250">
                <a:moveTo>
                  <a:pt x="180991" y="38923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1" y="38923"/>
                </a:lnTo>
                <a:close/>
              </a:path>
              <a:path w="322579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79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79" h="349250">
                <a:moveTo>
                  <a:pt x="181864" y="38100"/>
                </a:moveTo>
                <a:lnTo>
                  <a:pt x="181419" y="38100"/>
                </a:lnTo>
                <a:lnTo>
                  <a:pt x="180991" y="38923"/>
                </a:lnTo>
                <a:lnTo>
                  <a:pt x="181864" y="38100"/>
                </a:lnTo>
                <a:close/>
              </a:path>
              <a:path w="322579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79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79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79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79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79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79" h="349250">
                <a:moveTo>
                  <a:pt x="147270" y="37994"/>
                </a:moveTo>
                <a:close/>
              </a:path>
              <a:path w="322579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79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79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45" y="28956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79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79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79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79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79" h="349250">
                <a:moveTo>
                  <a:pt x="180956" y="37434"/>
                </a:moveTo>
                <a:lnTo>
                  <a:pt x="180378" y="38100"/>
                </a:lnTo>
                <a:lnTo>
                  <a:pt x="180936" y="38100"/>
                </a:lnTo>
                <a:lnTo>
                  <a:pt x="180956" y="37434"/>
                </a:lnTo>
                <a:close/>
              </a:path>
              <a:path w="322579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79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79" h="349250">
                <a:moveTo>
                  <a:pt x="147666" y="36138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66" y="36138"/>
                </a:lnTo>
                <a:close/>
              </a:path>
              <a:path w="322579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79" h="349250">
                <a:moveTo>
                  <a:pt x="180517" y="35560"/>
                </a:moveTo>
                <a:lnTo>
                  <a:pt x="180856" y="36499"/>
                </a:lnTo>
                <a:lnTo>
                  <a:pt x="180956" y="37434"/>
                </a:lnTo>
                <a:lnTo>
                  <a:pt x="181400" y="36925"/>
                </a:lnTo>
                <a:lnTo>
                  <a:pt x="181231" y="36499"/>
                </a:lnTo>
                <a:lnTo>
                  <a:pt x="180517" y="35560"/>
                </a:lnTo>
                <a:close/>
              </a:path>
              <a:path w="322579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79" h="349250">
                <a:moveTo>
                  <a:pt x="181231" y="36499"/>
                </a:moveTo>
                <a:lnTo>
                  <a:pt x="181400" y="36925"/>
                </a:lnTo>
                <a:lnTo>
                  <a:pt x="181231" y="36499"/>
                </a:lnTo>
                <a:close/>
              </a:path>
              <a:path w="322579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79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79" h="349250">
                <a:moveTo>
                  <a:pt x="143023" y="32437"/>
                </a:moveTo>
                <a:lnTo>
                  <a:pt x="142024" y="34290"/>
                </a:lnTo>
                <a:lnTo>
                  <a:pt x="141757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23" y="32437"/>
                </a:lnTo>
                <a:close/>
              </a:path>
              <a:path w="322579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79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79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79" h="349250">
                <a:moveTo>
                  <a:pt x="152330" y="36258"/>
                </a:moveTo>
                <a:lnTo>
                  <a:pt x="151879" y="36830"/>
                </a:lnTo>
                <a:lnTo>
                  <a:pt x="152336" y="36830"/>
                </a:lnTo>
                <a:lnTo>
                  <a:pt x="152330" y="36258"/>
                </a:lnTo>
                <a:close/>
              </a:path>
              <a:path w="322579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79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79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79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79" h="349250">
                <a:moveTo>
                  <a:pt x="171983" y="34290"/>
                </a:moveTo>
                <a:lnTo>
                  <a:pt x="171665" y="3429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3253" y="35560"/>
                </a:lnTo>
                <a:lnTo>
                  <a:pt x="171983" y="34290"/>
                </a:lnTo>
                <a:close/>
              </a:path>
              <a:path w="322579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79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79" h="349250">
                <a:moveTo>
                  <a:pt x="178955" y="31750"/>
                </a:moveTo>
                <a:lnTo>
                  <a:pt x="177927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79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79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79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79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58"/>
                </a:lnTo>
                <a:lnTo>
                  <a:pt x="152882" y="35560"/>
                </a:lnTo>
                <a:close/>
              </a:path>
              <a:path w="322579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79" h="349250">
                <a:moveTo>
                  <a:pt x="147637" y="35560"/>
                </a:moveTo>
                <a:lnTo>
                  <a:pt x="147180" y="35560"/>
                </a:lnTo>
                <a:lnTo>
                  <a:pt x="147666" y="36138"/>
                </a:lnTo>
                <a:lnTo>
                  <a:pt x="147637" y="35560"/>
                </a:lnTo>
                <a:close/>
              </a:path>
              <a:path w="322579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79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79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79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79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79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79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79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79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4256" y="35560"/>
                </a:lnTo>
                <a:lnTo>
                  <a:pt x="175628" y="34290"/>
                </a:lnTo>
                <a:close/>
              </a:path>
              <a:path w="322579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79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79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1135" y="34290"/>
                </a:lnTo>
                <a:lnTo>
                  <a:pt x="140818" y="33632"/>
                </a:lnTo>
                <a:lnTo>
                  <a:pt x="140322" y="33020"/>
                </a:lnTo>
                <a:close/>
              </a:path>
              <a:path w="322579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79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79" h="349250">
                <a:moveTo>
                  <a:pt x="140836" y="33655"/>
                </a:moveTo>
                <a:lnTo>
                  <a:pt x="141135" y="34290"/>
                </a:lnTo>
                <a:lnTo>
                  <a:pt x="141351" y="34290"/>
                </a:lnTo>
                <a:lnTo>
                  <a:pt x="140836" y="33655"/>
                </a:lnTo>
                <a:close/>
              </a:path>
              <a:path w="322579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857" y="33680"/>
                </a:lnTo>
                <a:lnTo>
                  <a:pt x="141351" y="34290"/>
                </a:lnTo>
                <a:lnTo>
                  <a:pt x="142024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3" y="27940"/>
                </a:lnTo>
                <a:lnTo>
                  <a:pt x="141414" y="26670"/>
                </a:lnTo>
                <a:close/>
              </a:path>
              <a:path w="322579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79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79" h="349250">
                <a:moveTo>
                  <a:pt x="150025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425" y="33020"/>
                </a:lnTo>
                <a:lnTo>
                  <a:pt x="150685" y="33020"/>
                </a:lnTo>
                <a:lnTo>
                  <a:pt x="150025" y="31750"/>
                </a:lnTo>
                <a:close/>
              </a:path>
              <a:path w="322579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79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79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79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79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79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006" y="33020"/>
                </a:lnTo>
                <a:lnTo>
                  <a:pt x="174320" y="31750"/>
                </a:lnTo>
                <a:close/>
              </a:path>
              <a:path w="322579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79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79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79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79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79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79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79" h="349250">
                <a:moveTo>
                  <a:pt x="151612" y="27940"/>
                </a:moveTo>
                <a:lnTo>
                  <a:pt x="151320" y="27940"/>
                </a:lnTo>
                <a:lnTo>
                  <a:pt x="150533" y="29210"/>
                </a:lnTo>
                <a:lnTo>
                  <a:pt x="149085" y="30480"/>
                </a:ln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50025" y="31750"/>
                </a:lnTo>
                <a:lnTo>
                  <a:pt x="149364" y="30480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79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425" y="33020"/>
                </a:lnTo>
                <a:lnTo>
                  <a:pt x="153136" y="31750"/>
                </a:lnTo>
                <a:close/>
              </a:path>
              <a:path w="322579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79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lnTo>
                  <a:pt x="173291" y="30480"/>
                </a:lnTo>
                <a:lnTo>
                  <a:pt x="171843" y="29210"/>
                </a:lnTo>
                <a:lnTo>
                  <a:pt x="171043" y="27940"/>
                </a:lnTo>
                <a:close/>
              </a:path>
              <a:path w="322579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79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79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7" y="29718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79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79" h="349250">
                <a:moveTo>
                  <a:pt x="143231" y="30552"/>
                </a:moveTo>
                <a:lnTo>
                  <a:pt x="143243" y="31750"/>
                </a:lnTo>
                <a:lnTo>
                  <a:pt x="143023" y="3243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31" y="30552"/>
                </a:lnTo>
                <a:close/>
              </a:path>
              <a:path w="322579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3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79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79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79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79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79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79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79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79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93" y="29718"/>
                </a:lnTo>
                <a:lnTo>
                  <a:pt x="147307" y="29210"/>
                </a:lnTo>
                <a:close/>
              </a:path>
              <a:path w="322579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79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79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79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79" h="349250">
                <a:moveTo>
                  <a:pt x="142748" y="29210"/>
                </a:moveTo>
                <a:lnTo>
                  <a:pt x="143231" y="30552"/>
                </a:lnTo>
                <a:lnTo>
                  <a:pt x="142748" y="29210"/>
                </a:lnTo>
                <a:close/>
              </a:path>
              <a:path w="322579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79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79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285" y="26670"/>
                </a:ln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93" y="29718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8551" y="26670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79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79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79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79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79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79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79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79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79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79" h="349250">
                <a:moveTo>
                  <a:pt x="162725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25" y="29210"/>
                </a:lnTo>
                <a:lnTo>
                  <a:pt x="162725" y="27940"/>
                </a:lnTo>
                <a:close/>
              </a:path>
              <a:path w="322579" h="349250">
                <a:moveTo>
                  <a:pt x="170074" y="28775"/>
                </a:moveTo>
                <a:lnTo>
                  <a:pt x="169941" y="28940"/>
                </a:lnTo>
                <a:lnTo>
                  <a:pt x="169887" y="29210"/>
                </a:lnTo>
                <a:lnTo>
                  <a:pt x="170074" y="28775"/>
                </a:lnTo>
                <a:close/>
              </a:path>
              <a:path w="322579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79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79" h="349250">
                <a:moveTo>
                  <a:pt x="170751" y="27940"/>
                </a:moveTo>
                <a:lnTo>
                  <a:pt x="170434" y="27940"/>
                </a:lnTo>
                <a:lnTo>
                  <a:pt x="170074" y="28775"/>
                </a:lnTo>
                <a:lnTo>
                  <a:pt x="170751" y="27940"/>
                </a:lnTo>
                <a:close/>
              </a:path>
              <a:path w="322579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79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79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79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79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79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79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79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79" h="349250">
                <a:moveTo>
                  <a:pt x="160578" y="24130"/>
                </a:moveTo>
                <a:lnTo>
                  <a:pt x="159842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79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79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79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79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79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79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79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79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79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79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79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79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79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79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79" h="349250">
                <a:moveTo>
                  <a:pt x="163728" y="6350"/>
                </a:moveTo>
                <a:lnTo>
                  <a:pt x="160743" y="6350"/>
                </a:lnTo>
                <a:lnTo>
                  <a:pt x="163118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79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79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79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563E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616125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82" y="2247"/>
                </a:moveTo>
                <a:lnTo>
                  <a:pt x="117767" y="2247"/>
                </a:lnTo>
                <a:lnTo>
                  <a:pt x="87579" y="42151"/>
                </a:lnTo>
                <a:lnTo>
                  <a:pt x="87579" y="2247"/>
                </a:lnTo>
                <a:lnTo>
                  <a:pt x="77304" y="2247"/>
                </a:lnTo>
                <a:lnTo>
                  <a:pt x="77304" y="58445"/>
                </a:lnTo>
                <a:lnTo>
                  <a:pt x="87020" y="58445"/>
                </a:lnTo>
                <a:lnTo>
                  <a:pt x="117208" y="18630"/>
                </a:lnTo>
                <a:lnTo>
                  <a:pt x="117208" y="58445"/>
                </a:lnTo>
                <a:lnTo>
                  <a:pt x="127482" y="58445"/>
                </a:lnTo>
                <a:lnTo>
                  <a:pt x="127482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64" y="22872"/>
                </a:moveTo>
                <a:lnTo>
                  <a:pt x="270598" y="17068"/>
                </a:lnTo>
                <a:lnTo>
                  <a:pt x="266827" y="13970"/>
                </a:lnTo>
                <a:lnTo>
                  <a:pt x="263131" y="10896"/>
                </a:lnTo>
                <a:lnTo>
                  <a:pt x="263131" y="25260"/>
                </a:lnTo>
                <a:lnTo>
                  <a:pt x="263118" y="35128"/>
                </a:lnTo>
                <a:lnTo>
                  <a:pt x="243535" y="46558"/>
                </a:lnTo>
                <a:lnTo>
                  <a:pt x="243535" y="13970"/>
                </a:lnTo>
                <a:lnTo>
                  <a:pt x="249910" y="14389"/>
                </a:lnTo>
                <a:lnTo>
                  <a:pt x="254749" y="15976"/>
                </a:lnTo>
                <a:lnTo>
                  <a:pt x="261442" y="21437"/>
                </a:lnTo>
                <a:lnTo>
                  <a:pt x="263131" y="25260"/>
                </a:lnTo>
                <a:lnTo>
                  <a:pt x="263131" y="10896"/>
                </a:lnTo>
                <a:lnTo>
                  <a:pt x="260324" y="8559"/>
                </a:lnTo>
                <a:lnTo>
                  <a:pt x="253009" y="6184"/>
                </a:lnTo>
                <a:lnTo>
                  <a:pt x="243535" y="5702"/>
                </a:lnTo>
                <a:lnTo>
                  <a:pt x="243535" y="0"/>
                </a:lnTo>
                <a:lnTo>
                  <a:pt x="233908" y="0"/>
                </a:lnTo>
                <a:lnTo>
                  <a:pt x="233908" y="5702"/>
                </a:lnTo>
                <a:lnTo>
                  <a:pt x="233908" y="13970"/>
                </a:lnTo>
                <a:lnTo>
                  <a:pt x="233908" y="46558"/>
                </a:lnTo>
                <a:lnTo>
                  <a:pt x="227596" y="46024"/>
                </a:lnTo>
                <a:lnTo>
                  <a:pt x="222745" y="44399"/>
                </a:lnTo>
                <a:lnTo>
                  <a:pt x="216052" y="38938"/>
                </a:lnTo>
                <a:lnTo>
                  <a:pt x="214401" y="35128"/>
                </a:lnTo>
                <a:lnTo>
                  <a:pt x="214401" y="30264"/>
                </a:lnTo>
                <a:lnTo>
                  <a:pt x="215620" y="23672"/>
                </a:lnTo>
                <a:lnTo>
                  <a:pt x="219278" y="18757"/>
                </a:lnTo>
                <a:lnTo>
                  <a:pt x="225374" y="15532"/>
                </a:lnTo>
                <a:lnTo>
                  <a:pt x="233908" y="13970"/>
                </a:lnTo>
                <a:lnTo>
                  <a:pt x="233908" y="5702"/>
                </a:lnTo>
                <a:lnTo>
                  <a:pt x="224434" y="6184"/>
                </a:lnTo>
                <a:lnTo>
                  <a:pt x="217106" y="8559"/>
                </a:lnTo>
                <a:lnTo>
                  <a:pt x="206768" y="17068"/>
                </a:lnTo>
                <a:lnTo>
                  <a:pt x="204203" y="22872"/>
                </a:lnTo>
                <a:lnTo>
                  <a:pt x="204203" y="37655"/>
                </a:lnTo>
                <a:lnTo>
                  <a:pt x="206768" y="43459"/>
                </a:lnTo>
                <a:lnTo>
                  <a:pt x="217106" y="51917"/>
                </a:lnTo>
                <a:lnTo>
                  <a:pt x="224434" y="54267"/>
                </a:lnTo>
                <a:lnTo>
                  <a:pt x="233908" y="54749"/>
                </a:lnTo>
                <a:lnTo>
                  <a:pt x="233908" y="60693"/>
                </a:lnTo>
                <a:lnTo>
                  <a:pt x="243535" y="60693"/>
                </a:lnTo>
                <a:lnTo>
                  <a:pt x="243535" y="54749"/>
                </a:lnTo>
                <a:lnTo>
                  <a:pt x="253009" y="54368"/>
                </a:lnTo>
                <a:lnTo>
                  <a:pt x="260324" y="52044"/>
                </a:lnTo>
                <a:lnTo>
                  <a:pt x="266903" y="46558"/>
                </a:lnTo>
                <a:lnTo>
                  <a:pt x="270611" y="43459"/>
                </a:lnTo>
                <a:lnTo>
                  <a:pt x="273164" y="37655"/>
                </a:lnTo>
                <a:lnTo>
                  <a:pt x="273164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75" y="2247"/>
                </a:moveTo>
                <a:lnTo>
                  <a:pt x="389636" y="2247"/>
                </a:lnTo>
                <a:lnTo>
                  <a:pt x="389636" y="25450"/>
                </a:lnTo>
                <a:lnTo>
                  <a:pt x="360578" y="25450"/>
                </a:lnTo>
                <a:lnTo>
                  <a:pt x="360578" y="2247"/>
                </a:lnTo>
                <a:lnTo>
                  <a:pt x="350139" y="2247"/>
                </a:lnTo>
                <a:lnTo>
                  <a:pt x="350139" y="58445"/>
                </a:lnTo>
                <a:lnTo>
                  <a:pt x="360578" y="58445"/>
                </a:lnTo>
                <a:lnTo>
                  <a:pt x="360578" y="34366"/>
                </a:lnTo>
                <a:lnTo>
                  <a:pt x="389636" y="34366"/>
                </a:lnTo>
                <a:lnTo>
                  <a:pt x="389636" y="58445"/>
                </a:lnTo>
                <a:lnTo>
                  <a:pt x="400075" y="58445"/>
                </a:lnTo>
                <a:lnTo>
                  <a:pt x="400075" y="2247"/>
                </a:lnTo>
                <a:close/>
              </a:path>
            </a:pathLst>
          </a:custGeom>
          <a:solidFill>
            <a:srgbClr val="563E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616036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70" h="58420">
                <a:moveTo>
                  <a:pt x="47053" y="16662"/>
                </a:move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70" h="58420">
                <a:moveTo>
                  <a:pt x="113982" y="23380"/>
                </a:move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40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70" h="58420">
                <a:moveTo>
                  <a:pt x="173697" y="9385"/>
                </a:moveTo>
                <a:lnTo>
                  <a:pt x="171081" y="6337"/>
                </a:lnTo>
                <a:lnTo>
                  <a:pt x="167868" y="4013"/>
                </a:lnTo>
                <a:lnTo>
                  <a:pt x="160274" y="800"/>
                </a:lnTo>
                <a:lnTo>
                  <a:pt x="156070" y="0"/>
                </a:lnTo>
                <a:lnTo>
                  <a:pt x="145796" y="0"/>
                </a:lnTo>
                <a:lnTo>
                  <a:pt x="121361" y="23380"/>
                </a:lnTo>
                <a:lnTo>
                  <a:pt x="121361" y="34404"/>
                </a:lnTo>
                <a:lnTo>
                  <a:pt x="145707" y="57797"/>
                </a:lnTo>
                <a:lnTo>
                  <a:pt x="151384" y="57797"/>
                </a:lnTo>
                <a:lnTo>
                  <a:pt x="155981" y="57797"/>
                </a:lnTo>
                <a:lnTo>
                  <a:pt x="160185" y="56997"/>
                </a:lnTo>
                <a:lnTo>
                  <a:pt x="167843" y="53784"/>
                </a:lnTo>
                <a:lnTo>
                  <a:pt x="171081" y="51460"/>
                </a:lnTo>
                <a:lnTo>
                  <a:pt x="173697" y="48399"/>
                </a:lnTo>
                <a:lnTo>
                  <a:pt x="166954" y="41986"/>
                </a:lnTo>
                <a:lnTo>
                  <a:pt x="162890" y="46418"/>
                </a:lnTo>
                <a:lnTo>
                  <a:pt x="157886" y="48641"/>
                </a:lnTo>
                <a:lnTo>
                  <a:pt x="148094" y="48641"/>
                </a:lnTo>
                <a:lnTo>
                  <a:pt x="144640" y="47815"/>
                </a:lnTo>
                <a:lnTo>
                  <a:pt x="138544" y="44450"/>
                </a:lnTo>
                <a:lnTo>
                  <a:pt x="136156" y="42087"/>
                </a:lnTo>
                <a:lnTo>
                  <a:pt x="132727" y="36093"/>
                </a:lnTo>
                <a:lnTo>
                  <a:pt x="131876" y="32689"/>
                </a:lnTo>
                <a:lnTo>
                  <a:pt x="131876" y="25095"/>
                </a:lnTo>
                <a:lnTo>
                  <a:pt x="148094" y="9144"/>
                </a:lnTo>
                <a:lnTo>
                  <a:pt x="157886" y="9144"/>
                </a:lnTo>
                <a:lnTo>
                  <a:pt x="162890" y="11341"/>
                </a:lnTo>
                <a:lnTo>
                  <a:pt x="166954" y="15735"/>
                </a:lnTo>
                <a:lnTo>
                  <a:pt x="173697" y="9385"/>
                </a:lnTo>
                <a:close/>
              </a:path>
              <a:path w="356870" h="58420">
                <a:moveTo>
                  <a:pt x="230378" y="9385"/>
                </a:moveTo>
                <a:lnTo>
                  <a:pt x="227761" y="6337"/>
                </a:lnTo>
                <a:lnTo>
                  <a:pt x="224548" y="4013"/>
                </a:lnTo>
                <a:lnTo>
                  <a:pt x="216954" y="800"/>
                </a:lnTo>
                <a:lnTo>
                  <a:pt x="212750" y="0"/>
                </a:lnTo>
                <a:lnTo>
                  <a:pt x="202476" y="0"/>
                </a:lnTo>
                <a:lnTo>
                  <a:pt x="178041" y="23380"/>
                </a:lnTo>
                <a:lnTo>
                  <a:pt x="178041" y="34404"/>
                </a:lnTo>
                <a:lnTo>
                  <a:pt x="202387" y="57797"/>
                </a:lnTo>
                <a:lnTo>
                  <a:pt x="208064" y="57797"/>
                </a:lnTo>
                <a:lnTo>
                  <a:pt x="212661" y="57797"/>
                </a:lnTo>
                <a:lnTo>
                  <a:pt x="216865" y="56997"/>
                </a:lnTo>
                <a:lnTo>
                  <a:pt x="224523" y="53784"/>
                </a:lnTo>
                <a:lnTo>
                  <a:pt x="227761" y="51460"/>
                </a:lnTo>
                <a:lnTo>
                  <a:pt x="230378" y="48399"/>
                </a:lnTo>
                <a:lnTo>
                  <a:pt x="223634" y="41986"/>
                </a:lnTo>
                <a:lnTo>
                  <a:pt x="219570" y="46418"/>
                </a:lnTo>
                <a:lnTo>
                  <a:pt x="214566" y="48641"/>
                </a:lnTo>
                <a:lnTo>
                  <a:pt x="204774" y="48641"/>
                </a:lnTo>
                <a:lnTo>
                  <a:pt x="201320" y="47815"/>
                </a:lnTo>
                <a:lnTo>
                  <a:pt x="195224" y="44450"/>
                </a:lnTo>
                <a:lnTo>
                  <a:pt x="192836" y="42087"/>
                </a:lnTo>
                <a:lnTo>
                  <a:pt x="189407" y="36093"/>
                </a:lnTo>
                <a:lnTo>
                  <a:pt x="188556" y="32689"/>
                </a:lnTo>
                <a:lnTo>
                  <a:pt x="188556" y="25095"/>
                </a:lnTo>
                <a:lnTo>
                  <a:pt x="204774" y="9144"/>
                </a:lnTo>
                <a:lnTo>
                  <a:pt x="214566" y="9144"/>
                </a:lnTo>
                <a:lnTo>
                  <a:pt x="219570" y="11341"/>
                </a:lnTo>
                <a:lnTo>
                  <a:pt x="223634" y="15735"/>
                </a:lnTo>
                <a:lnTo>
                  <a:pt x="230378" y="9385"/>
                </a:lnTo>
                <a:close/>
              </a:path>
              <a:path w="356870" h="58420">
                <a:moveTo>
                  <a:pt x="290334" y="787"/>
                </a:moveTo>
                <a:lnTo>
                  <a:pt x="280619" y="787"/>
                </a:lnTo>
                <a:lnTo>
                  <a:pt x="250431" y="40690"/>
                </a:lnTo>
                <a:lnTo>
                  <a:pt x="250431" y="787"/>
                </a:lnTo>
                <a:lnTo>
                  <a:pt x="240157" y="787"/>
                </a:lnTo>
                <a:lnTo>
                  <a:pt x="240157" y="56984"/>
                </a:lnTo>
                <a:lnTo>
                  <a:pt x="249872" y="56984"/>
                </a:lnTo>
                <a:lnTo>
                  <a:pt x="280060" y="17170"/>
                </a:lnTo>
                <a:lnTo>
                  <a:pt x="280060" y="56984"/>
                </a:lnTo>
                <a:lnTo>
                  <a:pt x="290334" y="56984"/>
                </a:lnTo>
                <a:lnTo>
                  <a:pt x="290334" y="787"/>
                </a:lnTo>
                <a:close/>
              </a:path>
              <a:path w="356870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563E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337423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55" y="26212"/>
                </a:moveTo>
                <a:lnTo>
                  <a:pt x="14490" y="20993"/>
                </a:lnTo>
                <a:lnTo>
                  <a:pt x="13868" y="15659"/>
                </a:lnTo>
                <a:lnTo>
                  <a:pt x="13754" y="15430"/>
                </a:lnTo>
                <a:lnTo>
                  <a:pt x="13893" y="14960"/>
                </a:lnTo>
                <a:lnTo>
                  <a:pt x="13563" y="14935"/>
                </a:lnTo>
                <a:lnTo>
                  <a:pt x="12052" y="15798"/>
                </a:lnTo>
                <a:lnTo>
                  <a:pt x="10502" y="17183"/>
                </a:lnTo>
                <a:lnTo>
                  <a:pt x="9639" y="18694"/>
                </a:lnTo>
                <a:lnTo>
                  <a:pt x="9855" y="22821"/>
                </a:lnTo>
                <a:lnTo>
                  <a:pt x="9855" y="27114"/>
                </a:lnTo>
                <a:lnTo>
                  <a:pt x="14236" y="35128"/>
                </a:lnTo>
                <a:lnTo>
                  <a:pt x="14376" y="34963"/>
                </a:lnTo>
                <a:lnTo>
                  <a:pt x="14592" y="31775"/>
                </a:lnTo>
                <a:lnTo>
                  <a:pt x="14655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58" y="48209"/>
                </a:moveTo>
                <a:lnTo>
                  <a:pt x="26035" y="45758"/>
                </a:lnTo>
                <a:lnTo>
                  <a:pt x="25603" y="43154"/>
                </a:lnTo>
                <a:lnTo>
                  <a:pt x="24879" y="40678"/>
                </a:lnTo>
                <a:lnTo>
                  <a:pt x="24231" y="40678"/>
                </a:lnTo>
                <a:lnTo>
                  <a:pt x="23622" y="40906"/>
                </a:lnTo>
                <a:lnTo>
                  <a:pt x="22999" y="41021"/>
                </a:lnTo>
                <a:lnTo>
                  <a:pt x="22466" y="41236"/>
                </a:lnTo>
                <a:lnTo>
                  <a:pt x="21767" y="40906"/>
                </a:lnTo>
                <a:lnTo>
                  <a:pt x="21463" y="41402"/>
                </a:lnTo>
                <a:lnTo>
                  <a:pt x="22326" y="44780"/>
                </a:lnTo>
                <a:lnTo>
                  <a:pt x="23050" y="47218"/>
                </a:lnTo>
                <a:lnTo>
                  <a:pt x="23736" y="49669"/>
                </a:lnTo>
                <a:lnTo>
                  <a:pt x="24625" y="52031"/>
                </a:lnTo>
                <a:lnTo>
                  <a:pt x="24879" y="52082"/>
                </a:lnTo>
                <a:lnTo>
                  <a:pt x="24828" y="51752"/>
                </a:lnTo>
                <a:lnTo>
                  <a:pt x="24942" y="51625"/>
                </a:lnTo>
                <a:lnTo>
                  <a:pt x="25641" y="50533"/>
                </a:lnTo>
                <a:lnTo>
                  <a:pt x="26644" y="49555"/>
                </a:lnTo>
                <a:lnTo>
                  <a:pt x="26758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92" y="41478"/>
                </a:moveTo>
                <a:lnTo>
                  <a:pt x="40601" y="41224"/>
                </a:lnTo>
                <a:lnTo>
                  <a:pt x="39700" y="41109"/>
                </a:lnTo>
                <a:lnTo>
                  <a:pt x="38811" y="40944"/>
                </a:lnTo>
                <a:lnTo>
                  <a:pt x="37934" y="40741"/>
                </a:lnTo>
                <a:lnTo>
                  <a:pt x="37350" y="40551"/>
                </a:lnTo>
                <a:lnTo>
                  <a:pt x="37160" y="40754"/>
                </a:lnTo>
                <a:lnTo>
                  <a:pt x="36537" y="43421"/>
                </a:lnTo>
                <a:lnTo>
                  <a:pt x="35864" y="46088"/>
                </a:lnTo>
                <a:lnTo>
                  <a:pt x="35280" y="48755"/>
                </a:lnTo>
                <a:lnTo>
                  <a:pt x="35420" y="49758"/>
                </a:lnTo>
                <a:lnTo>
                  <a:pt x="36372" y="50406"/>
                </a:lnTo>
                <a:lnTo>
                  <a:pt x="36957" y="51219"/>
                </a:lnTo>
                <a:lnTo>
                  <a:pt x="37236" y="51447"/>
                </a:lnTo>
                <a:lnTo>
                  <a:pt x="37134" y="52146"/>
                </a:lnTo>
                <a:lnTo>
                  <a:pt x="37579" y="51930"/>
                </a:lnTo>
                <a:lnTo>
                  <a:pt x="38671" y="48666"/>
                </a:lnTo>
                <a:lnTo>
                  <a:pt x="39674" y="45389"/>
                </a:lnTo>
                <a:lnTo>
                  <a:pt x="40551" y="42037"/>
                </a:lnTo>
                <a:lnTo>
                  <a:pt x="40601" y="41783"/>
                </a:lnTo>
                <a:lnTo>
                  <a:pt x="40792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30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49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20" y="34213"/>
                </a:lnTo>
                <a:lnTo>
                  <a:pt x="33934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54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99"/>
                </a:lnTo>
                <a:lnTo>
                  <a:pt x="53098" y="10198"/>
                </a:lnTo>
                <a:lnTo>
                  <a:pt x="53213" y="8686"/>
                </a:lnTo>
                <a:lnTo>
                  <a:pt x="53467" y="7226"/>
                </a:lnTo>
                <a:lnTo>
                  <a:pt x="53886" y="5854"/>
                </a:lnTo>
                <a:lnTo>
                  <a:pt x="54419" y="3683"/>
                </a:lnTo>
                <a:lnTo>
                  <a:pt x="56095" y="1993"/>
                </a:lnTo>
                <a:lnTo>
                  <a:pt x="57797" y="368"/>
                </a:lnTo>
                <a:lnTo>
                  <a:pt x="57886" y="88"/>
                </a:lnTo>
                <a:lnTo>
                  <a:pt x="55473" y="0"/>
                </a:lnTo>
                <a:lnTo>
                  <a:pt x="50203" y="12"/>
                </a:lnTo>
                <a:lnTo>
                  <a:pt x="49898" y="139"/>
                </a:lnTo>
                <a:lnTo>
                  <a:pt x="48526" y="2679"/>
                </a:lnTo>
                <a:lnTo>
                  <a:pt x="46316" y="7988"/>
                </a:lnTo>
                <a:lnTo>
                  <a:pt x="46367" y="8128"/>
                </a:lnTo>
                <a:lnTo>
                  <a:pt x="48641" y="8318"/>
                </a:lnTo>
                <a:lnTo>
                  <a:pt x="50736" y="8991"/>
                </a:lnTo>
                <a:lnTo>
                  <a:pt x="51663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97" y="9156"/>
                </a:lnTo>
                <a:lnTo>
                  <a:pt x="28333" y="10109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109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699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092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092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36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96" y="49441"/>
                </a:lnTo>
                <a:lnTo>
                  <a:pt x="33782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30" y="40233"/>
                </a:lnTo>
                <a:lnTo>
                  <a:pt x="52324" y="38963"/>
                </a:lnTo>
                <a:lnTo>
                  <a:pt x="53060" y="38341"/>
                </a:lnTo>
                <a:lnTo>
                  <a:pt x="53568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41" y="56108"/>
                </a:moveTo>
                <a:lnTo>
                  <a:pt x="62077" y="55943"/>
                </a:lnTo>
                <a:lnTo>
                  <a:pt x="61950" y="55829"/>
                </a:lnTo>
                <a:lnTo>
                  <a:pt x="59397" y="54813"/>
                </a:lnTo>
                <a:lnTo>
                  <a:pt x="57581" y="52070"/>
                </a:lnTo>
                <a:lnTo>
                  <a:pt x="56680" y="49669"/>
                </a:lnTo>
                <a:lnTo>
                  <a:pt x="54432" y="43040"/>
                </a:lnTo>
                <a:lnTo>
                  <a:pt x="53708" y="39535"/>
                </a:lnTo>
                <a:lnTo>
                  <a:pt x="53619" y="39230"/>
                </a:lnTo>
                <a:lnTo>
                  <a:pt x="52285" y="39979"/>
                </a:lnTo>
                <a:lnTo>
                  <a:pt x="51066" y="40551"/>
                </a:lnTo>
                <a:lnTo>
                  <a:pt x="49784" y="40944"/>
                </a:lnTo>
                <a:lnTo>
                  <a:pt x="49364" y="41160"/>
                </a:lnTo>
                <a:lnTo>
                  <a:pt x="48742" y="40970"/>
                </a:lnTo>
                <a:lnTo>
                  <a:pt x="48526" y="41440"/>
                </a:lnTo>
                <a:lnTo>
                  <a:pt x="49199" y="46443"/>
                </a:lnTo>
                <a:lnTo>
                  <a:pt x="49987" y="51409"/>
                </a:lnTo>
                <a:lnTo>
                  <a:pt x="51066" y="56273"/>
                </a:lnTo>
                <a:lnTo>
                  <a:pt x="51219" y="56362"/>
                </a:lnTo>
                <a:lnTo>
                  <a:pt x="60401" y="56413"/>
                </a:lnTo>
                <a:lnTo>
                  <a:pt x="61937" y="56362"/>
                </a:lnTo>
                <a:lnTo>
                  <a:pt x="62077" y="56248"/>
                </a:lnTo>
                <a:lnTo>
                  <a:pt x="62141" y="56108"/>
                </a:lnTo>
                <a:close/>
              </a:path>
            </a:pathLst>
          </a:custGeom>
          <a:solidFill>
            <a:srgbClr val="563E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47998" y="3030353"/>
            <a:ext cx="5832475" cy="0"/>
          </a:xfrm>
          <a:custGeom>
            <a:avLst/>
            <a:gdLst/>
            <a:ahLst/>
            <a:cxnLst/>
            <a:rect l="l" t="t" r="r" b="b"/>
            <a:pathLst>
              <a:path w="5832475" h="0">
                <a:moveTo>
                  <a:pt x="0" y="0"/>
                </a:moveTo>
                <a:lnTo>
                  <a:pt x="5832005" y="0"/>
                </a:lnTo>
              </a:path>
            </a:pathLst>
          </a:custGeom>
          <a:ln w="12700">
            <a:solidFill>
              <a:srgbClr val="211D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747998" y="3570353"/>
            <a:ext cx="5832475" cy="0"/>
          </a:xfrm>
          <a:custGeom>
            <a:avLst/>
            <a:gdLst/>
            <a:ahLst/>
            <a:cxnLst/>
            <a:rect l="l" t="t" r="r" b="b"/>
            <a:pathLst>
              <a:path w="5832475" h="0">
                <a:moveTo>
                  <a:pt x="0" y="0"/>
                </a:moveTo>
                <a:lnTo>
                  <a:pt x="5832005" y="0"/>
                </a:lnTo>
              </a:path>
            </a:pathLst>
          </a:custGeom>
          <a:ln w="12700">
            <a:solidFill>
              <a:srgbClr val="211D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747998" y="4110353"/>
            <a:ext cx="5832475" cy="0"/>
          </a:xfrm>
          <a:custGeom>
            <a:avLst/>
            <a:gdLst/>
            <a:ahLst/>
            <a:cxnLst/>
            <a:rect l="l" t="t" r="r" b="b"/>
            <a:pathLst>
              <a:path w="5832475" h="0">
                <a:moveTo>
                  <a:pt x="0" y="0"/>
                </a:moveTo>
                <a:lnTo>
                  <a:pt x="5832005" y="0"/>
                </a:lnTo>
              </a:path>
            </a:pathLst>
          </a:custGeom>
          <a:ln w="12700">
            <a:solidFill>
              <a:srgbClr val="211D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747998" y="4434353"/>
            <a:ext cx="5832475" cy="0"/>
          </a:xfrm>
          <a:custGeom>
            <a:avLst/>
            <a:gdLst/>
            <a:ahLst/>
            <a:cxnLst/>
            <a:rect l="l" t="t" r="r" b="b"/>
            <a:pathLst>
              <a:path w="5832475" h="0">
                <a:moveTo>
                  <a:pt x="0" y="0"/>
                </a:moveTo>
                <a:lnTo>
                  <a:pt x="5832005" y="0"/>
                </a:lnTo>
              </a:path>
            </a:pathLst>
          </a:custGeom>
          <a:ln w="12700">
            <a:solidFill>
              <a:srgbClr val="211D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747998" y="4758353"/>
            <a:ext cx="5832475" cy="0"/>
          </a:xfrm>
          <a:custGeom>
            <a:avLst/>
            <a:gdLst/>
            <a:ahLst/>
            <a:cxnLst/>
            <a:rect l="l" t="t" r="r" b="b"/>
            <a:pathLst>
              <a:path w="5832475" h="0">
                <a:moveTo>
                  <a:pt x="0" y="0"/>
                </a:moveTo>
                <a:lnTo>
                  <a:pt x="5832005" y="0"/>
                </a:lnTo>
              </a:path>
            </a:pathLst>
          </a:custGeom>
          <a:ln w="12700">
            <a:solidFill>
              <a:srgbClr val="211D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747998" y="5082353"/>
            <a:ext cx="5832475" cy="0"/>
          </a:xfrm>
          <a:custGeom>
            <a:avLst/>
            <a:gdLst/>
            <a:ahLst/>
            <a:cxnLst/>
            <a:rect l="l" t="t" r="r" b="b"/>
            <a:pathLst>
              <a:path w="5832475" h="0">
                <a:moveTo>
                  <a:pt x="0" y="0"/>
                </a:moveTo>
                <a:lnTo>
                  <a:pt x="5832005" y="0"/>
                </a:lnTo>
              </a:path>
            </a:pathLst>
          </a:custGeom>
          <a:ln w="12700">
            <a:solidFill>
              <a:srgbClr val="211D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747998" y="5406353"/>
            <a:ext cx="5832475" cy="0"/>
          </a:xfrm>
          <a:custGeom>
            <a:avLst/>
            <a:gdLst/>
            <a:ahLst/>
            <a:cxnLst/>
            <a:rect l="l" t="t" r="r" b="b"/>
            <a:pathLst>
              <a:path w="5832475" h="0">
                <a:moveTo>
                  <a:pt x="0" y="0"/>
                </a:moveTo>
                <a:lnTo>
                  <a:pt x="5832005" y="0"/>
                </a:lnTo>
              </a:path>
            </a:pathLst>
          </a:custGeom>
          <a:ln w="12700">
            <a:solidFill>
              <a:srgbClr val="211D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747998" y="5730353"/>
            <a:ext cx="5832475" cy="0"/>
          </a:xfrm>
          <a:custGeom>
            <a:avLst/>
            <a:gdLst/>
            <a:ahLst/>
            <a:cxnLst/>
            <a:rect l="l" t="t" r="r" b="b"/>
            <a:pathLst>
              <a:path w="5832475" h="0">
                <a:moveTo>
                  <a:pt x="0" y="0"/>
                </a:moveTo>
                <a:lnTo>
                  <a:pt x="5832005" y="0"/>
                </a:lnTo>
              </a:path>
            </a:pathLst>
          </a:custGeom>
          <a:ln w="12700">
            <a:solidFill>
              <a:srgbClr val="211D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747998" y="6270353"/>
            <a:ext cx="5832475" cy="0"/>
          </a:xfrm>
          <a:custGeom>
            <a:avLst/>
            <a:gdLst/>
            <a:ahLst/>
            <a:cxnLst/>
            <a:rect l="l" t="t" r="r" b="b"/>
            <a:pathLst>
              <a:path w="5832475" h="0">
                <a:moveTo>
                  <a:pt x="0" y="0"/>
                </a:moveTo>
                <a:lnTo>
                  <a:pt x="5832005" y="0"/>
                </a:lnTo>
              </a:path>
            </a:pathLst>
          </a:custGeom>
          <a:ln w="12700">
            <a:solidFill>
              <a:srgbClr val="211D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747998" y="6810353"/>
            <a:ext cx="5832475" cy="0"/>
          </a:xfrm>
          <a:custGeom>
            <a:avLst/>
            <a:gdLst/>
            <a:ahLst/>
            <a:cxnLst/>
            <a:rect l="l" t="t" r="r" b="b"/>
            <a:pathLst>
              <a:path w="5832475" h="0">
                <a:moveTo>
                  <a:pt x="0" y="0"/>
                </a:moveTo>
                <a:lnTo>
                  <a:pt x="5832005" y="0"/>
                </a:lnTo>
              </a:path>
            </a:pathLst>
          </a:custGeom>
          <a:ln w="12700">
            <a:solidFill>
              <a:srgbClr val="211D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747998" y="7134353"/>
            <a:ext cx="5832475" cy="0"/>
          </a:xfrm>
          <a:custGeom>
            <a:avLst/>
            <a:gdLst/>
            <a:ahLst/>
            <a:cxnLst/>
            <a:rect l="l" t="t" r="r" b="b"/>
            <a:pathLst>
              <a:path w="5832475" h="0">
                <a:moveTo>
                  <a:pt x="0" y="0"/>
                </a:moveTo>
                <a:lnTo>
                  <a:pt x="5832005" y="0"/>
                </a:lnTo>
              </a:path>
            </a:pathLst>
          </a:custGeom>
          <a:ln w="12700">
            <a:solidFill>
              <a:srgbClr val="211D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747998" y="7458353"/>
            <a:ext cx="5832475" cy="0"/>
          </a:xfrm>
          <a:custGeom>
            <a:avLst/>
            <a:gdLst/>
            <a:ahLst/>
            <a:cxnLst/>
            <a:rect l="l" t="t" r="r" b="b"/>
            <a:pathLst>
              <a:path w="5832475" h="0">
                <a:moveTo>
                  <a:pt x="0" y="0"/>
                </a:moveTo>
                <a:lnTo>
                  <a:pt x="5832005" y="0"/>
                </a:lnTo>
              </a:path>
            </a:pathLst>
          </a:custGeom>
          <a:ln w="12700">
            <a:solidFill>
              <a:srgbClr val="211D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747998" y="7782352"/>
            <a:ext cx="5832475" cy="0"/>
          </a:xfrm>
          <a:custGeom>
            <a:avLst/>
            <a:gdLst/>
            <a:ahLst/>
            <a:cxnLst/>
            <a:rect l="l" t="t" r="r" b="b"/>
            <a:pathLst>
              <a:path w="5832475" h="0">
                <a:moveTo>
                  <a:pt x="0" y="0"/>
                </a:moveTo>
                <a:lnTo>
                  <a:pt x="5832005" y="0"/>
                </a:lnTo>
              </a:path>
            </a:pathLst>
          </a:custGeom>
          <a:ln w="12700">
            <a:solidFill>
              <a:srgbClr val="211D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747998" y="8106353"/>
            <a:ext cx="5832475" cy="0"/>
          </a:xfrm>
          <a:custGeom>
            <a:avLst/>
            <a:gdLst/>
            <a:ahLst/>
            <a:cxnLst/>
            <a:rect l="l" t="t" r="r" b="b"/>
            <a:pathLst>
              <a:path w="5832475" h="0">
                <a:moveTo>
                  <a:pt x="0" y="0"/>
                </a:moveTo>
                <a:lnTo>
                  <a:pt x="5832005" y="0"/>
                </a:lnTo>
              </a:path>
            </a:pathLst>
          </a:custGeom>
          <a:ln w="12700">
            <a:solidFill>
              <a:srgbClr val="211D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747998" y="8646352"/>
            <a:ext cx="5832475" cy="0"/>
          </a:xfrm>
          <a:custGeom>
            <a:avLst/>
            <a:gdLst/>
            <a:ahLst/>
            <a:cxnLst/>
            <a:rect l="l" t="t" r="r" b="b"/>
            <a:pathLst>
              <a:path w="5832475" h="0">
                <a:moveTo>
                  <a:pt x="0" y="0"/>
                </a:moveTo>
                <a:lnTo>
                  <a:pt x="5832005" y="0"/>
                </a:lnTo>
              </a:path>
            </a:pathLst>
          </a:custGeom>
          <a:ln w="12700">
            <a:solidFill>
              <a:srgbClr val="211D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747998" y="8970353"/>
            <a:ext cx="5832475" cy="0"/>
          </a:xfrm>
          <a:custGeom>
            <a:avLst/>
            <a:gdLst/>
            <a:ahLst/>
            <a:cxnLst/>
            <a:rect l="l" t="t" r="r" b="b"/>
            <a:pathLst>
              <a:path w="5832475" h="0">
                <a:moveTo>
                  <a:pt x="0" y="0"/>
                </a:moveTo>
                <a:lnTo>
                  <a:pt x="5832005" y="0"/>
                </a:lnTo>
              </a:path>
            </a:pathLst>
          </a:custGeom>
          <a:ln w="12700">
            <a:solidFill>
              <a:srgbClr val="211D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747998" y="9510354"/>
            <a:ext cx="5832475" cy="0"/>
          </a:xfrm>
          <a:custGeom>
            <a:avLst/>
            <a:gdLst/>
            <a:ahLst/>
            <a:cxnLst/>
            <a:rect l="l" t="t" r="r" b="b"/>
            <a:pathLst>
              <a:path w="5832475" h="0">
                <a:moveTo>
                  <a:pt x="0" y="0"/>
                </a:moveTo>
                <a:lnTo>
                  <a:pt x="5832005" y="0"/>
                </a:lnTo>
              </a:path>
            </a:pathLst>
          </a:custGeom>
          <a:ln w="12700">
            <a:solidFill>
              <a:srgbClr val="211D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747998" y="9834353"/>
            <a:ext cx="5832475" cy="0"/>
          </a:xfrm>
          <a:custGeom>
            <a:avLst/>
            <a:gdLst/>
            <a:ahLst/>
            <a:cxnLst/>
            <a:rect l="l" t="t" r="r" b="b"/>
            <a:pathLst>
              <a:path w="5832475" h="0">
                <a:moveTo>
                  <a:pt x="0" y="0"/>
                </a:moveTo>
                <a:lnTo>
                  <a:pt x="5832005" y="0"/>
                </a:lnTo>
              </a:path>
            </a:pathLst>
          </a:custGeom>
          <a:ln w="12700">
            <a:solidFill>
              <a:srgbClr val="211D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8195299" y="2750904"/>
            <a:ext cx="857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200" b="1">
                <a:solidFill>
                  <a:srgbClr val="E042ED"/>
                </a:solidFill>
                <a:latin typeface="Arial"/>
                <a:cs typeface="Arial"/>
              </a:rPr>
              <a:t>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726261" y="2750904"/>
            <a:ext cx="45605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65" b="1">
                <a:solidFill>
                  <a:srgbClr val="E042ED"/>
                </a:solidFill>
                <a:latin typeface="Arial"/>
                <a:cs typeface="Arial"/>
              </a:rPr>
              <a:t>ОСНОВНЫЕ</a:t>
            </a:r>
            <a:r>
              <a:rPr dirty="0" sz="1200" spc="-30" b="1">
                <a:solidFill>
                  <a:srgbClr val="E042ED"/>
                </a:solidFill>
                <a:latin typeface="Arial"/>
                <a:cs typeface="Arial"/>
              </a:rPr>
              <a:t> </a:t>
            </a:r>
            <a:r>
              <a:rPr dirty="0" sz="1200" spc="75" b="1">
                <a:solidFill>
                  <a:srgbClr val="E042ED"/>
                </a:solidFill>
                <a:latin typeface="Arial"/>
                <a:cs typeface="Arial"/>
              </a:rPr>
              <a:t>ПАРАМЕТРЫ</a:t>
            </a:r>
            <a:r>
              <a:rPr dirty="0" sz="1200" spc="-30" b="1">
                <a:solidFill>
                  <a:srgbClr val="E042ED"/>
                </a:solidFill>
                <a:latin typeface="Arial"/>
                <a:cs typeface="Arial"/>
              </a:rPr>
              <a:t> </a:t>
            </a:r>
            <a:r>
              <a:rPr dirty="0" sz="1200" spc="75" b="1">
                <a:solidFill>
                  <a:srgbClr val="E042ED"/>
                </a:solidFill>
                <a:latin typeface="Arial"/>
                <a:cs typeface="Arial"/>
              </a:rPr>
              <a:t>ФЕДЕРАЛЬНОГО</a:t>
            </a:r>
            <a:r>
              <a:rPr dirty="0" sz="1200" spc="-30" b="1">
                <a:solidFill>
                  <a:srgbClr val="E042ED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E042ED"/>
                </a:solidFill>
                <a:latin typeface="Arial"/>
                <a:cs typeface="Arial"/>
              </a:rPr>
              <a:t>БЮДЖЕТА</a:t>
            </a:r>
            <a:endParaRPr sz="12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4477384" y="2750904"/>
            <a:ext cx="1155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40" b="1">
                <a:latin typeface="Arial"/>
                <a:cs typeface="Arial"/>
              </a:rPr>
              <a:t>2</a:t>
            </a:r>
            <a:endParaRPr sz="12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195299" y="3290904"/>
            <a:ext cx="1155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40" b="1">
                <a:solidFill>
                  <a:srgbClr val="FFE519"/>
                </a:solidFill>
                <a:latin typeface="Arial"/>
                <a:cs typeface="Arial"/>
              </a:rPr>
              <a:t>2</a:t>
            </a:r>
            <a:endParaRPr sz="12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8726261" y="3290904"/>
            <a:ext cx="38354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90" b="1">
                <a:solidFill>
                  <a:srgbClr val="FFE519"/>
                </a:solidFill>
                <a:latin typeface="Arial"/>
                <a:cs typeface="Arial"/>
              </a:rPr>
              <a:t>СОЦИАЛЬНО</a:t>
            </a:r>
            <a:r>
              <a:rPr dirty="0" sz="1200" spc="-50" b="1">
                <a:solidFill>
                  <a:srgbClr val="FFE519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FFE519"/>
                </a:solidFill>
                <a:latin typeface="Arial"/>
                <a:cs typeface="Arial"/>
              </a:rPr>
              <a:t>ОРИЕНТИРОВАННЫЙ</a:t>
            </a:r>
            <a:r>
              <a:rPr dirty="0" sz="1200" spc="-45" b="1">
                <a:solidFill>
                  <a:srgbClr val="FFE519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FFE519"/>
                </a:solidFill>
                <a:latin typeface="Arial"/>
                <a:cs typeface="Arial"/>
              </a:rPr>
              <a:t>БЮДЖЕТ</a:t>
            </a:r>
            <a:endParaRPr sz="12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4383277" y="3290904"/>
            <a:ext cx="20955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70" b="1">
                <a:latin typeface="Arial"/>
                <a:cs typeface="Arial"/>
              </a:rPr>
              <a:t>2</a:t>
            </a:r>
            <a:r>
              <a:rPr dirty="0" sz="1200" spc="40" b="1">
                <a:latin typeface="Arial"/>
                <a:cs typeface="Arial"/>
              </a:rPr>
              <a:t>2</a:t>
            </a:r>
            <a:endParaRPr sz="12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8726261" y="3830904"/>
            <a:ext cx="13417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95">
                <a:latin typeface="Microsoft Sans Serif"/>
                <a:cs typeface="Microsoft Sans Serif"/>
              </a:rPr>
              <a:t>Н</a:t>
            </a:r>
            <a:r>
              <a:rPr dirty="0" sz="1200" spc="120">
                <a:latin typeface="Microsoft Sans Serif"/>
                <a:cs typeface="Microsoft Sans Serif"/>
              </a:rPr>
              <a:t>П</a:t>
            </a:r>
            <a:r>
              <a:rPr dirty="0" sz="1200" spc="-20">
                <a:latin typeface="Microsoft Sans Serif"/>
                <a:cs typeface="Microsoft Sans Serif"/>
              </a:rPr>
              <a:t> </a:t>
            </a:r>
            <a:r>
              <a:rPr dirty="0" sz="1200" spc="20">
                <a:latin typeface="Microsoft Sans Serif"/>
                <a:cs typeface="Microsoft Sans Serif"/>
              </a:rPr>
              <a:t>Д</a:t>
            </a:r>
            <a:r>
              <a:rPr dirty="0" sz="1200" spc="75">
                <a:latin typeface="Microsoft Sans Serif"/>
                <a:cs typeface="Microsoft Sans Serif"/>
              </a:rPr>
              <a:t>е</a:t>
            </a:r>
            <a:r>
              <a:rPr dirty="0" sz="1200" spc="105">
                <a:latin typeface="Microsoft Sans Serif"/>
                <a:cs typeface="Microsoft Sans Serif"/>
              </a:rPr>
              <a:t>м</a:t>
            </a:r>
            <a:r>
              <a:rPr dirty="0" sz="1200" spc="105">
                <a:latin typeface="Microsoft Sans Serif"/>
                <a:cs typeface="Microsoft Sans Serif"/>
              </a:rPr>
              <a:t>о</a:t>
            </a:r>
            <a:r>
              <a:rPr dirty="0" sz="1200" spc="130">
                <a:latin typeface="Microsoft Sans Serif"/>
                <a:cs typeface="Microsoft Sans Serif"/>
              </a:rPr>
              <a:t>г</a:t>
            </a:r>
            <a:r>
              <a:rPr dirty="0" sz="1200" spc="170">
                <a:latin typeface="Microsoft Sans Serif"/>
                <a:cs typeface="Microsoft Sans Serif"/>
              </a:rPr>
              <a:t>р</a:t>
            </a:r>
            <a:r>
              <a:rPr dirty="0" sz="1200" spc="45">
                <a:latin typeface="Microsoft Sans Serif"/>
                <a:cs typeface="Microsoft Sans Serif"/>
              </a:rPr>
              <a:t>а</a:t>
            </a:r>
            <a:r>
              <a:rPr dirty="0" sz="1200" spc="-40">
                <a:latin typeface="Microsoft Sans Serif"/>
                <a:cs typeface="Microsoft Sans Serif"/>
              </a:rPr>
              <a:t>ф</a:t>
            </a:r>
            <a:r>
              <a:rPr dirty="0" sz="1200" spc="155">
                <a:latin typeface="Microsoft Sans Serif"/>
                <a:cs typeface="Microsoft Sans Serif"/>
              </a:rPr>
              <a:t>и</a:t>
            </a:r>
            <a:r>
              <a:rPr dirty="0" sz="1200" spc="75">
                <a:latin typeface="Microsoft Sans Serif"/>
                <a:cs typeface="Microsoft Sans Serif"/>
              </a:rPr>
              <a:t>я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4387464" y="3830904"/>
            <a:ext cx="20574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0">
                <a:latin typeface="Microsoft Sans Serif"/>
                <a:cs typeface="Microsoft Sans Serif"/>
              </a:rPr>
              <a:t>2</a:t>
            </a:r>
            <a:r>
              <a:rPr dirty="0" sz="1200" spc="60">
                <a:latin typeface="Microsoft Sans Serif"/>
                <a:cs typeface="Microsoft Sans Serif"/>
              </a:rPr>
              <a:t>6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8726261" y="4154904"/>
            <a:ext cx="17830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10">
                <a:latin typeface="Microsoft Sans Serif"/>
                <a:cs typeface="Microsoft Sans Serif"/>
              </a:rPr>
              <a:t>НП</a:t>
            </a:r>
            <a:r>
              <a:rPr dirty="0" sz="1200" spc="-80">
                <a:latin typeface="Microsoft Sans Serif"/>
                <a:cs typeface="Microsoft Sans Serif"/>
              </a:rPr>
              <a:t> </a:t>
            </a:r>
            <a:r>
              <a:rPr dirty="0" sz="1200" spc="100">
                <a:latin typeface="Microsoft Sans Serif"/>
                <a:cs typeface="Microsoft Sans Serif"/>
              </a:rPr>
              <a:t>Здравоохранение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4382129" y="4154904"/>
            <a:ext cx="21082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20">
                <a:latin typeface="Microsoft Sans Serif"/>
                <a:cs typeface="Microsoft Sans Serif"/>
              </a:rPr>
              <a:t>2</a:t>
            </a:r>
            <a:r>
              <a:rPr dirty="0" sz="1200" spc="95">
                <a:latin typeface="Microsoft Sans Serif"/>
                <a:cs typeface="Microsoft Sans Serif"/>
              </a:rPr>
              <a:t>8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726261" y="4478904"/>
            <a:ext cx="141351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95">
                <a:latin typeface="Microsoft Sans Serif"/>
                <a:cs typeface="Microsoft Sans Serif"/>
              </a:rPr>
              <a:t>Н</a:t>
            </a:r>
            <a:r>
              <a:rPr dirty="0" sz="1200" spc="120">
                <a:latin typeface="Microsoft Sans Serif"/>
                <a:cs typeface="Microsoft Sans Serif"/>
              </a:rPr>
              <a:t>П</a:t>
            </a:r>
            <a:r>
              <a:rPr dirty="0" sz="1200" spc="-20">
                <a:latin typeface="Microsoft Sans Serif"/>
                <a:cs typeface="Microsoft Sans Serif"/>
              </a:rPr>
              <a:t> </a:t>
            </a:r>
            <a:r>
              <a:rPr dirty="0" sz="1200" spc="95">
                <a:latin typeface="Microsoft Sans Serif"/>
                <a:cs typeface="Microsoft Sans Serif"/>
              </a:rPr>
              <a:t>О</a:t>
            </a:r>
            <a:r>
              <a:rPr dirty="0" sz="1200" spc="140">
                <a:latin typeface="Microsoft Sans Serif"/>
                <a:cs typeface="Microsoft Sans Serif"/>
              </a:rPr>
              <a:t>б</a:t>
            </a:r>
            <a:r>
              <a:rPr dirty="0" sz="1200" spc="140">
                <a:latin typeface="Microsoft Sans Serif"/>
                <a:cs typeface="Microsoft Sans Serif"/>
              </a:rPr>
              <a:t>р</a:t>
            </a:r>
            <a:r>
              <a:rPr dirty="0" sz="1200" spc="40">
                <a:latin typeface="Microsoft Sans Serif"/>
                <a:cs typeface="Microsoft Sans Serif"/>
              </a:rPr>
              <a:t>а</a:t>
            </a:r>
            <a:r>
              <a:rPr dirty="0" sz="1200" spc="55">
                <a:latin typeface="Microsoft Sans Serif"/>
                <a:cs typeface="Microsoft Sans Serif"/>
              </a:rPr>
              <a:t>з</a:t>
            </a:r>
            <a:r>
              <a:rPr dirty="0" sz="1200" spc="105">
                <a:latin typeface="Microsoft Sans Serif"/>
                <a:cs typeface="Microsoft Sans Serif"/>
              </a:rPr>
              <a:t>о</a:t>
            </a:r>
            <a:r>
              <a:rPr dirty="0" sz="1200" spc="105">
                <a:latin typeface="Microsoft Sans Serif"/>
                <a:cs typeface="Microsoft Sans Serif"/>
              </a:rPr>
              <a:t>в</a:t>
            </a:r>
            <a:r>
              <a:rPr dirty="0" sz="1200" spc="35">
                <a:latin typeface="Microsoft Sans Serif"/>
                <a:cs typeface="Microsoft Sans Serif"/>
              </a:rPr>
              <a:t>а</a:t>
            </a:r>
            <a:r>
              <a:rPr dirty="0" sz="1200" spc="140">
                <a:latin typeface="Microsoft Sans Serif"/>
                <a:cs typeface="Microsoft Sans Serif"/>
              </a:rPr>
              <a:t>н</a:t>
            </a:r>
            <a:r>
              <a:rPr dirty="0" sz="1200" spc="160">
                <a:latin typeface="Microsoft Sans Serif"/>
                <a:cs typeface="Microsoft Sans Serif"/>
              </a:rPr>
              <a:t>и</a:t>
            </a:r>
            <a:r>
              <a:rPr dirty="0" sz="1200" spc="70">
                <a:latin typeface="Microsoft Sans Serif"/>
                <a:cs typeface="Microsoft Sans Serif"/>
              </a:rPr>
              <a:t>е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4392493" y="4478904"/>
            <a:ext cx="20066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20">
                <a:latin typeface="Microsoft Sans Serif"/>
                <a:cs typeface="Microsoft Sans Serif"/>
              </a:rPr>
              <a:t>3</a:t>
            </a:r>
            <a:r>
              <a:rPr dirty="0" sz="1200" spc="10">
                <a:latin typeface="Microsoft Sans Serif"/>
                <a:cs typeface="Microsoft Sans Serif"/>
              </a:rPr>
              <a:t>2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8726261" y="4802904"/>
            <a:ext cx="23964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10">
                <a:latin typeface="Microsoft Sans Serif"/>
                <a:cs typeface="Microsoft Sans Serif"/>
              </a:rPr>
              <a:t>НП</a:t>
            </a:r>
            <a:r>
              <a:rPr dirty="0" sz="1200" spc="-25">
                <a:latin typeface="Microsoft Sans Serif"/>
                <a:cs typeface="Microsoft Sans Serif"/>
              </a:rPr>
              <a:t> </a:t>
            </a:r>
            <a:r>
              <a:rPr dirty="0" sz="1200" spc="105">
                <a:latin typeface="Microsoft Sans Serif"/>
                <a:cs typeface="Microsoft Sans Serif"/>
              </a:rPr>
              <a:t>Жилье</a:t>
            </a:r>
            <a:r>
              <a:rPr dirty="0" sz="1200" spc="-25">
                <a:latin typeface="Microsoft Sans Serif"/>
                <a:cs typeface="Microsoft Sans Serif"/>
              </a:rPr>
              <a:t> </a:t>
            </a:r>
            <a:r>
              <a:rPr dirty="0" sz="1200" spc="150">
                <a:latin typeface="Microsoft Sans Serif"/>
                <a:cs typeface="Microsoft Sans Serif"/>
              </a:rPr>
              <a:t>и</a:t>
            </a:r>
            <a:r>
              <a:rPr dirty="0" sz="1200" spc="-25">
                <a:latin typeface="Microsoft Sans Serif"/>
                <a:cs typeface="Microsoft Sans Serif"/>
              </a:rPr>
              <a:t> </a:t>
            </a:r>
            <a:r>
              <a:rPr dirty="0" sz="1200" spc="95">
                <a:latin typeface="Microsoft Sans Serif"/>
                <a:cs typeface="Microsoft Sans Serif"/>
              </a:rPr>
              <a:t>городская</a:t>
            </a:r>
            <a:r>
              <a:rPr dirty="0" sz="1200" spc="-25">
                <a:latin typeface="Microsoft Sans Serif"/>
                <a:cs typeface="Microsoft Sans Serif"/>
              </a:rPr>
              <a:t> </a:t>
            </a:r>
            <a:r>
              <a:rPr dirty="0" sz="1200" spc="95">
                <a:latin typeface="Microsoft Sans Serif"/>
                <a:cs typeface="Microsoft Sans Serif"/>
              </a:rPr>
              <a:t>среда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4385331" y="4802904"/>
            <a:ext cx="21082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55">
                <a:latin typeface="Microsoft Sans Serif"/>
                <a:cs typeface="Microsoft Sans Serif"/>
              </a:rPr>
              <a:t>36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8726261" y="5126903"/>
            <a:ext cx="104266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10">
                <a:latin typeface="Microsoft Sans Serif"/>
                <a:cs typeface="Microsoft Sans Serif"/>
              </a:rPr>
              <a:t>НП</a:t>
            </a:r>
            <a:r>
              <a:rPr dirty="0" sz="1200" spc="-80">
                <a:latin typeface="Microsoft Sans Serif"/>
                <a:cs typeface="Microsoft Sans Serif"/>
              </a:rPr>
              <a:t> </a:t>
            </a:r>
            <a:r>
              <a:rPr dirty="0" sz="1200" spc="65">
                <a:latin typeface="Microsoft Sans Serif"/>
                <a:cs typeface="Microsoft Sans Serif"/>
              </a:rPr>
              <a:t>Культура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4377254" y="5126903"/>
            <a:ext cx="2127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35">
                <a:latin typeface="Microsoft Sans Serif"/>
                <a:cs typeface="Microsoft Sans Serif"/>
              </a:rPr>
              <a:t>3</a:t>
            </a:r>
            <a:r>
              <a:rPr dirty="0" sz="1200" spc="95">
                <a:latin typeface="Microsoft Sans Serif"/>
                <a:cs typeface="Microsoft Sans Serif"/>
              </a:rPr>
              <a:t>8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8726261" y="5450903"/>
            <a:ext cx="331851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10">
                <a:latin typeface="Microsoft Sans Serif"/>
                <a:cs typeface="Microsoft Sans Serif"/>
              </a:rPr>
              <a:t>НП</a:t>
            </a:r>
            <a:r>
              <a:rPr dirty="0" sz="1200" spc="-30">
                <a:latin typeface="Microsoft Sans Serif"/>
                <a:cs typeface="Microsoft Sans Serif"/>
              </a:rPr>
              <a:t> </a:t>
            </a:r>
            <a:r>
              <a:rPr dirty="0" sz="1200" spc="70">
                <a:latin typeface="Microsoft Sans Serif"/>
                <a:cs typeface="Microsoft Sans Serif"/>
              </a:rPr>
              <a:t>Туризм</a:t>
            </a:r>
            <a:r>
              <a:rPr dirty="0" sz="1200" spc="-25">
                <a:latin typeface="Microsoft Sans Serif"/>
                <a:cs typeface="Microsoft Sans Serif"/>
              </a:rPr>
              <a:t> </a:t>
            </a:r>
            <a:r>
              <a:rPr dirty="0" sz="1200" spc="150">
                <a:latin typeface="Microsoft Sans Serif"/>
                <a:cs typeface="Microsoft Sans Serif"/>
              </a:rPr>
              <a:t>и</a:t>
            </a:r>
            <a:r>
              <a:rPr dirty="0" sz="1200" spc="-25">
                <a:latin typeface="Microsoft Sans Serif"/>
                <a:cs typeface="Microsoft Sans Serif"/>
              </a:rPr>
              <a:t> </a:t>
            </a:r>
            <a:r>
              <a:rPr dirty="0" sz="1200" spc="120">
                <a:latin typeface="Microsoft Sans Serif"/>
                <a:cs typeface="Microsoft Sans Serif"/>
              </a:rPr>
              <a:t>индустрия</a:t>
            </a:r>
            <a:r>
              <a:rPr dirty="0" sz="1200" spc="-25">
                <a:latin typeface="Microsoft Sans Serif"/>
                <a:cs typeface="Microsoft Sans Serif"/>
              </a:rPr>
              <a:t> </a:t>
            </a:r>
            <a:r>
              <a:rPr dirty="0" sz="1200" spc="105">
                <a:latin typeface="Microsoft Sans Serif"/>
                <a:cs typeface="Microsoft Sans Serif"/>
              </a:rPr>
              <a:t>гостеприимства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4360337" y="5450903"/>
            <a:ext cx="23241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65">
                <a:latin typeface="Microsoft Sans Serif"/>
                <a:cs typeface="Microsoft Sans Serif"/>
              </a:rPr>
              <a:t>4</a:t>
            </a:r>
            <a:r>
              <a:rPr dirty="0" sz="1200" spc="125">
                <a:latin typeface="Microsoft Sans Serif"/>
                <a:cs typeface="Microsoft Sans Serif"/>
              </a:rPr>
              <a:t>0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8195299" y="5990903"/>
            <a:ext cx="1162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40" b="1">
                <a:solidFill>
                  <a:srgbClr val="D3513F"/>
                </a:solidFill>
                <a:latin typeface="Arial"/>
                <a:cs typeface="Arial"/>
              </a:rPr>
              <a:t>3</a:t>
            </a:r>
            <a:endParaRPr sz="12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8726261" y="5990903"/>
            <a:ext cx="29864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00" b="1">
                <a:solidFill>
                  <a:srgbClr val="D3513F"/>
                </a:solidFill>
                <a:latin typeface="Arial"/>
                <a:cs typeface="Arial"/>
              </a:rPr>
              <a:t>БЮДЖЕТ</a:t>
            </a:r>
            <a:r>
              <a:rPr dirty="0" sz="1200" spc="-30" b="1">
                <a:solidFill>
                  <a:srgbClr val="D3513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D3513F"/>
                </a:solidFill>
                <a:latin typeface="Arial"/>
                <a:cs typeface="Arial"/>
              </a:rPr>
              <a:t>ДЛЯ</a:t>
            </a:r>
            <a:r>
              <a:rPr dirty="0" sz="1200" spc="-30" b="1">
                <a:solidFill>
                  <a:srgbClr val="D3513F"/>
                </a:solidFill>
                <a:latin typeface="Arial"/>
                <a:cs typeface="Arial"/>
              </a:rPr>
              <a:t> </a:t>
            </a:r>
            <a:r>
              <a:rPr dirty="0" sz="1200" spc="55" b="1">
                <a:solidFill>
                  <a:srgbClr val="D3513F"/>
                </a:solidFill>
                <a:latin typeface="Arial"/>
                <a:cs typeface="Arial"/>
              </a:rPr>
              <a:t>РОСТА</a:t>
            </a:r>
            <a:r>
              <a:rPr dirty="0" sz="1200" spc="-30" b="1">
                <a:solidFill>
                  <a:srgbClr val="D3513F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D3513F"/>
                </a:solidFill>
                <a:latin typeface="Arial"/>
                <a:cs typeface="Arial"/>
              </a:rPr>
              <a:t>ЭКОНОМИКИ</a:t>
            </a:r>
            <a:endParaRPr sz="12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4368343" y="5990903"/>
            <a:ext cx="2247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85" b="1">
                <a:latin typeface="Arial"/>
                <a:cs typeface="Arial"/>
              </a:rPr>
              <a:t>4</a:t>
            </a:r>
            <a:r>
              <a:rPr dirty="0" sz="1200" spc="40" b="1">
                <a:latin typeface="Arial"/>
                <a:cs typeface="Arial"/>
              </a:rPr>
              <a:t>2</a:t>
            </a:r>
            <a:endParaRPr sz="12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8726261" y="6530903"/>
            <a:ext cx="25387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10">
                <a:latin typeface="Microsoft Sans Serif"/>
                <a:cs typeface="Microsoft Sans Serif"/>
              </a:rPr>
              <a:t>НП</a:t>
            </a:r>
            <a:r>
              <a:rPr dirty="0" sz="1200" spc="-45">
                <a:latin typeface="Microsoft Sans Serif"/>
                <a:cs typeface="Microsoft Sans Serif"/>
              </a:rPr>
              <a:t> </a:t>
            </a:r>
            <a:r>
              <a:rPr dirty="0" sz="1200" spc="100">
                <a:latin typeface="Microsoft Sans Serif"/>
                <a:cs typeface="Microsoft Sans Serif"/>
              </a:rPr>
              <a:t>Производительность</a:t>
            </a:r>
            <a:r>
              <a:rPr dirty="0" sz="1200" spc="-45">
                <a:latin typeface="Microsoft Sans Serif"/>
                <a:cs typeface="Microsoft Sans Serif"/>
              </a:rPr>
              <a:t> </a:t>
            </a:r>
            <a:r>
              <a:rPr dirty="0" sz="1200" spc="75">
                <a:latin typeface="Microsoft Sans Serif"/>
                <a:cs typeface="Microsoft Sans Serif"/>
              </a:rPr>
              <a:t>труда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4368262" y="6530903"/>
            <a:ext cx="2247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65">
                <a:latin typeface="Microsoft Sans Serif"/>
                <a:cs typeface="Microsoft Sans Serif"/>
              </a:rPr>
              <a:t>4</a:t>
            </a:r>
            <a:r>
              <a:rPr dirty="0" sz="1200" spc="60">
                <a:latin typeface="Microsoft Sans Serif"/>
                <a:cs typeface="Microsoft Sans Serif"/>
              </a:rPr>
              <a:t>6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8726261" y="6854904"/>
            <a:ext cx="107886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10">
                <a:latin typeface="Microsoft Sans Serif"/>
                <a:cs typeface="Microsoft Sans Serif"/>
              </a:rPr>
              <a:t>НП</a:t>
            </a:r>
            <a:r>
              <a:rPr dirty="0" sz="1200" spc="-70">
                <a:latin typeface="Microsoft Sans Serif"/>
                <a:cs typeface="Microsoft Sans Serif"/>
              </a:rPr>
              <a:t> </a:t>
            </a:r>
            <a:r>
              <a:rPr dirty="0" sz="1200" spc="90">
                <a:latin typeface="Microsoft Sans Serif"/>
                <a:cs typeface="Microsoft Sans Serif"/>
              </a:rPr>
              <a:t>Экология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4363233" y="6854904"/>
            <a:ext cx="2298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70">
                <a:latin typeface="Microsoft Sans Serif"/>
                <a:cs typeface="Microsoft Sans Serif"/>
              </a:rPr>
              <a:t>4</a:t>
            </a:r>
            <a:r>
              <a:rPr dirty="0" sz="1200" spc="95">
                <a:latin typeface="Microsoft Sans Serif"/>
                <a:cs typeface="Microsoft Sans Serif"/>
              </a:rPr>
              <a:t>8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8726261" y="7178903"/>
            <a:ext cx="31159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10">
                <a:latin typeface="Microsoft Sans Serif"/>
                <a:cs typeface="Microsoft Sans Serif"/>
              </a:rPr>
              <a:t>НП</a:t>
            </a:r>
            <a:r>
              <a:rPr dirty="0" sz="1200" spc="-20">
                <a:latin typeface="Microsoft Sans Serif"/>
                <a:cs typeface="Microsoft Sans Serif"/>
              </a:rPr>
              <a:t> </a:t>
            </a:r>
            <a:r>
              <a:rPr dirty="0" sz="1200" spc="90">
                <a:latin typeface="Microsoft Sans Serif"/>
                <a:cs typeface="Microsoft Sans Serif"/>
              </a:rPr>
              <a:t>Безопасные</a:t>
            </a:r>
            <a:r>
              <a:rPr dirty="0" sz="1200" spc="-20">
                <a:latin typeface="Microsoft Sans Serif"/>
                <a:cs typeface="Microsoft Sans Serif"/>
              </a:rPr>
              <a:t> </a:t>
            </a:r>
            <a:r>
              <a:rPr dirty="0" sz="1200" spc="90">
                <a:latin typeface="Microsoft Sans Serif"/>
                <a:cs typeface="Microsoft Sans Serif"/>
              </a:rPr>
              <a:t>качественные</a:t>
            </a:r>
            <a:r>
              <a:rPr dirty="0" sz="1200" spc="-15">
                <a:latin typeface="Microsoft Sans Serif"/>
                <a:cs typeface="Microsoft Sans Serif"/>
              </a:rPr>
              <a:t> </a:t>
            </a:r>
            <a:r>
              <a:rPr dirty="0" sz="1200" spc="125">
                <a:latin typeface="Microsoft Sans Serif"/>
                <a:cs typeface="Microsoft Sans Serif"/>
              </a:rPr>
              <a:t>дороги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4392188" y="7178903"/>
            <a:ext cx="20066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25">
                <a:latin typeface="Microsoft Sans Serif"/>
                <a:cs typeface="Microsoft Sans Serif"/>
              </a:rPr>
              <a:t>5</a:t>
            </a:r>
            <a:r>
              <a:rPr dirty="0" sz="1200" spc="10">
                <a:latin typeface="Microsoft Sans Serif"/>
                <a:cs typeface="Microsoft Sans Serif"/>
              </a:rPr>
              <a:t>2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8726261" y="7502903"/>
            <a:ext cx="406907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10">
                <a:latin typeface="Microsoft Sans Serif"/>
                <a:cs typeface="Microsoft Sans Serif"/>
              </a:rPr>
              <a:t>НП</a:t>
            </a:r>
            <a:r>
              <a:rPr dirty="0" sz="1200" spc="-25">
                <a:latin typeface="Microsoft Sans Serif"/>
                <a:cs typeface="Microsoft Sans Serif"/>
              </a:rPr>
              <a:t> </a:t>
            </a:r>
            <a:r>
              <a:rPr dirty="0" sz="1200" spc="90">
                <a:latin typeface="Microsoft Sans Serif"/>
                <a:cs typeface="Microsoft Sans Serif"/>
              </a:rPr>
              <a:t>Цифровая</a:t>
            </a:r>
            <a:r>
              <a:rPr dirty="0" sz="1200" spc="-20">
                <a:latin typeface="Microsoft Sans Serif"/>
                <a:cs typeface="Microsoft Sans Serif"/>
              </a:rPr>
              <a:t> </a:t>
            </a:r>
            <a:r>
              <a:rPr dirty="0" sz="1200" spc="100">
                <a:latin typeface="Microsoft Sans Serif"/>
                <a:cs typeface="Microsoft Sans Serif"/>
              </a:rPr>
              <a:t>экономика</a:t>
            </a:r>
            <a:r>
              <a:rPr dirty="0" sz="1200" spc="-25">
                <a:latin typeface="Microsoft Sans Serif"/>
                <a:cs typeface="Microsoft Sans Serif"/>
              </a:rPr>
              <a:t> </a:t>
            </a:r>
            <a:r>
              <a:rPr dirty="0" sz="1200" spc="110">
                <a:latin typeface="Microsoft Sans Serif"/>
                <a:cs typeface="Microsoft Sans Serif"/>
              </a:rPr>
              <a:t>Российской</a:t>
            </a:r>
            <a:r>
              <a:rPr dirty="0" sz="1200" spc="-20">
                <a:latin typeface="Microsoft Sans Serif"/>
                <a:cs typeface="Microsoft Sans Serif"/>
              </a:rPr>
              <a:t> </a:t>
            </a:r>
            <a:r>
              <a:rPr dirty="0" sz="1200" spc="110">
                <a:latin typeface="Microsoft Sans Serif"/>
                <a:cs typeface="Microsoft Sans Serif"/>
              </a:rPr>
              <a:t>Федерации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4375576" y="7502903"/>
            <a:ext cx="217804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45">
                <a:latin typeface="Microsoft Sans Serif"/>
                <a:cs typeface="Microsoft Sans Serif"/>
              </a:rPr>
              <a:t>5</a:t>
            </a:r>
            <a:r>
              <a:rPr dirty="0" sz="1200" spc="125">
                <a:latin typeface="Microsoft Sans Serif"/>
                <a:cs typeface="Microsoft Sans Serif"/>
              </a:rPr>
              <a:t>4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8726261" y="7826903"/>
            <a:ext cx="21253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10">
                <a:latin typeface="Microsoft Sans Serif"/>
                <a:cs typeface="Microsoft Sans Serif"/>
              </a:rPr>
              <a:t>НП</a:t>
            </a:r>
            <a:r>
              <a:rPr dirty="0" sz="1200" spc="-35">
                <a:latin typeface="Microsoft Sans Serif"/>
                <a:cs typeface="Microsoft Sans Serif"/>
              </a:rPr>
              <a:t> </a:t>
            </a:r>
            <a:r>
              <a:rPr dirty="0" sz="1200" spc="70">
                <a:latin typeface="Microsoft Sans Serif"/>
                <a:cs typeface="Microsoft Sans Serif"/>
              </a:rPr>
              <a:t>Наука</a:t>
            </a:r>
            <a:r>
              <a:rPr dirty="0" sz="1200" spc="-30">
                <a:latin typeface="Microsoft Sans Serif"/>
                <a:cs typeface="Microsoft Sans Serif"/>
              </a:rPr>
              <a:t> </a:t>
            </a:r>
            <a:r>
              <a:rPr dirty="0" sz="1200" spc="150">
                <a:latin typeface="Microsoft Sans Serif"/>
                <a:cs typeface="Microsoft Sans Serif"/>
              </a:rPr>
              <a:t>и</a:t>
            </a:r>
            <a:r>
              <a:rPr dirty="0" sz="1200" spc="-35">
                <a:latin typeface="Microsoft Sans Serif"/>
                <a:cs typeface="Microsoft Sans Serif"/>
              </a:rPr>
              <a:t> </a:t>
            </a:r>
            <a:r>
              <a:rPr dirty="0" sz="1200" spc="100">
                <a:latin typeface="Microsoft Sans Serif"/>
                <a:cs typeface="Microsoft Sans Serif"/>
              </a:rPr>
              <a:t>университеты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4388682" y="7826903"/>
            <a:ext cx="2044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30">
                <a:latin typeface="Microsoft Sans Serif"/>
                <a:cs typeface="Microsoft Sans Serif"/>
              </a:rPr>
              <a:t>5</a:t>
            </a:r>
            <a:r>
              <a:rPr dirty="0" sz="1200" spc="35">
                <a:latin typeface="Microsoft Sans Serif"/>
                <a:cs typeface="Microsoft Sans Serif"/>
              </a:rPr>
              <a:t>7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8726261" y="8117783"/>
            <a:ext cx="4709795" cy="45783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-635">
              <a:lnSpc>
                <a:spcPct val="118100"/>
              </a:lnSpc>
              <a:spcBef>
                <a:spcPts val="100"/>
              </a:spcBef>
            </a:pPr>
            <a:r>
              <a:rPr dirty="0" sz="1200" spc="110">
                <a:latin typeface="Microsoft Sans Serif"/>
                <a:cs typeface="Microsoft Sans Serif"/>
              </a:rPr>
              <a:t>НП</a:t>
            </a:r>
            <a:r>
              <a:rPr dirty="0" sz="1200" spc="-15">
                <a:latin typeface="Microsoft Sans Serif"/>
                <a:cs typeface="Microsoft Sans Serif"/>
              </a:rPr>
              <a:t> </a:t>
            </a:r>
            <a:r>
              <a:rPr dirty="0" sz="1200" spc="95">
                <a:latin typeface="Microsoft Sans Serif"/>
                <a:cs typeface="Microsoft Sans Serif"/>
              </a:rPr>
              <a:t>Малое</a:t>
            </a:r>
            <a:r>
              <a:rPr dirty="0" sz="1200" spc="-15">
                <a:latin typeface="Microsoft Sans Serif"/>
                <a:cs typeface="Microsoft Sans Serif"/>
              </a:rPr>
              <a:t> </a:t>
            </a:r>
            <a:r>
              <a:rPr dirty="0" sz="1200" spc="150">
                <a:latin typeface="Microsoft Sans Serif"/>
                <a:cs typeface="Microsoft Sans Serif"/>
              </a:rPr>
              <a:t>и</a:t>
            </a:r>
            <a:r>
              <a:rPr dirty="0" sz="1200" spc="-15">
                <a:latin typeface="Microsoft Sans Serif"/>
                <a:cs typeface="Microsoft Sans Serif"/>
              </a:rPr>
              <a:t> </a:t>
            </a:r>
            <a:r>
              <a:rPr dirty="0" sz="1200" spc="105">
                <a:latin typeface="Microsoft Sans Serif"/>
                <a:cs typeface="Microsoft Sans Serif"/>
              </a:rPr>
              <a:t>среднее</a:t>
            </a:r>
            <a:r>
              <a:rPr dirty="0" sz="1200" spc="-15">
                <a:latin typeface="Microsoft Sans Serif"/>
                <a:cs typeface="Microsoft Sans Serif"/>
              </a:rPr>
              <a:t> </a:t>
            </a:r>
            <a:r>
              <a:rPr dirty="0" sz="1200" spc="105">
                <a:latin typeface="Microsoft Sans Serif"/>
                <a:cs typeface="Microsoft Sans Serif"/>
              </a:rPr>
              <a:t>предпринимательство</a:t>
            </a:r>
            <a:r>
              <a:rPr dirty="0" sz="1200" spc="-15">
                <a:latin typeface="Microsoft Sans Serif"/>
                <a:cs typeface="Microsoft Sans Serif"/>
              </a:rPr>
              <a:t> </a:t>
            </a:r>
            <a:r>
              <a:rPr dirty="0" sz="1200" spc="150">
                <a:latin typeface="Microsoft Sans Serif"/>
                <a:cs typeface="Microsoft Sans Serif"/>
              </a:rPr>
              <a:t>и</a:t>
            </a:r>
            <a:r>
              <a:rPr dirty="0" sz="1200" spc="-15">
                <a:latin typeface="Microsoft Sans Serif"/>
                <a:cs typeface="Microsoft Sans Serif"/>
              </a:rPr>
              <a:t> </a:t>
            </a:r>
            <a:r>
              <a:rPr dirty="0" sz="1200" spc="110">
                <a:latin typeface="Microsoft Sans Serif"/>
                <a:cs typeface="Microsoft Sans Serif"/>
              </a:rPr>
              <a:t>поддержка </a:t>
            </a:r>
            <a:r>
              <a:rPr dirty="0" sz="1200" spc="-305">
                <a:latin typeface="Microsoft Sans Serif"/>
                <a:cs typeface="Microsoft Sans Serif"/>
              </a:rPr>
              <a:t> </a:t>
            </a:r>
            <a:r>
              <a:rPr dirty="0" sz="1200" spc="114">
                <a:latin typeface="Microsoft Sans Serif"/>
                <a:cs typeface="Microsoft Sans Serif"/>
              </a:rPr>
              <a:t>индивидуальной</a:t>
            </a:r>
            <a:r>
              <a:rPr dirty="0" sz="1200" spc="-20">
                <a:latin typeface="Microsoft Sans Serif"/>
                <a:cs typeface="Microsoft Sans Serif"/>
              </a:rPr>
              <a:t> </a:t>
            </a:r>
            <a:r>
              <a:rPr dirty="0" sz="1200" spc="110">
                <a:latin typeface="Microsoft Sans Serif"/>
                <a:cs typeface="Microsoft Sans Serif"/>
              </a:rPr>
              <a:t>предпринимательской</a:t>
            </a:r>
            <a:r>
              <a:rPr dirty="0" sz="1200" spc="-20">
                <a:latin typeface="Microsoft Sans Serif"/>
                <a:cs typeface="Microsoft Sans Serif"/>
              </a:rPr>
              <a:t> </a:t>
            </a:r>
            <a:r>
              <a:rPr dirty="0" sz="1200" spc="114">
                <a:latin typeface="Microsoft Sans Serif"/>
                <a:cs typeface="Microsoft Sans Serif"/>
              </a:rPr>
              <a:t>инициативы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4369671" y="8366903"/>
            <a:ext cx="22352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90">
                <a:latin typeface="Microsoft Sans Serif"/>
                <a:cs typeface="Microsoft Sans Serif"/>
              </a:rPr>
              <a:t>6</a:t>
            </a:r>
            <a:r>
              <a:rPr dirty="0" sz="1200" spc="125">
                <a:latin typeface="Microsoft Sans Serif"/>
                <a:cs typeface="Microsoft Sans Serif"/>
              </a:rPr>
              <a:t>0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8726261" y="8690903"/>
            <a:ext cx="35223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10">
                <a:latin typeface="Microsoft Sans Serif"/>
                <a:cs typeface="Microsoft Sans Serif"/>
              </a:rPr>
              <a:t>НП</a:t>
            </a:r>
            <a:r>
              <a:rPr dirty="0" sz="1200" spc="-15">
                <a:latin typeface="Microsoft Sans Serif"/>
                <a:cs typeface="Microsoft Sans Serif"/>
              </a:rPr>
              <a:t> </a:t>
            </a:r>
            <a:r>
              <a:rPr dirty="0" sz="1200" spc="110">
                <a:latin typeface="Microsoft Sans Serif"/>
                <a:cs typeface="Microsoft Sans Serif"/>
              </a:rPr>
              <a:t>Международная</a:t>
            </a:r>
            <a:r>
              <a:rPr dirty="0" sz="1200" spc="-15">
                <a:latin typeface="Microsoft Sans Serif"/>
                <a:cs typeface="Microsoft Sans Serif"/>
              </a:rPr>
              <a:t> </a:t>
            </a:r>
            <a:r>
              <a:rPr dirty="0" sz="1200" spc="110">
                <a:latin typeface="Microsoft Sans Serif"/>
                <a:cs typeface="Microsoft Sans Serif"/>
              </a:rPr>
              <a:t>кооперация</a:t>
            </a:r>
            <a:r>
              <a:rPr dirty="0" sz="1200" spc="-15">
                <a:latin typeface="Microsoft Sans Serif"/>
                <a:cs typeface="Microsoft Sans Serif"/>
              </a:rPr>
              <a:t> </a:t>
            </a:r>
            <a:r>
              <a:rPr dirty="0" sz="1200" spc="150">
                <a:latin typeface="Microsoft Sans Serif"/>
                <a:cs typeface="Microsoft Sans Serif"/>
              </a:rPr>
              <a:t>и</a:t>
            </a:r>
            <a:r>
              <a:rPr dirty="0" sz="1200" spc="-10">
                <a:latin typeface="Microsoft Sans Serif"/>
                <a:cs typeface="Microsoft Sans Serif"/>
              </a:rPr>
              <a:t> </a:t>
            </a:r>
            <a:r>
              <a:rPr dirty="0" sz="1200" spc="100">
                <a:latin typeface="Microsoft Sans Serif"/>
                <a:cs typeface="Microsoft Sans Serif"/>
              </a:rPr>
              <a:t>экспорт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4382739" y="8690903"/>
            <a:ext cx="21018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05">
                <a:latin typeface="Microsoft Sans Serif"/>
                <a:cs typeface="Microsoft Sans Serif"/>
              </a:rPr>
              <a:t>6</a:t>
            </a:r>
            <a:r>
              <a:rPr dirty="0" sz="1200" spc="5">
                <a:latin typeface="Microsoft Sans Serif"/>
                <a:cs typeface="Microsoft Sans Serif"/>
              </a:rPr>
              <a:t>3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8726261" y="8981782"/>
            <a:ext cx="5349875" cy="45783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-635">
              <a:lnSpc>
                <a:spcPct val="118100"/>
              </a:lnSpc>
              <a:spcBef>
                <a:spcPts val="100"/>
              </a:spcBef>
            </a:pPr>
            <a:r>
              <a:rPr dirty="0" sz="1200" spc="95">
                <a:latin typeface="Microsoft Sans Serif"/>
                <a:cs typeface="Microsoft Sans Serif"/>
              </a:rPr>
              <a:t>Комплексный</a:t>
            </a:r>
            <a:r>
              <a:rPr dirty="0" sz="1200" spc="-20">
                <a:latin typeface="Microsoft Sans Serif"/>
                <a:cs typeface="Microsoft Sans Serif"/>
              </a:rPr>
              <a:t> </a:t>
            </a:r>
            <a:r>
              <a:rPr dirty="0" sz="1200" spc="105">
                <a:latin typeface="Microsoft Sans Serif"/>
                <a:cs typeface="Microsoft Sans Serif"/>
              </a:rPr>
              <a:t>план</a:t>
            </a:r>
            <a:r>
              <a:rPr dirty="0" sz="1200" spc="-15">
                <a:latin typeface="Microsoft Sans Serif"/>
                <a:cs typeface="Microsoft Sans Serif"/>
              </a:rPr>
              <a:t> </a:t>
            </a:r>
            <a:r>
              <a:rPr dirty="0" sz="1200" spc="114">
                <a:latin typeface="Microsoft Sans Serif"/>
                <a:cs typeface="Microsoft Sans Serif"/>
              </a:rPr>
              <a:t>модернизации</a:t>
            </a:r>
            <a:r>
              <a:rPr dirty="0" sz="1200" spc="-15">
                <a:latin typeface="Microsoft Sans Serif"/>
                <a:cs typeface="Microsoft Sans Serif"/>
              </a:rPr>
              <a:t> </a:t>
            </a:r>
            <a:r>
              <a:rPr dirty="0" sz="1200" spc="150">
                <a:latin typeface="Microsoft Sans Serif"/>
                <a:cs typeface="Microsoft Sans Serif"/>
              </a:rPr>
              <a:t>и</a:t>
            </a:r>
            <a:r>
              <a:rPr dirty="0" sz="1200" spc="-15">
                <a:latin typeface="Microsoft Sans Serif"/>
                <a:cs typeface="Microsoft Sans Serif"/>
              </a:rPr>
              <a:t> </a:t>
            </a:r>
            <a:r>
              <a:rPr dirty="0" sz="1200" spc="120">
                <a:latin typeface="Microsoft Sans Serif"/>
                <a:cs typeface="Microsoft Sans Serif"/>
              </a:rPr>
              <a:t>расширения</a:t>
            </a:r>
            <a:r>
              <a:rPr dirty="0" sz="1200" spc="-20">
                <a:latin typeface="Microsoft Sans Serif"/>
                <a:cs typeface="Microsoft Sans Serif"/>
              </a:rPr>
              <a:t> </a:t>
            </a:r>
            <a:r>
              <a:rPr dirty="0" sz="1200" spc="105">
                <a:latin typeface="Microsoft Sans Serif"/>
                <a:cs typeface="Microsoft Sans Serif"/>
              </a:rPr>
              <a:t>магистральной </a:t>
            </a:r>
            <a:r>
              <a:rPr dirty="0" sz="1200" spc="-300">
                <a:latin typeface="Microsoft Sans Serif"/>
                <a:cs typeface="Microsoft Sans Serif"/>
              </a:rPr>
              <a:t> </a:t>
            </a:r>
            <a:r>
              <a:rPr dirty="0" sz="1200" spc="105">
                <a:latin typeface="Microsoft Sans Serif"/>
                <a:cs typeface="Microsoft Sans Serif"/>
              </a:rPr>
              <a:t>инфраструктуры</a:t>
            </a:r>
            <a:r>
              <a:rPr dirty="0" sz="1200" spc="-25">
                <a:latin typeface="Microsoft Sans Serif"/>
                <a:cs typeface="Microsoft Sans Serif"/>
              </a:rPr>
              <a:t> </a:t>
            </a:r>
            <a:r>
              <a:rPr dirty="0" sz="1200" spc="90">
                <a:latin typeface="Microsoft Sans Serif"/>
                <a:cs typeface="Microsoft Sans Serif"/>
              </a:rPr>
              <a:t>на</a:t>
            </a:r>
            <a:r>
              <a:rPr dirty="0" sz="1200" spc="-20">
                <a:latin typeface="Microsoft Sans Serif"/>
                <a:cs typeface="Microsoft Sans Serif"/>
              </a:rPr>
              <a:t> </a:t>
            </a:r>
            <a:r>
              <a:rPr dirty="0" sz="1200" spc="120">
                <a:latin typeface="Microsoft Sans Serif"/>
                <a:cs typeface="Microsoft Sans Serif"/>
              </a:rPr>
              <a:t>период</a:t>
            </a:r>
            <a:r>
              <a:rPr dirty="0" sz="1200" spc="-20">
                <a:latin typeface="Microsoft Sans Serif"/>
                <a:cs typeface="Microsoft Sans Serif"/>
              </a:rPr>
              <a:t> </a:t>
            </a:r>
            <a:r>
              <a:rPr dirty="0" sz="1200" spc="90">
                <a:latin typeface="Microsoft Sans Serif"/>
                <a:cs typeface="Microsoft Sans Serif"/>
              </a:rPr>
              <a:t>до</a:t>
            </a:r>
            <a:r>
              <a:rPr dirty="0" sz="1200" spc="-20">
                <a:latin typeface="Microsoft Sans Serif"/>
                <a:cs typeface="Microsoft Sans Serif"/>
              </a:rPr>
              <a:t> </a:t>
            </a:r>
            <a:r>
              <a:rPr dirty="0" sz="1200" spc="65">
                <a:latin typeface="Microsoft Sans Serif"/>
                <a:cs typeface="Microsoft Sans Serif"/>
              </a:rPr>
              <a:t>2024</a:t>
            </a:r>
            <a:r>
              <a:rPr dirty="0" sz="1200" spc="-20">
                <a:latin typeface="Microsoft Sans Serif"/>
                <a:cs typeface="Microsoft Sans Serif"/>
              </a:rPr>
              <a:t> </a:t>
            </a:r>
            <a:r>
              <a:rPr dirty="0" sz="1200" spc="85">
                <a:latin typeface="Microsoft Sans Serif"/>
                <a:cs typeface="Microsoft Sans Serif"/>
              </a:rPr>
              <a:t>года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4383387" y="9230903"/>
            <a:ext cx="20955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95">
                <a:latin typeface="Microsoft Sans Serif"/>
                <a:cs typeface="Microsoft Sans Serif"/>
              </a:rPr>
              <a:t>6</a:t>
            </a:r>
            <a:r>
              <a:rPr dirty="0" sz="1200" spc="10">
                <a:latin typeface="Microsoft Sans Serif"/>
                <a:cs typeface="Microsoft Sans Serif"/>
              </a:rPr>
              <a:t>5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8726261" y="9554903"/>
            <a:ext cx="329565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10">
                <a:latin typeface="Microsoft Sans Serif"/>
                <a:cs typeface="Microsoft Sans Serif"/>
              </a:rPr>
              <a:t>НП</a:t>
            </a:r>
            <a:r>
              <a:rPr dirty="0" sz="1200" spc="-20">
                <a:latin typeface="Microsoft Sans Serif"/>
                <a:cs typeface="Microsoft Sans Serif"/>
              </a:rPr>
              <a:t> </a:t>
            </a:r>
            <a:r>
              <a:rPr dirty="0" sz="1200" spc="100">
                <a:latin typeface="Microsoft Sans Serif"/>
                <a:cs typeface="Microsoft Sans Serif"/>
              </a:rPr>
              <a:t>Беспилотные</a:t>
            </a:r>
            <a:r>
              <a:rPr dirty="0" sz="1200" spc="-20">
                <a:latin typeface="Microsoft Sans Serif"/>
                <a:cs typeface="Microsoft Sans Serif"/>
              </a:rPr>
              <a:t> </a:t>
            </a:r>
            <a:r>
              <a:rPr dirty="0" sz="1200" spc="105">
                <a:latin typeface="Microsoft Sans Serif"/>
                <a:cs typeface="Microsoft Sans Serif"/>
              </a:rPr>
              <a:t>авиационные</a:t>
            </a:r>
            <a:r>
              <a:rPr dirty="0" sz="1200" spc="-15">
                <a:latin typeface="Microsoft Sans Serif"/>
                <a:cs typeface="Microsoft Sans Serif"/>
              </a:rPr>
              <a:t> </a:t>
            </a:r>
            <a:r>
              <a:rPr dirty="0" sz="1200" spc="90">
                <a:latin typeface="Microsoft Sans Serif"/>
                <a:cs typeface="Microsoft Sans Serif"/>
              </a:rPr>
              <a:t>системы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4372376" y="9554903"/>
            <a:ext cx="2203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95">
                <a:latin typeface="Microsoft Sans Serif"/>
                <a:cs typeface="Microsoft Sans Serif"/>
              </a:rPr>
              <a:t>6</a:t>
            </a:r>
            <a:r>
              <a:rPr dirty="0" sz="1200" spc="95">
                <a:latin typeface="Microsoft Sans Serif"/>
                <a:cs typeface="Microsoft Sans Serif"/>
              </a:rPr>
              <a:t>8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63" name="object 63"/>
          <p:cNvSpPr txBox="1">
            <a:spLocks noGrp="1"/>
          </p:cNvSpPr>
          <p:nvPr>
            <p:ph type="title"/>
          </p:nvPr>
        </p:nvSpPr>
        <p:spPr>
          <a:xfrm>
            <a:off x="8195301" y="1880706"/>
            <a:ext cx="2807335" cy="6045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-15">
                <a:solidFill>
                  <a:srgbClr val="000000"/>
                </a:solidFill>
              </a:rPr>
              <a:t>Оглавление</a:t>
            </a:r>
            <a:endParaRPr sz="3800"/>
          </a:p>
        </p:txBody>
      </p:sp>
      <p:sp>
        <p:nvSpPr>
          <p:cNvPr id="64" name="object 64"/>
          <p:cNvSpPr/>
          <p:nvPr/>
        </p:nvSpPr>
        <p:spPr>
          <a:xfrm>
            <a:off x="0" y="0"/>
            <a:ext cx="7560309" cy="10692130"/>
          </a:xfrm>
          <a:custGeom>
            <a:avLst/>
            <a:gdLst/>
            <a:ahLst/>
            <a:cxnLst/>
            <a:rect l="l" t="t" r="r" b="b"/>
            <a:pathLst>
              <a:path w="7560309" h="10692130">
                <a:moveTo>
                  <a:pt x="7559992" y="0"/>
                </a:moveTo>
                <a:lnTo>
                  <a:pt x="0" y="0"/>
                </a:lnTo>
                <a:lnTo>
                  <a:pt x="0" y="10692003"/>
                </a:lnTo>
                <a:lnTo>
                  <a:pt x="7559992" y="10692003"/>
                </a:lnTo>
                <a:lnTo>
                  <a:pt x="7559992" y="0"/>
                </a:lnTo>
                <a:close/>
              </a:path>
            </a:pathLst>
          </a:custGeom>
          <a:solidFill>
            <a:srgbClr val="CCE5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 txBox="1"/>
          <p:nvPr/>
        </p:nvSpPr>
        <p:spPr>
          <a:xfrm>
            <a:off x="11435301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latin typeface="Arial"/>
                <a:cs typeface="Arial"/>
              </a:rPr>
              <a:t>БЮДЖЕТ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spc="60" b="1">
                <a:latin typeface="Arial"/>
                <a:cs typeface="Arial"/>
              </a:rPr>
              <a:t>ДЛЯ</a:t>
            </a:r>
            <a:r>
              <a:rPr dirty="0" sz="650" spc="-20" b="1">
                <a:latin typeface="Arial"/>
                <a:cs typeface="Arial"/>
              </a:rPr>
              <a:t> </a:t>
            </a:r>
            <a:r>
              <a:rPr dirty="0" sz="650" spc="65" b="1"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55">
                <a:latin typeface="Microsoft Sans Serif"/>
                <a:cs typeface="Microsoft Sans Serif"/>
              </a:rPr>
              <a:t>НА</a:t>
            </a:r>
            <a:r>
              <a:rPr dirty="0" sz="650" spc="-5">
                <a:latin typeface="Microsoft Sans Serif"/>
                <a:cs typeface="Microsoft Sans Serif"/>
              </a:rPr>
              <a:t> </a:t>
            </a:r>
            <a:r>
              <a:rPr dirty="0" sz="650" spc="35">
                <a:latin typeface="Microsoft Sans Serif"/>
                <a:cs typeface="Microsoft Sans Serif"/>
              </a:rPr>
              <a:t>2024</a:t>
            </a:r>
            <a:r>
              <a:rPr dirty="0" sz="650" spc="-5">
                <a:latin typeface="Microsoft Sans Serif"/>
                <a:cs typeface="Microsoft Sans Serif"/>
              </a:rPr>
              <a:t> </a:t>
            </a:r>
            <a:r>
              <a:rPr dirty="0" sz="650" spc="10">
                <a:latin typeface="Microsoft Sans Serif"/>
                <a:cs typeface="Microsoft Sans Serif"/>
              </a:rPr>
              <a:t>ГОД</a:t>
            </a:r>
            <a:r>
              <a:rPr dirty="0" sz="650">
                <a:latin typeface="Microsoft Sans Serif"/>
                <a:cs typeface="Microsoft Sans Serif"/>
              </a:rPr>
              <a:t> </a:t>
            </a:r>
            <a:r>
              <a:rPr dirty="0" sz="650" spc="65">
                <a:latin typeface="Microsoft Sans Serif"/>
                <a:cs typeface="Microsoft Sans Serif"/>
              </a:rPr>
              <a:t>И</a:t>
            </a:r>
            <a:r>
              <a:rPr dirty="0" sz="650" spc="-5">
                <a:latin typeface="Microsoft Sans Serif"/>
                <a:cs typeface="Microsoft Sans Serif"/>
              </a:rPr>
              <a:t> </a:t>
            </a:r>
            <a:r>
              <a:rPr dirty="0" sz="650" spc="55">
                <a:latin typeface="Microsoft Sans Serif"/>
                <a:cs typeface="Microsoft Sans Serif"/>
              </a:rPr>
              <a:t>НА</a:t>
            </a:r>
            <a:r>
              <a:rPr dirty="0" sz="650">
                <a:latin typeface="Microsoft Sans Serif"/>
                <a:cs typeface="Microsoft Sans Serif"/>
              </a:rPr>
              <a:t> </a:t>
            </a:r>
            <a:r>
              <a:rPr dirty="0" sz="650" spc="55">
                <a:latin typeface="Microsoft Sans Serif"/>
                <a:cs typeface="Microsoft Sans Serif"/>
              </a:rPr>
              <a:t>ПЛАНОВЫЙ</a:t>
            </a:r>
            <a:r>
              <a:rPr dirty="0" sz="650" spc="-5">
                <a:latin typeface="Microsoft Sans Serif"/>
                <a:cs typeface="Microsoft Sans Serif"/>
              </a:rPr>
              <a:t> </a:t>
            </a:r>
            <a:r>
              <a:rPr dirty="0" sz="650" spc="30">
                <a:latin typeface="Microsoft Sans Serif"/>
                <a:cs typeface="Microsoft Sans Serif"/>
              </a:rPr>
              <a:t>ПЕРИОД</a:t>
            </a:r>
            <a:r>
              <a:rPr dirty="0" sz="650" spc="-5">
                <a:latin typeface="Microsoft Sans Serif"/>
                <a:cs typeface="Microsoft Sans Serif"/>
              </a:rPr>
              <a:t> </a:t>
            </a:r>
            <a:r>
              <a:rPr dirty="0" sz="650" spc="30">
                <a:latin typeface="Microsoft Sans Serif"/>
                <a:cs typeface="Microsoft Sans Serif"/>
              </a:rPr>
              <a:t>2025</a:t>
            </a:r>
            <a:r>
              <a:rPr dirty="0" sz="650">
                <a:latin typeface="Microsoft Sans Serif"/>
                <a:cs typeface="Microsoft Sans Serif"/>
              </a:rPr>
              <a:t> </a:t>
            </a:r>
            <a:r>
              <a:rPr dirty="0" sz="650" spc="65">
                <a:latin typeface="Microsoft Sans Serif"/>
                <a:cs typeface="Microsoft Sans Serif"/>
              </a:rPr>
              <a:t>И</a:t>
            </a:r>
            <a:r>
              <a:rPr dirty="0" sz="650" spc="-5">
                <a:latin typeface="Microsoft Sans Serif"/>
                <a:cs typeface="Microsoft Sans Serif"/>
              </a:rPr>
              <a:t> </a:t>
            </a:r>
            <a:r>
              <a:rPr dirty="0" sz="650" spc="30">
                <a:latin typeface="Microsoft Sans Serif"/>
                <a:cs typeface="Microsoft Sans Serif"/>
              </a:rPr>
              <a:t>2026</a:t>
            </a:r>
            <a:r>
              <a:rPr dirty="0" sz="650">
                <a:latin typeface="Microsoft Sans Serif"/>
                <a:cs typeface="Microsoft Sans Serif"/>
              </a:rPr>
              <a:t> </a:t>
            </a:r>
            <a:r>
              <a:rPr dirty="0" sz="650" spc="25">
                <a:latin typeface="Microsoft Sans Serif"/>
                <a:cs typeface="Microsoft Sans Serif"/>
              </a:rPr>
              <a:t>ГОДОВ</a:t>
            </a:r>
            <a:endParaRPr sz="65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1431925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СОЦИАЛЬНО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ИЕ</a:t>
            </a:r>
            <a:r>
              <a:rPr dirty="0" sz="650" spc="50">
                <a:solidFill>
                  <a:srgbClr val="221E1F"/>
                </a:solidFill>
                <a:latin typeface="Verdana"/>
                <a:cs typeface="Verdana"/>
              </a:rPr>
              <a:t>Н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65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В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А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ННЫ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Й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0">
                <a:solidFill>
                  <a:srgbClr val="221E1F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Е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69900" y="1772706"/>
            <a:ext cx="552323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85" b="1">
                <a:solidFill>
                  <a:srgbClr val="221E1F"/>
                </a:solidFill>
                <a:latin typeface="Cambria"/>
                <a:cs typeface="Cambria"/>
              </a:rPr>
              <a:t>Национальный</a:t>
            </a:r>
            <a:r>
              <a:rPr dirty="0" sz="3800" spc="3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15" b="1">
                <a:solidFill>
                  <a:srgbClr val="221E1F"/>
                </a:solidFill>
                <a:latin typeface="Cambria"/>
                <a:cs typeface="Cambria"/>
              </a:rPr>
              <a:t>проект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57556" y="1966965"/>
            <a:ext cx="6534784" cy="1100455"/>
          </a:xfrm>
          <a:prstGeom prst="rect">
            <a:avLst/>
          </a:prstGeom>
        </p:spPr>
        <p:txBody>
          <a:bodyPr wrap="square" lIns="0" tIns="2501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970"/>
              </a:spcBef>
            </a:pPr>
            <a:r>
              <a:rPr dirty="0" sz="3800" spc="95" b="1">
                <a:solidFill>
                  <a:srgbClr val="221E1F"/>
                </a:solidFill>
                <a:latin typeface="Cambria"/>
                <a:cs typeface="Cambria"/>
              </a:rPr>
              <a:t>«Жилье</a:t>
            </a:r>
            <a:r>
              <a:rPr dirty="0" sz="3800" spc="9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114" b="1">
                <a:solidFill>
                  <a:srgbClr val="221E1F"/>
                </a:solidFill>
                <a:latin typeface="Cambria"/>
                <a:cs typeface="Cambria"/>
              </a:rPr>
              <a:t>и</a:t>
            </a:r>
            <a:r>
              <a:rPr dirty="0" sz="3800" spc="95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b="1">
                <a:solidFill>
                  <a:srgbClr val="221E1F"/>
                </a:solidFill>
                <a:latin typeface="Cambria"/>
                <a:cs typeface="Cambria"/>
              </a:rPr>
              <a:t>городская</a:t>
            </a:r>
            <a:r>
              <a:rPr dirty="0" sz="3800" spc="95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-60" b="1">
                <a:solidFill>
                  <a:srgbClr val="221E1F"/>
                </a:solidFill>
                <a:latin typeface="Cambria"/>
                <a:cs typeface="Cambria"/>
              </a:rPr>
              <a:t>среда»</a:t>
            </a:r>
            <a:endParaRPr sz="3800">
              <a:latin typeface="Cambria"/>
              <a:cs typeface="Cambria"/>
            </a:endParaRPr>
          </a:p>
          <a:p>
            <a:pPr marL="281940">
              <a:lnSpc>
                <a:spcPct val="100000"/>
              </a:lnSpc>
              <a:spcBef>
                <a:spcPts val="590"/>
              </a:spcBef>
            </a:pPr>
            <a:r>
              <a:rPr dirty="0" sz="1200" spc="55">
                <a:solidFill>
                  <a:srgbClr val="243F8F"/>
                </a:solidFill>
                <a:latin typeface="Microsoft Sans Serif"/>
                <a:cs typeface="Microsoft Sans Serif"/>
              </a:rPr>
              <a:t>СРОКИ</a:t>
            </a:r>
            <a:r>
              <a:rPr dirty="0" sz="1200" spc="-20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65">
                <a:solidFill>
                  <a:srgbClr val="243F8F"/>
                </a:solidFill>
                <a:latin typeface="Microsoft Sans Serif"/>
                <a:cs typeface="Microsoft Sans Serif"/>
              </a:rPr>
              <a:t>РЕАЛИЗАЦИИ:</a:t>
            </a:r>
            <a:r>
              <a:rPr dirty="0" sz="1200" spc="-15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30">
                <a:solidFill>
                  <a:srgbClr val="243F8F"/>
                </a:solidFill>
                <a:latin typeface="Microsoft Sans Serif"/>
                <a:cs typeface="Microsoft Sans Serif"/>
              </a:rPr>
              <a:t>01.10.2018</a:t>
            </a:r>
            <a:r>
              <a:rPr dirty="0" sz="1200" spc="-15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245">
                <a:solidFill>
                  <a:srgbClr val="243F8F"/>
                </a:solidFill>
                <a:latin typeface="Microsoft Sans Serif"/>
                <a:cs typeface="Microsoft Sans Serif"/>
              </a:rPr>
              <a:t>–</a:t>
            </a:r>
            <a:r>
              <a:rPr dirty="0" sz="1200" spc="-15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25">
                <a:solidFill>
                  <a:srgbClr val="243F8F"/>
                </a:solidFill>
                <a:latin typeface="Microsoft Sans Serif"/>
                <a:cs typeface="Microsoft Sans Serif"/>
              </a:rPr>
              <a:t>31.12.2024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7298" y="3365782"/>
            <a:ext cx="4392295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Расходы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федерального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2021–2024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годах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1200" spc="-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реализацию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проекта,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5939993" y="4113339"/>
            <a:ext cx="432434" cy="1287145"/>
            <a:chOff x="5939993" y="4113339"/>
            <a:chExt cx="432434" cy="1287145"/>
          </a:xfrm>
        </p:grpSpPr>
        <p:sp>
          <p:nvSpPr>
            <p:cNvPr id="12" name="object 12"/>
            <p:cNvSpPr/>
            <p:nvPr/>
          </p:nvSpPr>
          <p:spPr>
            <a:xfrm>
              <a:off x="5939993" y="4113339"/>
              <a:ext cx="108585" cy="1287145"/>
            </a:xfrm>
            <a:custGeom>
              <a:avLst/>
              <a:gdLst/>
              <a:ahLst/>
              <a:cxnLst/>
              <a:rect l="l" t="t" r="r" b="b"/>
              <a:pathLst>
                <a:path w="108585" h="1287145">
                  <a:moveTo>
                    <a:pt x="108000" y="0"/>
                  </a:moveTo>
                  <a:lnTo>
                    <a:pt x="0" y="0"/>
                  </a:lnTo>
                  <a:lnTo>
                    <a:pt x="0" y="1286662"/>
                  </a:lnTo>
                  <a:lnTo>
                    <a:pt x="108000" y="128666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047994" y="4136402"/>
              <a:ext cx="108585" cy="1263650"/>
            </a:xfrm>
            <a:custGeom>
              <a:avLst/>
              <a:gdLst/>
              <a:ahLst/>
              <a:cxnLst/>
              <a:rect l="l" t="t" r="r" b="b"/>
              <a:pathLst>
                <a:path w="108585" h="1263650">
                  <a:moveTo>
                    <a:pt x="108000" y="0"/>
                  </a:moveTo>
                  <a:lnTo>
                    <a:pt x="0" y="0"/>
                  </a:lnTo>
                  <a:lnTo>
                    <a:pt x="0" y="1263599"/>
                  </a:lnTo>
                  <a:lnTo>
                    <a:pt x="108000" y="126359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6155994" y="4540681"/>
              <a:ext cx="108585" cy="859790"/>
            </a:xfrm>
            <a:custGeom>
              <a:avLst/>
              <a:gdLst/>
              <a:ahLst/>
              <a:cxnLst/>
              <a:rect l="l" t="t" r="r" b="b"/>
              <a:pathLst>
                <a:path w="108585" h="859789">
                  <a:moveTo>
                    <a:pt x="108000" y="0"/>
                  </a:moveTo>
                  <a:lnTo>
                    <a:pt x="0" y="0"/>
                  </a:lnTo>
                  <a:lnTo>
                    <a:pt x="0" y="859320"/>
                  </a:lnTo>
                  <a:lnTo>
                    <a:pt x="108000" y="85932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6263995" y="4798809"/>
              <a:ext cx="108585" cy="601345"/>
            </a:xfrm>
            <a:custGeom>
              <a:avLst/>
              <a:gdLst/>
              <a:ahLst/>
              <a:cxnLst/>
              <a:rect l="l" t="t" r="r" b="b"/>
              <a:pathLst>
                <a:path w="108585" h="601345">
                  <a:moveTo>
                    <a:pt x="108000" y="0"/>
                  </a:moveTo>
                  <a:lnTo>
                    <a:pt x="0" y="0"/>
                  </a:lnTo>
                  <a:lnTo>
                    <a:pt x="0" y="601192"/>
                  </a:lnTo>
                  <a:lnTo>
                    <a:pt x="108000" y="60119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" name="object 16"/>
          <p:cNvGrpSpPr/>
          <p:nvPr/>
        </p:nvGrpSpPr>
        <p:grpSpPr>
          <a:xfrm>
            <a:off x="1619999" y="5211000"/>
            <a:ext cx="432434" cy="189230"/>
            <a:chOff x="1619999" y="5211000"/>
            <a:chExt cx="432434" cy="189230"/>
          </a:xfrm>
        </p:grpSpPr>
        <p:sp>
          <p:nvSpPr>
            <p:cNvPr id="17" name="object 17"/>
            <p:cNvSpPr/>
            <p:nvPr/>
          </p:nvSpPr>
          <p:spPr>
            <a:xfrm>
              <a:off x="1619999" y="5250599"/>
              <a:ext cx="108585" cy="149860"/>
            </a:xfrm>
            <a:custGeom>
              <a:avLst/>
              <a:gdLst/>
              <a:ahLst/>
              <a:cxnLst/>
              <a:rect l="l" t="t" r="r" b="b"/>
              <a:pathLst>
                <a:path w="108585" h="149860">
                  <a:moveTo>
                    <a:pt x="108000" y="0"/>
                  </a:moveTo>
                  <a:lnTo>
                    <a:pt x="0" y="0"/>
                  </a:lnTo>
                  <a:lnTo>
                    <a:pt x="0" y="149402"/>
                  </a:lnTo>
                  <a:lnTo>
                    <a:pt x="108000" y="14940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728000" y="5211000"/>
              <a:ext cx="108585" cy="189230"/>
            </a:xfrm>
            <a:custGeom>
              <a:avLst/>
              <a:gdLst/>
              <a:ahLst/>
              <a:cxnLst/>
              <a:rect l="l" t="t" r="r" b="b"/>
              <a:pathLst>
                <a:path w="108585" h="189229">
                  <a:moveTo>
                    <a:pt x="108000" y="0"/>
                  </a:moveTo>
                  <a:lnTo>
                    <a:pt x="0" y="0"/>
                  </a:lnTo>
                  <a:lnTo>
                    <a:pt x="0" y="189001"/>
                  </a:lnTo>
                  <a:lnTo>
                    <a:pt x="108000" y="18900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836000" y="5281206"/>
              <a:ext cx="108585" cy="119380"/>
            </a:xfrm>
            <a:custGeom>
              <a:avLst/>
              <a:gdLst/>
              <a:ahLst/>
              <a:cxnLst/>
              <a:rect l="l" t="t" r="r" b="b"/>
              <a:pathLst>
                <a:path w="108585" h="119379">
                  <a:moveTo>
                    <a:pt x="108000" y="0"/>
                  </a:moveTo>
                  <a:lnTo>
                    <a:pt x="0" y="0"/>
                  </a:lnTo>
                  <a:lnTo>
                    <a:pt x="0" y="118795"/>
                  </a:lnTo>
                  <a:lnTo>
                    <a:pt x="108000" y="11879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944001" y="5243398"/>
              <a:ext cx="108585" cy="156845"/>
            </a:xfrm>
            <a:custGeom>
              <a:avLst/>
              <a:gdLst/>
              <a:ahLst/>
              <a:cxnLst/>
              <a:rect l="l" t="t" r="r" b="b"/>
              <a:pathLst>
                <a:path w="108585" h="156845">
                  <a:moveTo>
                    <a:pt x="108000" y="0"/>
                  </a:moveTo>
                  <a:lnTo>
                    <a:pt x="0" y="0"/>
                  </a:lnTo>
                  <a:lnTo>
                    <a:pt x="0" y="156603"/>
                  </a:lnTo>
                  <a:lnTo>
                    <a:pt x="108000" y="15660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" name="object 21"/>
          <p:cNvGrpSpPr/>
          <p:nvPr/>
        </p:nvGrpSpPr>
        <p:grpSpPr>
          <a:xfrm>
            <a:off x="3780002" y="5105336"/>
            <a:ext cx="432434" cy="295275"/>
            <a:chOff x="3780002" y="5105336"/>
            <a:chExt cx="432434" cy="295275"/>
          </a:xfrm>
        </p:grpSpPr>
        <p:sp>
          <p:nvSpPr>
            <p:cNvPr id="22" name="object 22"/>
            <p:cNvSpPr/>
            <p:nvPr/>
          </p:nvSpPr>
          <p:spPr>
            <a:xfrm>
              <a:off x="3780002" y="5169598"/>
              <a:ext cx="108585" cy="230504"/>
            </a:xfrm>
            <a:custGeom>
              <a:avLst/>
              <a:gdLst/>
              <a:ahLst/>
              <a:cxnLst/>
              <a:rect l="l" t="t" r="r" b="b"/>
              <a:pathLst>
                <a:path w="108585" h="230504">
                  <a:moveTo>
                    <a:pt x="108000" y="0"/>
                  </a:moveTo>
                  <a:lnTo>
                    <a:pt x="0" y="0"/>
                  </a:lnTo>
                  <a:lnTo>
                    <a:pt x="0" y="230403"/>
                  </a:lnTo>
                  <a:lnTo>
                    <a:pt x="108000" y="23040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3888003" y="5148008"/>
              <a:ext cx="108585" cy="252095"/>
            </a:xfrm>
            <a:custGeom>
              <a:avLst/>
              <a:gdLst/>
              <a:ahLst/>
              <a:cxnLst/>
              <a:rect l="l" t="t" r="r" b="b"/>
              <a:pathLst>
                <a:path w="108585" h="252095">
                  <a:moveTo>
                    <a:pt x="108000" y="0"/>
                  </a:moveTo>
                  <a:lnTo>
                    <a:pt x="0" y="0"/>
                  </a:lnTo>
                  <a:lnTo>
                    <a:pt x="0" y="251993"/>
                  </a:lnTo>
                  <a:lnTo>
                    <a:pt x="108000" y="25199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3996004" y="5105336"/>
              <a:ext cx="108585" cy="295275"/>
            </a:xfrm>
            <a:custGeom>
              <a:avLst/>
              <a:gdLst/>
              <a:ahLst/>
              <a:cxnLst/>
              <a:rect l="l" t="t" r="r" b="b"/>
              <a:pathLst>
                <a:path w="108585" h="295275">
                  <a:moveTo>
                    <a:pt x="108000" y="0"/>
                  </a:moveTo>
                  <a:lnTo>
                    <a:pt x="0" y="0"/>
                  </a:lnTo>
                  <a:lnTo>
                    <a:pt x="0" y="294665"/>
                  </a:lnTo>
                  <a:lnTo>
                    <a:pt x="108000" y="29466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4104004" y="5148008"/>
              <a:ext cx="108585" cy="252095"/>
            </a:xfrm>
            <a:custGeom>
              <a:avLst/>
              <a:gdLst/>
              <a:ahLst/>
              <a:cxnLst/>
              <a:rect l="l" t="t" r="r" b="b"/>
              <a:pathLst>
                <a:path w="108585" h="252095">
                  <a:moveTo>
                    <a:pt x="108000" y="0"/>
                  </a:moveTo>
                  <a:lnTo>
                    <a:pt x="0" y="0"/>
                  </a:lnTo>
                  <a:lnTo>
                    <a:pt x="0" y="251993"/>
                  </a:lnTo>
                  <a:lnTo>
                    <a:pt x="108000" y="25199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" name="object 26"/>
          <p:cNvGrpSpPr/>
          <p:nvPr/>
        </p:nvGrpSpPr>
        <p:grpSpPr>
          <a:xfrm>
            <a:off x="4859997" y="4599000"/>
            <a:ext cx="432434" cy="801370"/>
            <a:chOff x="4859997" y="4599000"/>
            <a:chExt cx="432434" cy="801370"/>
          </a:xfrm>
        </p:grpSpPr>
        <p:sp>
          <p:nvSpPr>
            <p:cNvPr id="27" name="object 27"/>
            <p:cNvSpPr/>
            <p:nvPr/>
          </p:nvSpPr>
          <p:spPr>
            <a:xfrm>
              <a:off x="4859997" y="4599000"/>
              <a:ext cx="108585" cy="801370"/>
            </a:xfrm>
            <a:custGeom>
              <a:avLst/>
              <a:gdLst/>
              <a:ahLst/>
              <a:cxnLst/>
              <a:rect l="l" t="t" r="r" b="b"/>
              <a:pathLst>
                <a:path w="108585" h="801370">
                  <a:moveTo>
                    <a:pt x="108000" y="0"/>
                  </a:moveTo>
                  <a:lnTo>
                    <a:pt x="0" y="0"/>
                  </a:lnTo>
                  <a:lnTo>
                    <a:pt x="0" y="801001"/>
                  </a:lnTo>
                  <a:lnTo>
                    <a:pt x="108000" y="80100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4967998" y="4752009"/>
              <a:ext cx="108585" cy="648335"/>
            </a:xfrm>
            <a:custGeom>
              <a:avLst/>
              <a:gdLst/>
              <a:ahLst/>
              <a:cxnLst/>
              <a:rect l="l" t="t" r="r" b="b"/>
              <a:pathLst>
                <a:path w="108585" h="648335">
                  <a:moveTo>
                    <a:pt x="108000" y="0"/>
                  </a:moveTo>
                  <a:lnTo>
                    <a:pt x="0" y="0"/>
                  </a:lnTo>
                  <a:lnTo>
                    <a:pt x="0" y="647992"/>
                  </a:lnTo>
                  <a:lnTo>
                    <a:pt x="108000" y="64799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5075999" y="5169598"/>
              <a:ext cx="108585" cy="230504"/>
            </a:xfrm>
            <a:custGeom>
              <a:avLst/>
              <a:gdLst/>
              <a:ahLst/>
              <a:cxnLst/>
              <a:rect l="l" t="t" r="r" b="b"/>
              <a:pathLst>
                <a:path w="108585" h="230504">
                  <a:moveTo>
                    <a:pt x="108000" y="0"/>
                  </a:moveTo>
                  <a:lnTo>
                    <a:pt x="0" y="0"/>
                  </a:lnTo>
                  <a:lnTo>
                    <a:pt x="0" y="230403"/>
                  </a:lnTo>
                  <a:lnTo>
                    <a:pt x="108000" y="23040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5184000" y="5319356"/>
              <a:ext cx="108585" cy="80645"/>
            </a:xfrm>
            <a:custGeom>
              <a:avLst/>
              <a:gdLst/>
              <a:ahLst/>
              <a:cxnLst/>
              <a:rect l="l" t="t" r="r" b="b"/>
              <a:pathLst>
                <a:path w="108585" h="80645">
                  <a:moveTo>
                    <a:pt x="108000" y="0"/>
                  </a:moveTo>
                  <a:lnTo>
                    <a:pt x="0" y="0"/>
                  </a:lnTo>
                  <a:lnTo>
                    <a:pt x="0" y="80645"/>
                  </a:lnTo>
                  <a:lnTo>
                    <a:pt x="108000" y="8064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" name="object 31"/>
          <p:cNvGrpSpPr/>
          <p:nvPr/>
        </p:nvGrpSpPr>
        <p:grpSpPr>
          <a:xfrm>
            <a:off x="2699994" y="5169598"/>
            <a:ext cx="432434" cy="230504"/>
            <a:chOff x="2699994" y="5169598"/>
            <a:chExt cx="432434" cy="230504"/>
          </a:xfrm>
        </p:grpSpPr>
        <p:sp>
          <p:nvSpPr>
            <p:cNvPr id="32" name="object 32"/>
            <p:cNvSpPr/>
            <p:nvPr/>
          </p:nvSpPr>
          <p:spPr>
            <a:xfrm>
              <a:off x="2699994" y="5287683"/>
              <a:ext cx="108585" cy="112395"/>
            </a:xfrm>
            <a:custGeom>
              <a:avLst/>
              <a:gdLst/>
              <a:ahLst/>
              <a:cxnLst/>
              <a:rect l="l" t="t" r="r" b="b"/>
              <a:pathLst>
                <a:path w="108585" h="112395">
                  <a:moveTo>
                    <a:pt x="108000" y="0"/>
                  </a:moveTo>
                  <a:lnTo>
                    <a:pt x="0" y="0"/>
                  </a:lnTo>
                  <a:lnTo>
                    <a:pt x="0" y="112318"/>
                  </a:lnTo>
                  <a:lnTo>
                    <a:pt x="108000" y="11231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807995" y="5217122"/>
              <a:ext cx="108585" cy="182880"/>
            </a:xfrm>
            <a:custGeom>
              <a:avLst/>
              <a:gdLst/>
              <a:ahLst/>
              <a:cxnLst/>
              <a:rect l="l" t="t" r="r" b="b"/>
              <a:pathLst>
                <a:path w="108585" h="182879">
                  <a:moveTo>
                    <a:pt x="108000" y="0"/>
                  </a:moveTo>
                  <a:lnTo>
                    <a:pt x="0" y="0"/>
                  </a:lnTo>
                  <a:lnTo>
                    <a:pt x="0" y="182879"/>
                  </a:lnTo>
                  <a:lnTo>
                    <a:pt x="108000" y="18287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15996" y="5169598"/>
              <a:ext cx="108585" cy="230504"/>
            </a:xfrm>
            <a:custGeom>
              <a:avLst/>
              <a:gdLst/>
              <a:ahLst/>
              <a:cxnLst/>
              <a:rect l="l" t="t" r="r" b="b"/>
              <a:pathLst>
                <a:path w="108585" h="230504">
                  <a:moveTo>
                    <a:pt x="108000" y="0"/>
                  </a:moveTo>
                  <a:lnTo>
                    <a:pt x="0" y="0"/>
                  </a:lnTo>
                  <a:lnTo>
                    <a:pt x="0" y="230403"/>
                  </a:lnTo>
                  <a:lnTo>
                    <a:pt x="108000" y="23040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023997" y="5281206"/>
              <a:ext cx="108585" cy="119380"/>
            </a:xfrm>
            <a:custGeom>
              <a:avLst/>
              <a:gdLst/>
              <a:ahLst/>
              <a:cxnLst/>
              <a:rect l="l" t="t" r="r" b="b"/>
              <a:pathLst>
                <a:path w="108585" h="119379">
                  <a:moveTo>
                    <a:pt x="108000" y="0"/>
                  </a:moveTo>
                  <a:lnTo>
                    <a:pt x="0" y="0"/>
                  </a:lnTo>
                  <a:lnTo>
                    <a:pt x="0" y="118795"/>
                  </a:lnTo>
                  <a:lnTo>
                    <a:pt x="108000" y="11879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" name="object 36"/>
          <p:cNvSpPr txBox="1"/>
          <p:nvPr/>
        </p:nvSpPr>
        <p:spPr>
          <a:xfrm>
            <a:off x="5921368" y="3813442"/>
            <a:ext cx="244475" cy="28194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3556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63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258,4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601368" y="4955015"/>
            <a:ext cx="460375" cy="28511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40640">
              <a:lnSpc>
                <a:spcPct val="100000"/>
              </a:lnSpc>
              <a:spcBef>
                <a:spcPts val="150"/>
              </a:spcBef>
            </a:pPr>
            <a:r>
              <a:rPr dirty="0" sz="650" spc="-5" b="1">
                <a:solidFill>
                  <a:srgbClr val="221E1F"/>
                </a:solidFill>
                <a:latin typeface="Arial"/>
                <a:cs typeface="Arial"/>
              </a:rPr>
              <a:t>30,1</a:t>
            </a:r>
            <a:endParaRPr sz="650">
              <a:latin typeface="Arial"/>
              <a:cs typeface="Arial"/>
            </a:endParaRPr>
          </a:p>
          <a:p>
            <a:pPr marL="82550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,4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23,9</a:t>
            </a:r>
            <a:endParaRPr sz="650">
              <a:latin typeface="Arial"/>
              <a:cs typeface="Arial"/>
            </a:endParaRPr>
          </a:p>
          <a:p>
            <a:pPr marL="50165">
              <a:lnSpc>
                <a:spcPct val="100000"/>
              </a:lnSpc>
              <a:spcBef>
                <a:spcPts val="70"/>
              </a:spcBef>
            </a:pP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31,5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761369" y="4852904"/>
            <a:ext cx="460375" cy="27559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algn="r" marR="60325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6,8</a:t>
            </a:r>
            <a:endParaRPr sz="650">
              <a:latin typeface="Arial"/>
              <a:cs typeface="Arial"/>
            </a:endParaRPr>
          </a:p>
          <a:p>
            <a:pPr algn="r" marR="6985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51,0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7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59,4</a:t>
            </a:r>
            <a:endParaRPr sz="650">
              <a:latin typeface="Arial"/>
              <a:cs typeface="Arial"/>
            </a:endParaRPr>
          </a:p>
          <a:p>
            <a:pPr algn="r" marR="48260">
              <a:lnSpc>
                <a:spcPct val="100000"/>
              </a:lnSpc>
              <a:spcBef>
                <a:spcPts val="70"/>
              </a:spcBef>
            </a:pP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50,9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681368" y="4913946"/>
            <a:ext cx="460375" cy="33274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22,3</a:t>
            </a:r>
            <a:endParaRPr sz="650">
              <a:latin typeface="Arial"/>
              <a:cs typeface="Arial"/>
            </a:endParaRPr>
          </a:p>
          <a:p>
            <a:pPr marL="83185">
              <a:lnSpc>
                <a:spcPct val="100000"/>
              </a:lnSpc>
              <a:spcBef>
                <a:spcPts val="70"/>
              </a:spcBef>
            </a:pP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36,7</a:t>
            </a:r>
            <a:endParaRPr sz="650">
              <a:latin typeface="Arial"/>
              <a:cs typeface="Arial"/>
            </a:endParaRPr>
          </a:p>
          <a:p>
            <a:pPr marL="130175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,6</a:t>
            </a:r>
            <a:endParaRPr sz="650">
              <a:latin typeface="Arial"/>
              <a:cs typeface="Arial"/>
            </a:endParaRPr>
          </a:p>
          <a:p>
            <a:pPr marL="19050">
              <a:lnSpc>
                <a:spcPct val="100000"/>
              </a:lnSpc>
              <a:spcBef>
                <a:spcPts val="70"/>
              </a:spcBef>
            </a:pP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23,8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245368" y="4521766"/>
            <a:ext cx="136525" cy="23622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12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endParaRPr sz="6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057368" y="4934666"/>
            <a:ext cx="244475" cy="34353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61925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16,3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841368" y="4320397"/>
            <a:ext cx="244475" cy="39052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651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163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132,3</a:t>
            </a:r>
            <a:endParaRPr sz="65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137367" y="4255474"/>
            <a:ext cx="136525" cy="24447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927299" y="5825703"/>
            <a:ext cx="3397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607300" y="5825703"/>
            <a:ext cx="39179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илье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767299" y="5825703"/>
            <a:ext cx="711200" cy="5797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Формиро-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вание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омфо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тной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городской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среды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847300" y="5825703"/>
            <a:ext cx="942975" cy="7956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Обеспечение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устойчивого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сокращения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непригодного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дл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живания 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жилищного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фонда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87299" y="5825703"/>
            <a:ext cx="69024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да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28239" y="5441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608239" y="5441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688239" y="5441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768239" y="5441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848238" y="5441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928239" y="5441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501900" y="5825703"/>
            <a:ext cx="56451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Ипотека</a:t>
            </a:r>
            <a:r>
              <a:rPr dirty="0" baseline="30864" sz="675" spc="82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endParaRPr baseline="30864" sz="675">
              <a:latin typeface="Microsoft Sans Serif"/>
              <a:cs typeface="Microsoft Sans Serif"/>
            </a:endParaRPr>
          </a:p>
        </p:txBody>
      </p:sp>
      <p:pic>
        <p:nvPicPr>
          <p:cNvPr id="56" name="object 5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3" y="5075999"/>
            <a:ext cx="431990" cy="324002"/>
          </a:xfrm>
          <a:prstGeom prst="rect">
            <a:avLst/>
          </a:prstGeom>
        </p:spPr>
      </p:pic>
      <p:sp>
        <p:nvSpPr>
          <p:cNvPr id="57" name="object 57"/>
          <p:cNvSpPr txBox="1"/>
          <p:nvPr/>
        </p:nvSpPr>
        <p:spPr>
          <a:xfrm>
            <a:off x="521369" y="5250753"/>
            <a:ext cx="460375" cy="10795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540004" y="856857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540004" y="8892565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 txBox="1"/>
          <p:nvPr/>
        </p:nvSpPr>
        <p:spPr>
          <a:xfrm>
            <a:off x="527298" y="6865107"/>
            <a:ext cx="3162935" cy="22936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635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проект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«Жилье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городская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среда»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напр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авле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ти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ени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звития</a:t>
            </a:r>
            <a:endParaRPr sz="8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315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«Комфортная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безопасная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среда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жизни».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255" indent="215900">
              <a:lnSpc>
                <a:spcPct val="132900"/>
              </a:lnSpc>
            </a:pP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поставленной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цели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состав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нацио-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нального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проекта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входят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федеральных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проектов: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«Ипо-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-275" i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»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-35" i="1">
                <a:solidFill>
                  <a:srgbClr val="221E1F"/>
                </a:solidFill>
                <a:latin typeface="Arial"/>
                <a:cs typeface="Arial"/>
              </a:rPr>
              <a:t>«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Ж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илье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»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«Формировани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омфо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15" i="1">
                <a:solidFill>
                  <a:srgbClr val="221E1F"/>
                </a:solidFill>
                <a:latin typeface="Arial"/>
                <a:cs typeface="Arial"/>
              </a:rPr>
              <a:t>тно</a:t>
            </a:r>
            <a:r>
              <a:rPr dirty="0" sz="800" spc="-5" i="1">
                <a:solidFill>
                  <a:srgbClr val="221E1F"/>
                </a:solidFill>
                <a:latin typeface="Arial"/>
                <a:cs typeface="Arial"/>
              </a:rPr>
              <a:t>й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-5" i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оро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дс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ой  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среды»,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«Обеспечение</a:t>
            </a:r>
            <a:r>
              <a:rPr dirty="0" sz="800" spc="-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устойчивого</a:t>
            </a:r>
            <a:r>
              <a:rPr dirty="0" sz="800" spc="-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сокращения</a:t>
            </a:r>
            <a:r>
              <a:rPr dirty="0" sz="800" spc="-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непри- </a:t>
            </a:r>
            <a:r>
              <a:rPr dirty="0" sz="800" spc="-2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годного</a:t>
            </a:r>
            <a:r>
              <a:rPr dirty="0" sz="800" spc="3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20" i="1">
                <a:solidFill>
                  <a:srgbClr val="221E1F"/>
                </a:solidFill>
                <a:latin typeface="Arial"/>
                <a:cs typeface="Arial"/>
              </a:rPr>
              <a:t>проживания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жилищного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фонда»,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i="1">
                <a:solidFill>
                  <a:srgbClr val="221E1F"/>
                </a:solidFill>
                <a:latin typeface="Arial"/>
                <a:cs typeface="Arial"/>
              </a:rPr>
              <a:t>«Чистая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вода»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которые,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свою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очередь,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направлены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реше-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ние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следующих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задач:</a:t>
            </a:r>
            <a:endParaRPr sz="800">
              <a:latin typeface="Microsoft Sans Serif"/>
              <a:cs typeface="Microsoft Sans Serif"/>
            </a:endParaRPr>
          </a:p>
          <a:p>
            <a:pPr marL="140970" marR="10160" indent="-635">
              <a:lnSpc>
                <a:spcPct val="132900"/>
              </a:lnSpc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строительной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отрасли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до-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ступности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ипотеки;</a:t>
            </a:r>
            <a:endParaRPr sz="800">
              <a:latin typeface="Microsoft Sans Serif"/>
              <a:cs typeface="Microsoft Sans Serif"/>
            </a:endParaRPr>
          </a:p>
          <a:p>
            <a:pPr marL="140970" marR="5080">
              <a:lnSpc>
                <a:spcPct val="132900"/>
              </a:lnSpc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увеличение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объема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ввода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жилья,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том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числе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путем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введения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безрисковых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граждан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инструментов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895770" y="6865107"/>
            <a:ext cx="3033395" cy="22936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715">
              <a:lnSpc>
                <a:spcPct val="132900"/>
              </a:lnSpc>
              <a:spcBef>
                <a:spcPts val="100"/>
              </a:spcBef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инвестирования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жилищное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строительство,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эффек-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тивно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вовлечени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зем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дде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жк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трои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ль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тва 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инфраструктуры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проектах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жилищного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строительства,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также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модернизации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строительной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отрасли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опти-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мизации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административных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процедур;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13715">
              <a:lnSpc>
                <a:spcPct val="132900"/>
              </a:lnSpc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рост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доли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городов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благоприятной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средой;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улучшение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городской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среды;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обеспечение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устойчивого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сокращения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непригодно-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проживания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жилищного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фонда,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том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числе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за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счет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создания механизмов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переселения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граждан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из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непригодного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проживания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жилищного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фон-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да,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обеспечивающих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соблюдение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их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жилищных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прав;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обеспечение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качественной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питьевой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водой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жите-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лей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страны.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3780002" y="775856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780002" y="792057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780002" y="8082572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780002" y="8892565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 txBox="1"/>
          <p:nvPr/>
        </p:nvSpPr>
        <p:spPr>
          <a:xfrm>
            <a:off x="8303300" y="449781"/>
            <a:ext cx="5525135" cy="45783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реализации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целей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проекта</a:t>
            </a:r>
            <a:r>
              <a:rPr dirty="0" sz="12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предусмотрены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следующие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общественно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значимые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результаты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-6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показатели:</a:t>
            </a:r>
            <a:endParaRPr sz="1200">
              <a:latin typeface="Arial"/>
              <a:cs typeface="Arial"/>
            </a:endParaRPr>
          </a:p>
        </p:txBody>
      </p:sp>
      <p:graphicFrame>
        <p:nvGraphicFramePr>
          <p:cNvPr id="67" name="object 67"/>
          <p:cNvGraphicFramePr>
            <a:graphicFrameLocks noGrp="1"/>
          </p:cNvGraphicFramePr>
          <p:nvPr/>
        </p:nvGraphicFramePr>
        <p:xfrm>
          <a:off x="8204824" y="1496000"/>
          <a:ext cx="6384925" cy="14808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7040"/>
                <a:gridCol w="447039"/>
                <a:gridCol w="447039"/>
                <a:gridCol w="447039"/>
                <a:gridCol w="447039"/>
                <a:gridCol w="447039"/>
                <a:gridCol w="447039"/>
              </a:tblGrid>
              <a:tr h="60365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ts val="905"/>
                        </a:lnSpc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Объем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ипотечных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жилищных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кредитов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245745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(траншей)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рублях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иностранной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валюте,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предоставленных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физическим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лицам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–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40"/>
                        </a:lnSpc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резидентам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год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8953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Трлн </a:t>
                      </a: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0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206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Объем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жилищного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строительства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Млн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</a:t>
                      </a:r>
                      <a:r>
                        <a:rPr dirty="0" baseline="30864" sz="675" spc="52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2</a:t>
                      </a:r>
                      <a:endParaRPr baseline="30864" sz="675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78,0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87,4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102,7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9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314297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семей,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905"/>
                        </a:lnSpc>
                      </a:pP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улучшивших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жилищные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условия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14795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Млн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0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343354">
                <a:tc>
                  <a:txBody>
                    <a:bodyPr/>
                    <a:lstStyle/>
                    <a:p>
                      <a:pPr marL="53975" marR="521970">
                        <a:lnSpc>
                          <a:spcPts val="850"/>
                        </a:lnSpc>
                        <a:spcBef>
                          <a:spcPts val="745"/>
                        </a:spcBef>
                      </a:pP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Средний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уровень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процентной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ставки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ипотечному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кредиту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946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8" name="object 68"/>
          <p:cNvGraphicFramePr>
            <a:graphicFrameLocks noGrp="1"/>
          </p:cNvGraphicFramePr>
          <p:nvPr/>
        </p:nvGraphicFramePr>
        <p:xfrm>
          <a:off x="8204824" y="3170000"/>
          <a:ext cx="6384925" cy="4349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7040"/>
                <a:gridCol w="447039"/>
                <a:gridCol w="447039"/>
                <a:gridCol w="447039"/>
                <a:gridCol w="447039"/>
                <a:gridCol w="447039"/>
                <a:gridCol w="447039"/>
              </a:tblGrid>
              <a:tr h="422247">
                <a:tc>
                  <a:txBody>
                    <a:bodyPr/>
                    <a:lstStyle/>
                    <a:p>
                      <a:pPr marL="53975" marR="68135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граждан,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расселенных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из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непригодного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для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проживания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40"/>
                        </a:lnSpc>
                      </a:pP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жилищного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фонда,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нарастающим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итогом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4635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Тыс.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207,2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269,0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322,8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471,8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462,2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598,4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536,6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9" name="object 69"/>
          <p:cNvGraphicFramePr>
            <a:graphicFrameLocks noGrp="1"/>
          </p:cNvGraphicFramePr>
          <p:nvPr/>
        </p:nvGraphicFramePr>
        <p:xfrm>
          <a:off x="8204824" y="4027195"/>
          <a:ext cx="6384925" cy="17113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7040"/>
                <a:gridCol w="447039"/>
                <a:gridCol w="447039"/>
                <a:gridCol w="447039"/>
                <a:gridCol w="447039"/>
                <a:gridCol w="447039"/>
                <a:gridCol w="447039"/>
              </a:tblGrid>
              <a:tr h="530197">
                <a:tc>
                  <a:txBody>
                    <a:bodyPr/>
                    <a:lstStyle/>
                    <a:p>
                      <a:pPr marL="53975" marR="31750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населения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Российской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Федерации,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обеспеченного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качественной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питьевой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574040">
                        <a:lnSpc>
                          <a:spcPts val="850"/>
                        </a:lnSpc>
                      </a:pP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водой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из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систем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централизованного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водоснабжения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86,6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87,4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87,6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87,8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88,1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87,9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0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88,8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530197">
                <a:tc>
                  <a:txBody>
                    <a:bodyPr/>
                    <a:lstStyle/>
                    <a:p>
                      <a:pPr algn="just"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городского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населения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algn="just" marL="53975" marR="354330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Российской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Федерации,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обеспеченного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качественной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питьевой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водой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из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систем </a:t>
                      </a:r>
                      <a:r>
                        <a:rPr dirty="0" sz="800" spc="-204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централизованного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водоснабжения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93,7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94,0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94,1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94,3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94,3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94,3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638148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построенных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43180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реконструированных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(модернизированных)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объектов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питьевого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водоснабжения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547370">
                        <a:lnSpc>
                          <a:spcPts val="850"/>
                        </a:lnSpc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доп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овки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см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тренных 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региональными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программами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431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431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751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794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197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934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0" name="object 70"/>
          <p:cNvGraphicFramePr>
            <a:graphicFrameLocks noGrp="1"/>
          </p:cNvGraphicFramePr>
          <p:nvPr/>
        </p:nvGraphicFramePr>
        <p:xfrm>
          <a:off x="8204824" y="5932085"/>
          <a:ext cx="6384925" cy="7493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7040"/>
                <a:gridCol w="447039"/>
                <a:gridCol w="447039"/>
                <a:gridCol w="447039"/>
                <a:gridCol w="447039"/>
                <a:gridCol w="447039"/>
                <a:gridCol w="447039"/>
              </a:tblGrid>
              <a:tr h="314297">
                <a:tc>
                  <a:txBody>
                    <a:bodyPr/>
                    <a:lstStyle/>
                    <a:p>
                      <a:pPr marL="53975" marR="116839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благоустроенных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общественных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территорий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60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-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344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129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9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-1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-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-9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164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22248">
                <a:tc>
                  <a:txBody>
                    <a:bodyPr/>
                    <a:lstStyle/>
                    <a:p>
                      <a:pPr algn="just" marL="53975" marR="451484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городов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благоприятной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средой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общего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количества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городов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(индекс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качества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городской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среды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–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выше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50%)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49,0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54,0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54,0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54,0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61,0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1" name="object 71"/>
          <p:cNvGraphicFramePr>
            <a:graphicFrameLocks noGrp="1"/>
          </p:cNvGraphicFramePr>
          <p:nvPr/>
        </p:nvGraphicFramePr>
        <p:xfrm>
          <a:off x="11080389" y="994962"/>
          <a:ext cx="3399154" cy="271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0040"/>
                <a:gridCol w="495300"/>
                <a:gridCol w="440690"/>
                <a:gridCol w="453390"/>
                <a:gridCol w="440689"/>
                <a:gridCol w="437514"/>
                <a:gridCol w="474344"/>
                <a:gridCol w="334009"/>
              </a:tblGrid>
              <a:tr h="135407">
                <a:tc>
                  <a:txBody>
                    <a:bodyPr/>
                    <a:lstStyle/>
                    <a:p>
                      <a:pPr marL="3175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r" marR="135255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33985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r" marR="11176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1303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3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</a:tr>
              <a:tr h="13540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11811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r" marR="10223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1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факт**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72" name="object 72"/>
          <p:cNvSpPr txBox="1"/>
          <p:nvPr/>
        </p:nvSpPr>
        <p:spPr>
          <a:xfrm>
            <a:off x="8252473" y="1334050"/>
            <a:ext cx="4186554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Не</a:t>
            </a:r>
            <a:r>
              <a:rPr dirty="0" sz="800" spc="-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менее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0" b="1">
                <a:solidFill>
                  <a:srgbClr val="221E1F"/>
                </a:solidFill>
                <a:latin typeface="Arial"/>
                <a:cs typeface="Arial"/>
              </a:rPr>
              <a:t>5</a:t>
            </a:r>
            <a:r>
              <a:rPr dirty="0" sz="800" spc="-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млн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семей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улучшат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жилищные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условия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ежегодно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2030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году</a:t>
            </a:r>
            <a:endParaRPr sz="8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8252477" y="3008051"/>
            <a:ext cx="608711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Граждане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расселены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из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аварийного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жилищного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фонда,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признанного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аварийным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по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состоянию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01.01.2017 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г.</a:t>
            </a:r>
            <a:endParaRPr sz="8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8252479" y="3636645"/>
            <a:ext cx="5164455" cy="3759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Повышение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качества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питьевой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0" b="1">
                <a:solidFill>
                  <a:srgbClr val="221E1F"/>
                </a:solidFill>
                <a:latin typeface="Arial"/>
                <a:cs typeface="Arial"/>
              </a:rPr>
              <a:t>воды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посредством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модернизации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систем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водоснабжения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с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использованием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перспективных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технологий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водоподготовки,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включая технологии,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разработанные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организациями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оборонно-промышленного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комплекса</a:t>
            </a:r>
            <a:endParaRPr sz="8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8252479" y="5770134"/>
            <a:ext cx="484441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Повышена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комфортность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городской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среды,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том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числе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общественных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пространств</a:t>
            </a:r>
            <a:endParaRPr sz="8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8195299" y="6920283"/>
            <a:ext cx="2305685" cy="5118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РАМКАХ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НАЦИОНАЛЬНОГО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ПРОЕКТА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2022 ГОДУ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ДОСТИГНУТЫ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 СЛЕДУЮЩИЕ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РЕЗУЛЬТАТЫ:</a:t>
            </a:r>
            <a:endParaRPr sz="800">
              <a:latin typeface="Arial"/>
              <a:cs typeface="Arial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8207997" y="765175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 txBox="1"/>
          <p:nvPr/>
        </p:nvSpPr>
        <p:spPr>
          <a:xfrm>
            <a:off x="8323771" y="7568284"/>
            <a:ext cx="3032760" cy="24555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715">
              <a:lnSpc>
                <a:spcPct val="132900"/>
              </a:lnSpc>
              <a:spcBef>
                <a:spcPts val="100"/>
              </a:spcBef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введено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102,7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млн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кв.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жилья,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что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составляет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128,4%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от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запланированного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показателя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80,0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млн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кв.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м);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реализовано 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185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 развитию территорий,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расположенных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границах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населенных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пунктов</a:t>
            </a:r>
            <a:r>
              <a:rPr dirty="0" sz="800" spc="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(со-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ответствует плану),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предусматривающих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ство жилья,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 </a:t>
            </a:r>
            <a:r>
              <a:rPr dirty="0" sz="800" spc="140">
                <a:solidFill>
                  <a:srgbClr val="221E1F"/>
                </a:solidFill>
                <a:latin typeface="Microsoft Sans Serif"/>
                <a:cs typeface="Microsoft Sans Serif"/>
              </a:rPr>
              <a:t>общим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объемом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введенного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жилья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9,3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кв.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8,9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кв.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м);</a:t>
            </a:r>
            <a:endParaRPr sz="800">
              <a:latin typeface="Microsoft Sans Serif"/>
              <a:cs typeface="Microsoft Sans Serif"/>
            </a:endParaRPr>
          </a:p>
          <a:p>
            <a:pPr marL="12700" marR="5080">
              <a:lnSpc>
                <a:spcPct val="132900"/>
              </a:lnSpc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нарастающим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итогом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2019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года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актуализировано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248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принято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144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новых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нормативно-технических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доку-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мента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внедрения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передовых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технологий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уста-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новления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ограничения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использование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устарев-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ших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технологий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проектировании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строительстве;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массовое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индустриальное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строительство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ъе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индивид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ально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жилищно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трои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ль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тва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объемом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0,3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кв.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0,1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кв.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м);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8207997" y="7975752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8207997" y="8785745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8207997" y="9595752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11451170" y="702000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 txBox="1"/>
          <p:nvPr/>
        </p:nvSpPr>
        <p:spPr>
          <a:xfrm>
            <a:off x="11566945" y="6936543"/>
            <a:ext cx="3028315" cy="31038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6985">
              <a:lnSpc>
                <a:spcPct val="132900"/>
              </a:lnSpc>
              <a:spcBef>
                <a:spcPts val="100"/>
              </a:spcBef>
            </a:pP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завершены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работы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благоустройству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55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383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мест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массового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отдыха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(городских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парков),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щественных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территорий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(набережные,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центральные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площади,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парки)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53 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931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территория,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нараста-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ющим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итогом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2019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года);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985">
              <a:lnSpc>
                <a:spcPct val="132900"/>
              </a:lnSpc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реализовано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147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победителей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Всероссий-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ского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конкурса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лучших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создания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комфорт-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ческих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поселений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160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985">
              <a:lnSpc>
                <a:spcPct val="132900"/>
              </a:lnSpc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завершено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строительство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реконструкция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(модерни-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зация)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363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объектов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питьевого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водоснабжения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доподготовки,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предусмотренных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региональными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граммами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320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объектов);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87,8%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обеспечено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тве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нно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ьев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ент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ал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ванного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водоснабжения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87,6%);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985" indent="-635">
              <a:lnSpc>
                <a:spcPct val="132900"/>
              </a:lnSpc>
            </a:pP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94,3%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городского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качественной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питьевой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водой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из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систем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централизованного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водоснабжения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94,1%).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11451170" y="783000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11451170" y="847799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11451170" y="9126004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11451170" y="961200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 txBox="1"/>
          <p:nvPr/>
        </p:nvSpPr>
        <p:spPr>
          <a:xfrm>
            <a:off x="527300" y="9720003"/>
            <a:ext cx="6195695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61594" marR="5080" indent="-49530">
              <a:lnSpc>
                <a:spcPct val="141700"/>
              </a:lnSpc>
              <a:spcBef>
                <a:spcPts val="100"/>
              </a:spcBef>
            </a:pPr>
            <a:r>
              <a:rPr dirty="0" baseline="27777" sz="450" spc="-7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baseline="27777" sz="450" spc="104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15">
                <a:solidFill>
                  <a:srgbClr val="808184"/>
                </a:solidFill>
                <a:latin typeface="Microsoft Sans Serif"/>
                <a:cs typeface="Microsoft Sans Serif"/>
              </a:rPr>
              <a:t>За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счет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средств </a:t>
            </a:r>
            <a:r>
              <a:rPr dirty="0" sz="500" spc="60">
                <a:solidFill>
                  <a:srgbClr val="808184"/>
                </a:solidFill>
                <a:latin typeface="Microsoft Sans Serif"/>
                <a:cs typeface="Microsoft Sans Serif"/>
              </a:rPr>
              <a:t>субсидий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из федерального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бюджета </a:t>
            </a:r>
            <a:r>
              <a:rPr dirty="0" sz="500" spc="60">
                <a:solidFill>
                  <a:srgbClr val="808184"/>
                </a:solidFill>
                <a:latin typeface="Microsoft Sans Serif"/>
                <a:cs typeface="Microsoft Sans Serif"/>
              </a:rPr>
              <a:t>российским </a:t>
            </a:r>
            <a:r>
              <a:rPr dirty="0" sz="500" spc="55">
                <a:solidFill>
                  <a:srgbClr val="808184"/>
                </a:solidFill>
                <a:latin typeface="Microsoft Sans Serif"/>
                <a:cs typeface="Microsoft Sans Serif"/>
              </a:rPr>
              <a:t>кредитным организациям </a:t>
            </a:r>
            <a:r>
              <a:rPr dirty="0" sz="500" spc="60">
                <a:solidFill>
                  <a:srgbClr val="808184"/>
                </a:solidFill>
                <a:latin typeface="Microsoft Sans Serif"/>
                <a:cs typeface="Microsoft Sans Serif"/>
              </a:rPr>
              <a:t>и акционерному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обществу </a:t>
            </a:r>
            <a:r>
              <a:rPr dirty="0" sz="500" spc="20">
                <a:solidFill>
                  <a:srgbClr val="808184"/>
                </a:solidFill>
                <a:latin typeface="Microsoft Sans Serif"/>
                <a:cs typeface="Microsoft Sans Serif"/>
              </a:rPr>
              <a:t>«ДОМ.РФ»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на </a:t>
            </a:r>
            <a:r>
              <a:rPr dirty="0" sz="500" spc="55">
                <a:solidFill>
                  <a:srgbClr val="808184"/>
                </a:solidFill>
                <a:latin typeface="Microsoft Sans Serif"/>
                <a:cs typeface="Microsoft Sans Serif"/>
              </a:rPr>
              <a:t>возмещение недополученных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доходов </a:t>
            </a:r>
            <a:r>
              <a:rPr dirty="0" sz="500" spc="-12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5">
                <a:solidFill>
                  <a:srgbClr val="808184"/>
                </a:solidFill>
                <a:latin typeface="Microsoft Sans Serif"/>
                <a:cs typeface="Microsoft Sans Serif"/>
              </a:rPr>
              <a:t>по</a:t>
            </a:r>
            <a:r>
              <a:rPr dirty="0" sz="500" spc="1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выданным</a:t>
            </a:r>
            <a:r>
              <a:rPr dirty="0" sz="500" spc="1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(приобретенным)</a:t>
            </a:r>
            <a:r>
              <a:rPr dirty="0" sz="500" spc="1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65">
                <a:solidFill>
                  <a:srgbClr val="808184"/>
                </a:solidFill>
                <a:latin typeface="Microsoft Sans Serif"/>
                <a:cs typeface="Microsoft Sans Serif"/>
              </a:rPr>
              <a:t>жилищным</a:t>
            </a:r>
            <a:r>
              <a:rPr dirty="0" sz="500" spc="1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(ипотечным)</a:t>
            </a:r>
            <a:r>
              <a:rPr dirty="0" sz="500" spc="1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кредитам</a:t>
            </a:r>
            <a:r>
              <a:rPr dirty="0" sz="500" spc="1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25">
                <a:solidFill>
                  <a:srgbClr val="808184"/>
                </a:solidFill>
                <a:latin typeface="Microsoft Sans Serif"/>
                <a:cs typeface="Microsoft Sans Serif"/>
              </a:rPr>
              <a:t>(займам).</a:t>
            </a:r>
            <a:endParaRPr sz="500">
              <a:latin typeface="Microsoft Sans Serif"/>
              <a:cs typeface="Microsoft Sans Serif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539998" y="9666796"/>
            <a:ext cx="720090" cy="0"/>
          </a:xfrm>
          <a:custGeom>
            <a:avLst/>
            <a:gdLst/>
            <a:ahLst/>
            <a:cxnLst/>
            <a:rect l="l" t="t" r="r" b="b"/>
            <a:pathLst>
              <a:path w="720090" h="0">
                <a:moveTo>
                  <a:pt x="0" y="0"/>
                </a:moveTo>
                <a:lnTo>
                  <a:pt x="720001" y="0"/>
                </a:lnTo>
              </a:path>
            </a:pathLst>
          </a:custGeom>
          <a:ln w="3175">
            <a:solidFill>
              <a:srgbClr val="808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 txBox="1"/>
          <p:nvPr/>
        </p:nvSpPr>
        <p:spPr>
          <a:xfrm>
            <a:off x="527300" y="10088502"/>
            <a:ext cx="20764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2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1200" spc="60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4388993" y="10088502"/>
            <a:ext cx="20637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40">
                <a:solidFill>
                  <a:srgbClr val="221E1F"/>
                </a:solidFill>
                <a:latin typeface="Microsoft Sans Serif"/>
                <a:cs typeface="Microsoft Sans Serif"/>
              </a:rPr>
              <a:t>37</a:t>
            </a:r>
            <a:endParaRPr sz="12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1431925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СОЦИАЛЬНО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ИЕ</a:t>
            </a:r>
            <a:r>
              <a:rPr dirty="0" sz="650" spc="50">
                <a:solidFill>
                  <a:srgbClr val="221E1F"/>
                </a:solidFill>
                <a:latin typeface="Verdana"/>
                <a:cs typeface="Verdana"/>
              </a:rPr>
              <a:t>Н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65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В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А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ННЫ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Й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0">
                <a:solidFill>
                  <a:srgbClr val="221E1F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Е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69900" y="1124707"/>
            <a:ext cx="374396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434" b="1">
                <a:solidFill>
                  <a:srgbClr val="221E1F"/>
                </a:solidFill>
                <a:latin typeface="Cambria"/>
                <a:cs typeface="Cambria"/>
              </a:rPr>
              <a:t>Н</a:t>
            </a:r>
            <a:r>
              <a:rPr dirty="0" sz="3800" spc="35" b="1">
                <a:solidFill>
                  <a:srgbClr val="221E1F"/>
                </a:solidFill>
                <a:latin typeface="Cambria"/>
                <a:cs typeface="Cambria"/>
              </a:rPr>
              <a:t>а</a:t>
            </a:r>
            <a:r>
              <a:rPr dirty="0" sz="3800" spc="135" b="1">
                <a:solidFill>
                  <a:srgbClr val="221E1F"/>
                </a:solidFill>
                <a:latin typeface="Cambria"/>
                <a:cs typeface="Cambria"/>
              </a:rPr>
              <a:t>ц</a:t>
            </a:r>
            <a:r>
              <a:rPr dirty="0" sz="3800" spc="50" b="1">
                <a:solidFill>
                  <a:srgbClr val="221E1F"/>
                </a:solidFill>
                <a:latin typeface="Cambria"/>
                <a:cs typeface="Cambria"/>
              </a:rPr>
              <a:t>и</a:t>
            </a:r>
            <a:r>
              <a:rPr dirty="0" sz="3800" spc="-140" b="1">
                <a:solidFill>
                  <a:srgbClr val="221E1F"/>
                </a:solidFill>
                <a:latin typeface="Cambria"/>
                <a:cs typeface="Cambria"/>
              </a:rPr>
              <a:t>о</a:t>
            </a:r>
            <a:r>
              <a:rPr dirty="0" sz="3800" spc="85" b="1">
                <a:solidFill>
                  <a:srgbClr val="221E1F"/>
                </a:solidFill>
                <a:latin typeface="Cambria"/>
                <a:cs typeface="Cambria"/>
              </a:rPr>
              <a:t>н</a:t>
            </a:r>
            <a:r>
              <a:rPr dirty="0" sz="3800" spc="65" b="1">
                <a:solidFill>
                  <a:srgbClr val="221E1F"/>
                </a:solidFill>
                <a:latin typeface="Cambria"/>
                <a:cs typeface="Cambria"/>
              </a:rPr>
              <a:t>а</a:t>
            </a:r>
            <a:r>
              <a:rPr dirty="0" sz="3800" spc="-160" b="1">
                <a:solidFill>
                  <a:srgbClr val="221E1F"/>
                </a:solidFill>
                <a:latin typeface="Cambria"/>
                <a:cs typeface="Cambria"/>
              </a:rPr>
              <a:t>л</a:t>
            </a:r>
            <a:r>
              <a:rPr dirty="0" sz="3800" spc="-5" b="1">
                <a:solidFill>
                  <a:srgbClr val="221E1F"/>
                </a:solidFill>
                <a:latin typeface="Cambria"/>
                <a:cs typeface="Cambria"/>
              </a:rPr>
              <a:t>ь</a:t>
            </a:r>
            <a:r>
              <a:rPr dirty="0" sz="3800" spc="150" b="1">
                <a:solidFill>
                  <a:srgbClr val="221E1F"/>
                </a:solidFill>
                <a:latin typeface="Cambria"/>
                <a:cs typeface="Cambria"/>
              </a:rPr>
              <a:t>н</a:t>
            </a:r>
            <a:r>
              <a:rPr dirty="0" sz="3800" spc="240" b="1">
                <a:solidFill>
                  <a:srgbClr val="221E1F"/>
                </a:solidFill>
                <a:latin typeface="Cambria"/>
                <a:cs typeface="Cambria"/>
              </a:rPr>
              <a:t>ы</a:t>
            </a:r>
            <a:r>
              <a:rPr dirty="0" sz="3800" spc="114" b="1">
                <a:solidFill>
                  <a:srgbClr val="221E1F"/>
                </a:solidFill>
                <a:latin typeface="Cambria"/>
                <a:cs typeface="Cambria"/>
              </a:rPr>
              <a:t>й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69900" y="1556706"/>
            <a:ext cx="1684655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120" b="1">
                <a:solidFill>
                  <a:srgbClr val="221E1F"/>
                </a:solidFill>
                <a:latin typeface="Cambria"/>
                <a:cs typeface="Cambria"/>
              </a:rPr>
              <a:t>п</a:t>
            </a:r>
            <a:r>
              <a:rPr dirty="0" sz="3800" spc="35" b="1">
                <a:solidFill>
                  <a:srgbClr val="221E1F"/>
                </a:solidFill>
                <a:latin typeface="Cambria"/>
                <a:cs typeface="Cambria"/>
              </a:rPr>
              <a:t>р</a:t>
            </a:r>
            <a:r>
              <a:rPr dirty="0" sz="3800" spc="-90" b="1">
                <a:solidFill>
                  <a:srgbClr val="221E1F"/>
                </a:solidFill>
                <a:latin typeface="Cambria"/>
                <a:cs typeface="Cambria"/>
              </a:rPr>
              <a:t>о</a:t>
            </a:r>
            <a:r>
              <a:rPr dirty="0" sz="3800" spc="-140" b="1">
                <a:solidFill>
                  <a:srgbClr val="221E1F"/>
                </a:solidFill>
                <a:latin typeface="Cambria"/>
                <a:cs typeface="Cambria"/>
              </a:rPr>
              <a:t>е</a:t>
            </a:r>
            <a:r>
              <a:rPr dirty="0" sz="3800" spc="190" b="1">
                <a:solidFill>
                  <a:srgbClr val="221E1F"/>
                </a:solidFill>
                <a:latin typeface="Cambria"/>
                <a:cs typeface="Cambria"/>
              </a:rPr>
              <a:t>к</a:t>
            </a:r>
            <a:r>
              <a:rPr dirty="0" sz="3800" spc="-35" b="1">
                <a:solidFill>
                  <a:srgbClr val="221E1F"/>
                </a:solidFill>
                <a:latin typeface="Cambria"/>
                <a:cs typeface="Cambria"/>
              </a:rPr>
              <a:t>т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57556" y="1750963"/>
            <a:ext cx="3767454" cy="1100455"/>
          </a:xfrm>
          <a:prstGeom prst="rect">
            <a:avLst/>
          </a:prstGeom>
        </p:spPr>
        <p:txBody>
          <a:bodyPr wrap="square" lIns="0" tIns="2501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970"/>
              </a:spcBef>
            </a:pPr>
            <a:r>
              <a:rPr dirty="0" sz="3800" spc="-50" b="1">
                <a:solidFill>
                  <a:srgbClr val="221E1F"/>
                </a:solidFill>
                <a:latin typeface="Cambria"/>
                <a:cs typeface="Cambria"/>
              </a:rPr>
              <a:t>«Культура»</a:t>
            </a:r>
            <a:endParaRPr sz="3800">
              <a:latin typeface="Cambria"/>
              <a:cs typeface="Cambria"/>
            </a:endParaRPr>
          </a:p>
          <a:p>
            <a:pPr marL="281940">
              <a:lnSpc>
                <a:spcPct val="100000"/>
              </a:lnSpc>
              <a:spcBef>
                <a:spcPts val="590"/>
              </a:spcBef>
            </a:pPr>
            <a:r>
              <a:rPr dirty="0" sz="1200" spc="55">
                <a:solidFill>
                  <a:srgbClr val="243F8F"/>
                </a:solidFill>
                <a:latin typeface="Microsoft Sans Serif"/>
                <a:cs typeface="Microsoft Sans Serif"/>
              </a:rPr>
              <a:t>СРОКИ</a:t>
            </a:r>
            <a:r>
              <a:rPr dirty="0" sz="1200" spc="-15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65">
                <a:solidFill>
                  <a:srgbClr val="243F8F"/>
                </a:solidFill>
                <a:latin typeface="Microsoft Sans Serif"/>
                <a:cs typeface="Microsoft Sans Serif"/>
              </a:rPr>
              <a:t>РЕАЛИЗАЦИИ:</a:t>
            </a:r>
            <a:r>
              <a:rPr dirty="0" sz="1200" spc="-10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35">
                <a:solidFill>
                  <a:srgbClr val="243F8F"/>
                </a:solidFill>
                <a:latin typeface="Microsoft Sans Serif"/>
                <a:cs typeface="Microsoft Sans Serif"/>
              </a:rPr>
              <a:t>01.01.2019</a:t>
            </a:r>
            <a:r>
              <a:rPr dirty="0" sz="1200" spc="-15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245">
                <a:solidFill>
                  <a:srgbClr val="243F8F"/>
                </a:solidFill>
                <a:latin typeface="Microsoft Sans Serif"/>
                <a:cs typeface="Microsoft Sans Serif"/>
              </a:rPr>
              <a:t>–</a:t>
            </a:r>
            <a:r>
              <a:rPr dirty="0" sz="1200" spc="-10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25">
                <a:solidFill>
                  <a:srgbClr val="243F8F"/>
                </a:solidFill>
                <a:latin typeface="Microsoft Sans Serif"/>
                <a:cs typeface="Microsoft Sans Serif"/>
              </a:rPr>
              <a:t>31.12.2024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40004" y="442821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40004" y="491420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40004" y="556220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40004" y="604820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40004" y="6696202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527300" y="3048739"/>
            <a:ext cx="3162300" cy="391350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9525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«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»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стижение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национальной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цели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«Возможности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самореализации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талантов».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9525" indent="215900">
              <a:lnSpc>
                <a:spcPct val="132900"/>
              </a:lnSpc>
            </a:pP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поставленной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цели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состав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нацио-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нального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проекта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входят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федеральных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проекта: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«Куль-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турная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среда»,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«Творческие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люди»,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«Цифровая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5" i="1">
                <a:solidFill>
                  <a:srgbClr val="221E1F"/>
                </a:solidFill>
                <a:latin typeface="Arial"/>
                <a:cs typeface="Arial"/>
              </a:rPr>
              <a:t>культу-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ра»,</a:t>
            </a:r>
            <a:r>
              <a:rPr dirty="0" sz="800" spc="2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которые,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свою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очередь,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направлены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решение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следующих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задач:</a:t>
            </a:r>
            <a:endParaRPr sz="800">
              <a:latin typeface="Microsoft Sans Serif"/>
              <a:cs typeface="Microsoft Sans Serif"/>
            </a:endParaRPr>
          </a:p>
          <a:p>
            <a:pPr algn="just" marL="140970" marR="9525">
              <a:lnSpc>
                <a:spcPct val="132900"/>
              </a:lnSpc>
            </a:pP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укрепление российской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гражданской идентично-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основе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духовно-нравственных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ценностей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родов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России;</a:t>
            </a:r>
            <a:endParaRPr sz="800">
              <a:latin typeface="Microsoft Sans Serif"/>
              <a:cs typeface="Microsoft Sans Serif"/>
            </a:endParaRPr>
          </a:p>
          <a:p>
            <a:pPr algn="just" marL="140970" marR="5080">
              <a:lnSpc>
                <a:spcPct val="132900"/>
              </a:lnSpc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реконструкция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капитальный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ремонт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детских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школ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искусств,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переоснащение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муниципальных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библиотек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модельному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стандарту,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также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реконструкция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дет-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ских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театров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ТЮЗов;</a:t>
            </a:r>
            <a:endParaRPr sz="800">
              <a:latin typeface="Microsoft Sans Serif"/>
              <a:cs typeface="Microsoft Sans Serif"/>
            </a:endParaRPr>
          </a:p>
          <a:p>
            <a:pPr algn="just" marL="140970" marR="5715" indent="-635">
              <a:lnSpc>
                <a:spcPct val="132900"/>
              </a:lnSpc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поддержка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творческих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инициатив, способствующих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самор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ал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заци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ления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перву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очер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талан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ливых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детей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молодежи;</a:t>
            </a:r>
            <a:endParaRPr sz="800">
              <a:latin typeface="Microsoft Sans Serif"/>
              <a:cs typeface="Microsoft Sans Serif"/>
            </a:endParaRPr>
          </a:p>
          <a:p>
            <a:pPr algn="just" marL="140970" marR="8890">
              <a:lnSpc>
                <a:spcPct val="132900"/>
              </a:lnSpc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выравнивание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условий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доступности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жителей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всех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регионов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страны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лучшим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образцам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музыкального,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ально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ореог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афичес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зоб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льн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искусства,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народного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творчества;</a:t>
            </a:r>
            <a:endParaRPr sz="800">
              <a:latin typeface="Microsoft Sans Serif"/>
              <a:cs typeface="Microsoft Sans Serif"/>
            </a:endParaRPr>
          </a:p>
          <a:p>
            <a:pPr algn="just" marL="140970" marR="9525" indent="-635">
              <a:lnSpc>
                <a:spcPct val="132900"/>
              </a:lnSpc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внедрение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цифровых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технологий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культурное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странство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страны.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307300" y="3041781"/>
            <a:ext cx="2338070" cy="11055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Расходы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федерального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</a:t>
            </a:r>
            <a:r>
              <a:rPr dirty="0" sz="12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8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2021–2024</a:t>
            </a:r>
            <a:r>
              <a:rPr dirty="0" sz="12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годах </a:t>
            </a:r>
            <a:r>
              <a:rPr dirty="0" sz="1200" spc="-3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реализацию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проекта,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5400001" y="6058801"/>
            <a:ext cx="432434" cy="205740"/>
            <a:chOff x="5400001" y="6058801"/>
            <a:chExt cx="432434" cy="205740"/>
          </a:xfrm>
        </p:grpSpPr>
        <p:sp>
          <p:nvSpPr>
            <p:cNvPr id="19" name="object 19"/>
            <p:cNvSpPr/>
            <p:nvPr/>
          </p:nvSpPr>
          <p:spPr>
            <a:xfrm>
              <a:off x="5400001" y="6179401"/>
              <a:ext cx="108585" cy="85090"/>
            </a:xfrm>
            <a:custGeom>
              <a:avLst/>
              <a:gdLst/>
              <a:ahLst/>
              <a:cxnLst/>
              <a:rect l="l" t="t" r="r" b="b"/>
              <a:pathLst>
                <a:path w="108585" h="85089">
                  <a:moveTo>
                    <a:pt x="108000" y="0"/>
                  </a:moveTo>
                  <a:lnTo>
                    <a:pt x="0" y="0"/>
                  </a:lnTo>
                  <a:lnTo>
                    <a:pt x="0" y="84594"/>
                  </a:lnTo>
                  <a:lnTo>
                    <a:pt x="108000" y="8459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5508002" y="6089751"/>
              <a:ext cx="108585" cy="174625"/>
            </a:xfrm>
            <a:custGeom>
              <a:avLst/>
              <a:gdLst/>
              <a:ahLst/>
              <a:cxnLst/>
              <a:rect l="l" t="t" r="r" b="b"/>
              <a:pathLst>
                <a:path w="108585" h="174625">
                  <a:moveTo>
                    <a:pt x="108000" y="0"/>
                  </a:moveTo>
                  <a:lnTo>
                    <a:pt x="0" y="0"/>
                  </a:lnTo>
                  <a:lnTo>
                    <a:pt x="0" y="174244"/>
                  </a:lnTo>
                  <a:lnTo>
                    <a:pt x="108000" y="17424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5616003" y="6058801"/>
              <a:ext cx="108585" cy="205740"/>
            </a:xfrm>
            <a:custGeom>
              <a:avLst/>
              <a:gdLst/>
              <a:ahLst/>
              <a:cxnLst/>
              <a:rect l="l" t="t" r="r" b="b"/>
              <a:pathLst>
                <a:path w="108585" h="205739">
                  <a:moveTo>
                    <a:pt x="108000" y="0"/>
                  </a:moveTo>
                  <a:lnTo>
                    <a:pt x="0" y="0"/>
                  </a:lnTo>
                  <a:lnTo>
                    <a:pt x="0" y="205193"/>
                  </a:lnTo>
                  <a:lnTo>
                    <a:pt x="108000" y="20519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5724004" y="6076797"/>
              <a:ext cx="108585" cy="187325"/>
            </a:xfrm>
            <a:custGeom>
              <a:avLst/>
              <a:gdLst/>
              <a:ahLst/>
              <a:cxnLst/>
              <a:rect l="l" t="t" r="r" b="b"/>
              <a:pathLst>
                <a:path w="108585" h="187325">
                  <a:moveTo>
                    <a:pt x="108000" y="0"/>
                  </a:moveTo>
                  <a:lnTo>
                    <a:pt x="0" y="0"/>
                  </a:lnTo>
                  <a:lnTo>
                    <a:pt x="0" y="187198"/>
                  </a:lnTo>
                  <a:lnTo>
                    <a:pt x="108000" y="18719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" name="object 23"/>
          <p:cNvGrpSpPr/>
          <p:nvPr/>
        </p:nvGrpSpPr>
        <p:grpSpPr>
          <a:xfrm>
            <a:off x="4319994" y="4729518"/>
            <a:ext cx="432434" cy="130810"/>
            <a:chOff x="4319994" y="4729518"/>
            <a:chExt cx="432434" cy="130810"/>
          </a:xfrm>
        </p:grpSpPr>
        <p:sp>
          <p:nvSpPr>
            <p:cNvPr id="24" name="object 24"/>
            <p:cNvSpPr/>
            <p:nvPr/>
          </p:nvSpPr>
          <p:spPr>
            <a:xfrm>
              <a:off x="4319994" y="4801692"/>
              <a:ext cx="108585" cy="58419"/>
            </a:xfrm>
            <a:custGeom>
              <a:avLst/>
              <a:gdLst/>
              <a:ahLst/>
              <a:cxnLst/>
              <a:rect l="l" t="t" r="r" b="b"/>
              <a:pathLst>
                <a:path w="108585" h="58420">
                  <a:moveTo>
                    <a:pt x="108000" y="0"/>
                  </a:moveTo>
                  <a:lnTo>
                    <a:pt x="0" y="0"/>
                  </a:lnTo>
                  <a:lnTo>
                    <a:pt x="0" y="58318"/>
                  </a:lnTo>
                  <a:lnTo>
                    <a:pt x="108000" y="5831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4427994" y="4769650"/>
              <a:ext cx="108585" cy="90805"/>
            </a:xfrm>
            <a:custGeom>
              <a:avLst/>
              <a:gdLst/>
              <a:ahLst/>
              <a:cxnLst/>
              <a:rect l="l" t="t" r="r" b="b"/>
              <a:pathLst>
                <a:path w="108585" h="90804">
                  <a:moveTo>
                    <a:pt x="108000" y="0"/>
                  </a:moveTo>
                  <a:lnTo>
                    <a:pt x="0" y="0"/>
                  </a:lnTo>
                  <a:lnTo>
                    <a:pt x="0" y="90360"/>
                  </a:lnTo>
                  <a:lnTo>
                    <a:pt x="108000" y="9036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4535995" y="4754168"/>
              <a:ext cx="108585" cy="106045"/>
            </a:xfrm>
            <a:custGeom>
              <a:avLst/>
              <a:gdLst/>
              <a:ahLst/>
              <a:cxnLst/>
              <a:rect l="l" t="t" r="r" b="b"/>
              <a:pathLst>
                <a:path w="108585" h="106045">
                  <a:moveTo>
                    <a:pt x="108000" y="0"/>
                  </a:moveTo>
                  <a:lnTo>
                    <a:pt x="0" y="0"/>
                  </a:lnTo>
                  <a:lnTo>
                    <a:pt x="0" y="105841"/>
                  </a:lnTo>
                  <a:lnTo>
                    <a:pt x="108000" y="10584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4643996" y="4729518"/>
              <a:ext cx="108585" cy="130810"/>
            </a:xfrm>
            <a:custGeom>
              <a:avLst/>
              <a:gdLst/>
              <a:ahLst/>
              <a:cxnLst/>
              <a:rect l="l" t="t" r="r" b="b"/>
              <a:pathLst>
                <a:path w="108585" h="130810">
                  <a:moveTo>
                    <a:pt x="108000" y="0"/>
                  </a:moveTo>
                  <a:lnTo>
                    <a:pt x="0" y="0"/>
                  </a:lnTo>
                  <a:lnTo>
                    <a:pt x="0" y="130492"/>
                  </a:lnTo>
                  <a:lnTo>
                    <a:pt x="108000" y="13049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" name="object 28"/>
          <p:cNvGrpSpPr/>
          <p:nvPr/>
        </p:nvGrpSpPr>
        <p:grpSpPr>
          <a:xfrm>
            <a:off x="4319994" y="6236995"/>
            <a:ext cx="432434" cy="27305"/>
            <a:chOff x="4319994" y="6236995"/>
            <a:chExt cx="432434" cy="27305"/>
          </a:xfrm>
        </p:grpSpPr>
        <p:sp>
          <p:nvSpPr>
            <p:cNvPr id="29" name="object 29"/>
            <p:cNvSpPr/>
            <p:nvPr/>
          </p:nvSpPr>
          <p:spPr>
            <a:xfrm>
              <a:off x="4319994" y="6246177"/>
              <a:ext cx="108585" cy="18415"/>
            </a:xfrm>
            <a:custGeom>
              <a:avLst/>
              <a:gdLst/>
              <a:ahLst/>
              <a:cxnLst/>
              <a:rect l="l" t="t" r="r" b="b"/>
              <a:pathLst>
                <a:path w="108585" h="18414">
                  <a:moveTo>
                    <a:pt x="108000" y="0"/>
                  </a:moveTo>
                  <a:lnTo>
                    <a:pt x="0" y="0"/>
                  </a:lnTo>
                  <a:lnTo>
                    <a:pt x="0" y="17818"/>
                  </a:lnTo>
                  <a:lnTo>
                    <a:pt x="108000" y="1781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4427994" y="6247803"/>
              <a:ext cx="108585" cy="16510"/>
            </a:xfrm>
            <a:custGeom>
              <a:avLst/>
              <a:gdLst/>
              <a:ahLst/>
              <a:cxnLst/>
              <a:rect l="l" t="t" r="r" b="b"/>
              <a:pathLst>
                <a:path w="108585" h="16510">
                  <a:moveTo>
                    <a:pt x="108000" y="0"/>
                  </a:moveTo>
                  <a:lnTo>
                    <a:pt x="0" y="0"/>
                  </a:lnTo>
                  <a:lnTo>
                    <a:pt x="0" y="16192"/>
                  </a:lnTo>
                  <a:lnTo>
                    <a:pt x="108000" y="1619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4535995" y="6236995"/>
              <a:ext cx="108585" cy="27305"/>
            </a:xfrm>
            <a:custGeom>
              <a:avLst/>
              <a:gdLst/>
              <a:ahLst/>
              <a:cxnLst/>
              <a:rect l="l" t="t" r="r" b="b"/>
              <a:pathLst>
                <a:path w="108585" h="27304">
                  <a:moveTo>
                    <a:pt x="108000" y="0"/>
                  </a:moveTo>
                  <a:lnTo>
                    <a:pt x="0" y="0"/>
                  </a:lnTo>
                  <a:lnTo>
                    <a:pt x="0" y="27000"/>
                  </a:lnTo>
                  <a:lnTo>
                    <a:pt x="108000" y="2700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4643996" y="6245631"/>
              <a:ext cx="108585" cy="18415"/>
            </a:xfrm>
            <a:custGeom>
              <a:avLst/>
              <a:gdLst/>
              <a:ahLst/>
              <a:cxnLst/>
              <a:rect l="l" t="t" r="r" b="b"/>
              <a:pathLst>
                <a:path w="108585" h="18414">
                  <a:moveTo>
                    <a:pt x="108000" y="0"/>
                  </a:moveTo>
                  <a:lnTo>
                    <a:pt x="0" y="0"/>
                  </a:lnTo>
                  <a:lnTo>
                    <a:pt x="0" y="18364"/>
                  </a:lnTo>
                  <a:lnTo>
                    <a:pt x="108000" y="1836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3" name="object 33"/>
          <p:cNvSpPr txBox="1"/>
          <p:nvPr/>
        </p:nvSpPr>
        <p:spPr>
          <a:xfrm>
            <a:off x="5381368" y="5802320"/>
            <a:ext cx="460375" cy="33591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23,5</a:t>
            </a:r>
            <a:endParaRPr sz="650">
              <a:latin typeface="Arial"/>
              <a:cs typeface="Arial"/>
            </a:endParaRPr>
          </a:p>
          <a:p>
            <a:pPr marL="102235">
              <a:lnSpc>
                <a:spcPct val="100000"/>
              </a:lnSpc>
              <a:spcBef>
                <a:spcPts val="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48,3</a:t>
            </a:r>
            <a:endParaRPr sz="650">
              <a:latin typeface="Arial"/>
              <a:cs typeface="Arial"/>
            </a:endParaRPr>
          </a:p>
          <a:p>
            <a:pPr marL="132715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5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,0</a:t>
            </a:r>
            <a:endParaRPr sz="650">
              <a:latin typeface="Arial"/>
              <a:cs typeface="Arial"/>
            </a:endParaRPr>
          </a:p>
          <a:p>
            <a:pPr marL="114935">
              <a:lnSpc>
                <a:spcPct val="100000"/>
              </a:lnSpc>
              <a:spcBef>
                <a:spcPts val="70"/>
              </a:spcBef>
            </a:pP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51,7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301368" y="6045174"/>
            <a:ext cx="460375" cy="16192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4604">
              <a:lnSpc>
                <a:spcPct val="100000"/>
              </a:lnSpc>
              <a:spcBef>
                <a:spcPts val="15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3,3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3,0</a:t>
            </a:r>
            <a:endParaRPr sz="650">
              <a:latin typeface="Arial"/>
              <a:cs typeface="Arial"/>
            </a:endParaRPr>
          </a:p>
          <a:p>
            <a:pPr marL="23495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3,5</a:t>
            </a:r>
            <a:endParaRPr sz="65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3,4</a:t>
            </a:r>
            <a:endParaRPr sz="6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625369" y="4485237"/>
            <a:ext cx="136525" cy="20320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,5</a:t>
            </a:r>
            <a:endParaRPr sz="6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409368" y="4547501"/>
            <a:ext cx="136525" cy="18097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25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301368" y="4570626"/>
            <a:ext cx="136525" cy="52514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  <a:tabLst>
                <a:tab pos="347345" algn="l"/>
              </a:tabLst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	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6,2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416459" y="4901278"/>
            <a:ext cx="125095" cy="211454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517368" y="4504073"/>
            <a:ext cx="136525" cy="64071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  <a:tabLst>
                <a:tab pos="442595" algn="l"/>
              </a:tabLst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	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,9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632898" y="4901659"/>
            <a:ext cx="125095" cy="214629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308240" y="6305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387299" y="6581702"/>
            <a:ext cx="3397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307300" y="5177702"/>
            <a:ext cx="648970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урная 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среда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307300" y="6581702"/>
            <a:ext cx="673100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ворческие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люди</a:t>
            </a:r>
            <a:endParaRPr sz="800">
              <a:latin typeface="Microsoft Sans Serif"/>
              <a:cs typeface="Microsoft Sans Serif"/>
            </a:endParaRPr>
          </a:p>
        </p:txBody>
      </p:sp>
      <p:pic>
        <p:nvPicPr>
          <p:cNvPr id="45" name="object 4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01" y="4782248"/>
            <a:ext cx="432003" cy="77762"/>
          </a:xfrm>
          <a:prstGeom prst="rect">
            <a:avLst/>
          </a:prstGeom>
        </p:spPr>
      </p:pic>
      <p:sp>
        <p:nvSpPr>
          <p:cNvPr id="46" name="object 46"/>
          <p:cNvSpPr txBox="1"/>
          <p:nvPr/>
        </p:nvSpPr>
        <p:spPr>
          <a:xfrm>
            <a:off x="5705368" y="4559568"/>
            <a:ext cx="136525" cy="19431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,9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489369" y="4541673"/>
            <a:ext cx="244475" cy="205104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 marL="18415">
              <a:lnSpc>
                <a:spcPct val="100000"/>
              </a:lnSpc>
              <a:spcBef>
                <a:spcPts val="70"/>
              </a:spcBef>
            </a:pP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21,6</a:t>
            </a:r>
            <a:endParaRPr sz="65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381368" y="4639889"/>
            <a:ext cx="136525" cy="45593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     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,0</a:t>
            </a:r>
            <a:endParaRPr sz="65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387299" y="5177702"/>
            <a:ext cx="592455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Цифровая 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культура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8195299" y="3610083"/>
            <a:ext cx="3161665" cy="3498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30" b="1">
                <a:solidFill>
                  <a:srgbClr val="221E1F"/>
                </a:solidFill>
                <a:latin typeface="Arial"/>
                <a:cs typeface="Arial"/>
              </a:rPr>
              <a:t>В </a:t>
            </a:r>
            <a:r>
              <a:rPr dirty="0" sz="800" spc="90" b="1">
                <a:solidFill>
                  <a:srgbClr val="221E1F"/>
                </a:solidFill>
                <a:latin typeface="Arial"/>
                <a:cs typeface="Arial"/>
              </a:rPr>
              <a:t>РАМКАХ </a:t>
            </a:r>
            <a:r>
              <a:rPr dirty="0" sz="800" spc="95" b="1">
                <a:solidFill>
                  <a:srgbClr val="221E1F"/>
                </a:solidFill>
                <a:latin typeface="Arial"/>
                <a:cs typeface="Arial"/>
              </a:rPr>
              <a:t>НАЦИОНАЛЬНОГО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ПРОЕКТА </a:t>
            </a:r>
            <a:r>
              <a:rPr dirty="0" sz="800" spc="30" b="1">
                <a:solidFill>
                  <a:srgbClr val="221E1F"/>
                </a:solidFill>
                <a:latin typeface="Arial"/>
                <a:cs typeface="Arial"/>
              </a:rPr>
              <a:t>В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2022 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ГОДУ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ДОСТИГНУТЫ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СЛЕДУЮЩИЕ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РЕЗУЛЬТАТЫ:</a:t>
            </a:r>
            <a:endParaRPr sz="800">
              <a:latin typeface="Arial"/>
              <a:cs typeface="Arial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8207997" y="418264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 txBox="1"/>
          <p:nvPr/>
        </p:nvSpPr>
        <p:spPr>
          <a:xfrm>
            <a:off x="8323798" y="4099183"/>
            <a:ext cx="3033395" cy="56959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8890">
              <a:lnSpc>
                <a:spcPct val="132900"/>
              </a:lnSpc>
              <a:spcBef>
                <a:spcPts val="100"/>
              </a:spcBef>
            </a:pP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310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образовательных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учреждений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сфере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культуры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(дет-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ские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школы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искусств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видам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искусств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училищ)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нащены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музыкальными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инструментами,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оборудовани-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ч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ч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ий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)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;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населенных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пунктах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численностью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500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человек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оснащены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современным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обору-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дованием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102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кинозала,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которых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прокат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российских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фильмов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100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кинозалов);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890">
              <a:lnSpc>
                <a:spcPct val="132900"/>
              </a:lnSpc>
            </a:pP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23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муниципальны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би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ли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переоснащен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дельному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стандарту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(соответствует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плану);</a:t>
            </a:r>
            <a:endParaRPr sz="800">
              <a:latin typeface="Microsoft Sans Serif"/>
              <a:cs typeface="Microsoft Sans Serif"/>
            </a:endParaRPr>
          </a:p>
          <a:p>
            <a:pPr marL="12700" marR="5080">
              <a:lnSpc>
                <a:spcPct val="132900"/>
              </a:lnSpc>
            </a:pP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обеспечено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завершение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работ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реновации </a:t>
            </a:r>
            <a:r>
              <a:rPr dirty="0" sz="800" spc="-14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1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фе-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деральной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(соответствует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плану)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региональных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организации)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отрасли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культуры;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реконструированы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(или)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капитально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отремонтиро-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ваны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194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региональные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муниципальные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детские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школы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искусств (план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188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детских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школ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искусств);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приобретено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80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передвижных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многофункциональных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культурных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центров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(автоклубов)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обслуживания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сельского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79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центров);</a:t>
            </a:r>
            <a:endParaRPr sz="800">
              <a:latin typeface="Microsoft Sans Serif"/>
              <a:cs typeface="Microsoft Sans Serif"/>
            </a:endParaRPr>
          </a:p>
          <a:p>
            <a:pPr marL="12700" marR="7620" indent="-635">
              <a:lnSpc>
                <a:spcPct val="132900"/>
              </a:lnSpc>
            </a:pP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343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культурно-досуговые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организации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построены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(ре-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конструированы)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(или)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капитально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отремонтиро-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ваны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сельской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местности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317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организаций);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реконструированы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капитально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отремонтированы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)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; 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проведено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59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культурно-просветительских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школьников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87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7620">
              <a:lnSpc>
                <a:spcPct val="132900"/>
              </a:lnSpc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вручены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гранты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20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лучшим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лауреатам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Фестиваля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люби-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тельских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творческих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коллективов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(соответствует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плану);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проведено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5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фестивалей детского творчества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всех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жанров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(соответствует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плану);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890">
              <a:lnSpc>
                <a:spcPct val="132900"/>
              </a:lnSpc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реализовано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184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творческих проекта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некоммерче-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ски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орган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заций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нап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авленны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укреплени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сийской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гражданской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идентичности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основе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духов-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но-нравственных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культурных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ценностей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народов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включая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мероприятия,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на-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8207997" y="483064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8207997" y="547864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8207997" y="5802642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8207997" y="628864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8207997" y="677465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8207997" y="726064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8207997" y="7746644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8207997" y="807064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8207997" y="839464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8207997" y="871865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8207997" y="904264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64" name="object 64"/>
          <p:cNvGraphicFramePr>
            <a:graphicFrameLocks noGrp="1"/>
          </p:cNvGraphicFramePr>
          <p:nvPr/>
        </p:nvGraphicFramePr>
        <p:xfrm>
          <a:off x="540000" y="8687653"/>
          <a:ext cx="6367145" cy="10636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422247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созданных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(реконструированных)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737235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10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капитально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отремонтированных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объектов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организаций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культуры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93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95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69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314297">
                <a:tc>
                  <a:txBody>
                    <a:bodyPr/>
                    <a:lstStyle/>
                    <a:p>
                      <a:pPr marL="53975" marR="35306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организаций </a:t>
                      </a:r>
                      <a:r>
                        <a:rPr dirty="0" sz="8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культуры, </a:t>
                      </a: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получивших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современное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оборудование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44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36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91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73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-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76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314298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Увеличение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числа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обращений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905"/>
                        </a:lnSpc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цифровы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урсам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5016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Млн 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ащ-ий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130,0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1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231,2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762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190,0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34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264,2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66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240,0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52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270,3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5" name="object 65"/>
          <p:cNvGraphicFramePr>
            <a:graphicFrameLocks noGrp="1"/>
          </p:cNvGraphicFramePr>
          <p:nvPr/>
        </p:nvGraphicFramePr>
        <p:xfrm>
          <a:off x="3415563" y="8014963"/>
          <a:ext cx="3382645" cy="271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9405"/>
                <a:gridCol w="493395"/>
                <a:gridCol w="438150"/>
                <a:gridCol w="450850"/>
                <a:gridCol w="438150"/>
                <a:gridCol w="434975"/>
                <a:gridCol w="471805"/>
                <a:gridCol w="332740"/>
              </a:tblGrid>
              <a:tr h="135407">
                <a:tc>
                  <a:txBody>
                    <a:bodyPr/>
                    <a:lstStyle/>
                    <a:p>
                      <a:pPr marL="3175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4064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32715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r" marR="110489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1176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3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</a:tr>
              <a:tr h="13540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4254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r" marR="10096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1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факт**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66" name="object 66"/>
          <p:cNvSpPr txBox="1"/>
          <p:nvPr/>
        </p:nvSpPr>
        <p:spPr>
          <a:xfrm>
            <a:off x="587650" y="8326111"/>
            <a:ext cx="5582920" cy="2616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Граждане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получают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дополнительные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возможности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творческого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развития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самореализации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современных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учреждениях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культуры,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b="1">
                <a:solidFill>
                  <a:srgbClr val="221E1F"/>
                </a:solidFill>
                <a:latin typeface="Arial"/>
                <a:cs typeface="Arial"/>
              </a:rPr>
              <a:t>также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более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b="1">
                <a:solidFill>
                  <a:srgbClr val="221E1F"/>
                </a:solidFill>
                <a:latin typeface="Arial"/>
                <a:cs typeface="Arial"/>
              </a:rPr>
              <a:t>широкий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доступ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культурным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ценностям</a:t>
            </a:r>
            <a:endParaRPr sz="8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527298" y="7361783"/>
            <a:ext cx="5372100" cy="45783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Для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достижения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целей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проекта 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выделены </a:t>
            </a:r>
            <a:r>
              <a:rPr dirty="0" sz="1200" spc="7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следующие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общественно</a:t>
            </a:r>
            <a:r>
              <a:rPr dirty="0" sz="12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значимые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результаты</a:t>
            </a:r>
            <a:r>
              <a:rPr dirty="0" sz="12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-6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показатели:</a:t>
            </a:r>
            <a:endParaRPr sz="12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1563794" y="3609269"/>
            <a:ext cx="3037205" cy="61817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12700">
              <a:lnSpc>
                <a:spcPct val="132900"/>
              </a:lnSpc>
              <a:spcBef>
                <a:spcPts val="100"/>
              </a:spcBef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правленные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популяризацию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русского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языка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тературы,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народных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художественных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промыслов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месел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100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12700">
              <a:lnSpc>
                <a:spcPct val="132900"/>
              </a:lnSpc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реализовано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10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всероссийских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международных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твор-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ческих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некоммерческих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зы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ально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ат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ально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зоб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льн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искусства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(соответствует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плану);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10795">
              <a:lnSpc>
                <a:spcPct val="132900"/>
              </a:lnSpc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Национальный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молодежный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симфонический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оркестр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пров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-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онце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ов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-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-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онце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оро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да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Ворон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Орен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амаре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-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Сири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с 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(г.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Сочи),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Санкт-Петербурге, Иркутске, Владивостоке,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Хабаровске,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Салехарде;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7620" indent="-635">
              <a:lnSpc>
                <a:spcPct val="132900"/>
              </a:lnSpc>
            </a:pP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зан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дар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твенна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дде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60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4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00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лучших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сельских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учреждений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культуры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(соответствует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плану)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4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00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лучши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аб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тни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льски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учр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ждений 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культуры;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9525">
              <a:lnSpc>
                <a:spcPct val="132900"/>
              </a:lnSpc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территории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субъектов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проведены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военно-исторические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лагеря;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12700">
              <a:lnSpc>
                <a:spcPct val="132900"/>
              </a:lnSpc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здан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памятны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св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занны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военно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рией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России;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оцифрованы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5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005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шт.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фильмовых материалов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цифровых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носителях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Госфильмофонда 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России </a:t>
            </a:r>
            <a:r>
              <a:rPr dirty="0" sz="800" spc="1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5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000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шт.);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9525">
              <a:lnSpc>
                <a:spcPct val="132900"/>
              </a:lnSpc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обеспечено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1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417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млн просмотров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контента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инфор-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мационно-телекоммуникационной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сети Интернет,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направленного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укрепление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гражданской иден-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тичности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духовно-нравственных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ценностей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среди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молодежи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730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просмотров);</a:t>
            </a:r>
            <a:endParaRPr sz="800">
              <a:latin typeface="Microsoft Sans Serif"/>
              <a:cs typeface="Microsoft Sans Serif"/>
            </a:endParaRPr>
          </a:p>
          <a:p>
            <a:pPr marL="12700" marR="12700" indent="-635">
              <a:lnSpc>
                <a:spcPct val="132900"/>
              </a:lnSpc>
            </a:pP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де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ч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чн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 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)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щ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ю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дар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твенно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он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ента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нап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авленно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укреп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ление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гражданской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идентичности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духовно-нрав-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ственных ценностей,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информационно-телекомму-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никационной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сети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Интернет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250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проектов);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здан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альны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онце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тны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зало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площад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ках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организаций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культуры,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том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числе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домах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куль-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туры,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библиотеках,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музеях,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трансляции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знаковых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культурных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мероприятий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(соответствует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плану).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11447995" y="4178732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11447995" y="482673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11447995" y="563672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1447995" y="6284734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1447995" y="660873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11447995" y="693273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1447995" y="741873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11447995" y="822873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11447995" y="920073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78" name="object 78"/>
          <p:cNvGraphicFramePr>
            <a:graphicFrameLocks noGrp="1"/>
          </p:cNvGraphicFramePr>
          <p:nvPr/>
        </p:nvGraphicFramePr>
        <p:xfrm>
          <a:off x="8207999" y="1397736"/>
          <a:ext cx="6367145" cy="3270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314297">
                <a:tc>
                  <a:txBody>
                    <a:bodyPr/>
                    <a:lstStyle/>
                    <a:p>
                      <a:pPr marL="53975" marR="476884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поддержанных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творческих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инициатив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проектов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238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91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38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666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sp>
        <p:nvSpPr>
          <p:cNvPr id="88" name="object 88"/>
          <p:cNvSpPr txBox="1"/>
          <p:nvPr/>
        </p:nvSpPr>
        <p:spPr>
          <a:xfrm>
            <a:off x="527300" y="10088502"/>
            <a:ext cx="21272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3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1200" spc="95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4386844" y="10088502"/>
            <a:ext cx="20764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45">
                <a:solidFill>
                  <a:srgbClr val="221E1F"/>
                </a:solidFill>
                <a:latin typeface="Microsoft Sans Serif"/>
                <a:cs typeface="Microsoft Sans Serif"/>
              </a:rPr>
              <a:t>39</a:t>
            </a:r>
            <a:endParaRPr sz="1200">
              <a:latin typeface="Microsoft Sans Serif"/>
              <a:cs typeface="Microsoft Sans Serif"/>
            </a:endParaRPr>
          </a:p>
        </p:txBody>
      </p:sp>
      <p:graphicFrame>
        <p:nvGraphicFramePr>
          <p:cNvPr id="79" name="object 79"/>
          <p:cNvGraphicFramePr>
            <a:graphicFrameLocks noGrp="1"/>
          </p:cNvGraphicFramePr>
          <p:nvPr/>
        </p:nvGraphicFramePr>
        <p:xfrm>
          <a:off x="8207999" y="2032680"/>
          <a:ext cx="6367145" cy="4349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422248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Число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участников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1029969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ь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урн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-просв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ти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льских 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программ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для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школьников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4445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Тыс. 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ловек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230,0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232,0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303,6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370,0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372,4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440,0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80" name="object 80"/>
          <p:cNvGraphicFramePr>
            <a:graphicFrameLocks noGrp="1"/>
          </p:cNvGraphicFramePr>
          <p:nvPr/>
        </p:nvGraphicFramePr>
        <p:xfrm>
          <a:off x="8207999" y="3004176"/>
          <a:ext cx="6367145" cy="3270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314297">
                <a:tc>
                  <a:txBody>
                    <a:bodyPr/>
                    <a:lstStyle/>
                    <a:p>
                      <a:pPr marL="53975" marR="33464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 граждан,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принимающих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участие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добровольческой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деятельности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4445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Тыс. 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ловек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162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189,5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230,0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307,4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415,0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58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483,2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475,0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81" name="object 81"/>
          <p:cNvGraphicFramePr>
            <a:graphicFrameLocks noGrp="1"/>
          </p:cNvGraphicFramePr>
          <p:nvPr/>
        </p:nvGraphicFramePr>
        <p:xfrm>
          <a:off x="11083561" y="696038"/>
          <a:ext cx="3382645" cy="271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9405"/>
                <a:gridCol w="493395"/>
                <a:gridCol w="438150"/>
                <a:gridCol w="450850"/>
                <a:gridCol w="438150"/>
                <a:gridCol w="434975"/>
                <a:gridCol w="471805"/>
                <a:gridCol w="332740"/>
              </a:tblGrid>
              <a:tr h="135407">
                <a:tc>
                  <a:txBody>
                    <a:bodyPr/>
                    <a:lstStyle/>
                    <a:p>
                      <a:pPr marL="3175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r" marR="133985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32715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r" marR="110489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1176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3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</a:tr>
              <a:tr h="13540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116839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r" marR="10096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1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факт**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82" name="object 82"/>
          <p:cNvSpPr txBox="1"/>
          <p:nvPr/>
        </p:nvSpPr>
        <p:spPr>
          <a:xfrm>
            <a:off x="8255646" y="1007186"/>
            <a:ext cx="5748020" cy="3759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Граждане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получают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возможность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поддержки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творческих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инициатив,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направленных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8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укрепление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российской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гражданской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идентичности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сохранение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духовно-нравственных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ценностей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ts val="880"/>
              </a:lnSpc>
            </a:pP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народов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Российской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Федерации</a:t>
            </a:r>
            <a:endParaRPr sz="8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8255644" y="1756431"/>
            <a:ext cx="6156960" cy="2616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Дети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молодежь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получают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всестороннее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духовно-нравственное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развитие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путем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доступа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качественному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интернет-контенту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участия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культурно-просветительских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программах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школьников</a:t>
            </a:r>
            <a:endParaRPr sz="8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8255644" y="2499325"/>
            <a:ext cx="5213985" cy="4902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Граждане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получают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дополнительную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поддержку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со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стороны государства 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в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развитии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добровольческой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(волонтерской)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деятельности,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что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позволяет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реализовывать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социально-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значимые проекты 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в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сфере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культуры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сохранения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объектов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культурного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наследия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(памятников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истории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культуры)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народов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Российской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Федерации</a:t>
            </a:r>
            <a:endParaRPr sz="8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5496459" y="4901278"/>
            <a:ext cx="125095" cy="211454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5604679" y="4901276"/>
            <a:ext cx="233045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5388240" y="6305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1431925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СОЦИАЛЬНО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ИЕ</a:t>
            </a:r>
            <a:r>
              <a:rPr dirty="0" sz="650" spc="50">
                <a:solidFill>
                  <a:srgbClr val="221E1F"/>
                </a:solidFill>
                <a:latin typeface="Verdana"/>
                <a:cs typeface="Verdana"/>
              </a:rPr>
              <a:t>Н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65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В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А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ННЫ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Й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0">
                <a:solidFill>
                  <a:srgbClr val="221E1F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Е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69900" y="1664704"/>
            <a:ext cx="552323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85" b="1">
                <a:solidFill>
                  <a:srgbClr val="221E1F"/>
                </a:solidFill>
                <a:latin typeface="Cambria"/>
                <a:cs typeface="Cambria"/>
              </a:rPr>
              <a:t>Национальный</a:t>
            </a:r>
            <a:r>
              <a:rPr dirty="0" sz="3800" spc="3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15" b="1">
                <a:solidFill>
                  <a:srgbClr val="221E1F"/>
                </a:solidFill>
                <a:latin typeface="Cambria"/>
                <a:cs typeface="Cambria"/>
              </a:rPr>
              <a:t>проект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57556" y="2096703"/>
            <a:ext cx="517652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60" b="1">
                <a:solidFill>
                  <a:srgbClr val="221E1F"/>
                </a:solidFill>
                <a:latin typeface="Cambria"/>
                <a:cs typeface="Cambria"/>
              </a:rPr>
              <a:t>«Туризм</a:t>
            </a:r>
            <a:r>
              <a:rPr dirty="0" sz="3800" spc="9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114" b="1">
                <a:solidFill>
                  <a:srgbClr val="221E1F"/>
                </a:solidFill>
                <a:latin typeface="Cambria"/>
                <a:cs typeface="Cambria"/>
              </a:rPr>
              <a:t>и</a:t>
            </a:r>
            <a:r>
              <a:rPr dirty="0" sz="3800" spc="9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45" b="1">
                <a:solidFill>
                  <a:srgbClr val="221E1F"/>
                </a:solidFill>
                <a:latin typeface="Cambria"/>
                <a:cs typeface="Cambria"/>
              </a:rPr>
              <a:t>индустрия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18160" y="2290954"/>
            <a:ext cx="4126865" cy="1100455"/>
          </a:xfrm>
          <a:prstGeom prst="rect">
            <a:avLst/>
          </a:prstGeom>
        </p:spPr>
        <p:txBody>
          <a:bodyPr wrap="square" lIns="0" tIns="2501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970"/>
              </a:spcBef>
            </a:pPr>
            <a:r>
              <a:rPr dirty="0" sz="3800" spc="40" b="1">
                <a:solidFill>
                  <a:srgbClr val="221E1F"/>
                </a:solidFill>
                <a:latin typeface="Cambria"/>
                <a:cs typeface="Cambria"/>
              </a:rPr>
              <a:t>гостеприимства»</a:t>
            </a:r>
            <a:endParaRPr sz="3800">
              <a:latin typeface="Cambria"/>
              <a:cs typeface="Cambria"/>
            </a:endParaRPr>
          </a:p>
          <a:p>
            <a:pPr marL="21590">
              <a:lnSpc>
                <a:spcPct val="100000"/>
              </a:lnSpc>
              <a:spcBef>
                <a:spcPts val="590"/>
              </a:spcBef>
            </a:pPr>
            <a:r>
              <a:rPr dirty="0" sz="1200" spc="55">
                <a:solidFill>
                  <a:srgbClr val="243F8F"/>
                </a:solidFill>
                <a:latin typeface="Microsoft Sans Serif"/>
                <a:cs typeface="Microsoft Sans Serif"/>
              </a:rPr>
              <a:t>СРОКИ</a:t>
            </a:r>
            <a:r>
              <a:rPr dirty="0" sz="1200" spc="-20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65">
                <a:solidFill>
                  <a:srgbClr val="243F8F"/>
                </a:solidFill>
                <a:latin typeface="Microsoft Sans Serif"/>
                <a:cs typeface="Microsoft Sans Serif"/>
              </a:rPr>
              <a:t>РЕАЛИЗАЦИИ:</a:t>
            </a:r>
            <a:r>
              <a:rPr dirty="0" sz="1200" spc="-20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35">
                <a:solidFill>
                  <a:srgbClr val="243F8F"/>
                </a:solidFill>
                <a:latin typeface="Microsoft Sans Serif"/>
                <a:cs typeface="Microsoft Sans Serif"/>
              </a:rPr>
              <a:t>01.01.2021</a:t>
            </a:r>
            <a:r>
              <a:rPr dirty="0" sz="1200" spc="-20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245">
                <a:solidFill>
                  <a:srgbClr val="243F8F"/>
                </a:solidFill>
                <a:latin typeface="Microsoft Sans Serif"/>
                <a:cs typeface="Microsoft Sans Serif"/>
              </a:rPr>
              <a:t>–</a:t>
            </a:r>
            <a:r>
              <a:rPr dirty="0" sz="1200" spc="-20">
                <a:solidFill>
                  <a:srgbClr val="243F8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25">
                <a:solidFill>
                  <a:srgbClr val="243F8F"/>
                </a:solidFill>
                <a:latin typeface="Microsoft Sans Serif"/>
                <a:cs typeface="Microsoft Sans Serif"/>
              </a:rPr>
              <a:t>31.12.2024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40004" y="610221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40004" y="691220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40004" y="739820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40004" y="756020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40004" y="788421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527300" y="3912740"/>
            <a:ext cx="3162300" cy="43999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Национальный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проект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«Туризм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индустрия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гостепри-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»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ап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ио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ьн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ей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«Возможности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самореализации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разви-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тия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талантов»,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«Достойный,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эффективный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труд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успеш-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ное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предпринимательство»,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«Комфортная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безопасная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среда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жизни»,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«Сохранение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населения,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здоровье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благополучие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людей»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«Цифровая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трансформация».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Для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достижения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поставленных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целей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 состав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наци-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онального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проекта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входят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федеральных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проекта: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«Раз-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витие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туристической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инфраструктуры»,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«Повышение </a:t>
            </a:r>
            <a:r>
              <a:rPr dirty="0" sz="800" spc="-204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0" i="1">
                <a:solidFill>
                  <a:srgbClr val="221E1F"/>
                </a:solidFill>
                <a:latin typeface="Arial"/>
                <a:cs typeface="Arial"/>
              </a:rPr>
              <a:t>доступности</a:t>
            </a:r>
            <a:r>
              <a:rPr dirty="0" sz="800" spc="-3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0" i="1">
                <a:solidFill>
                  <a:srgbClr val="221E1F"/>
                </a:solidFill>
                <a:latin typeface="Arial"/>
                <a:cs typeface="Arial"/>
              </a:rPr>
              <a:t>туристических</a:t>
            </a:r>
            <a:r>
              <a:rPr dirty="0" sz="800" spc="-3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0" i="1">
                <a:solidFill>
                  <a:srgbClr val="221E1F"/>
                </a:solidFill>
                <a:latin typeface="Arial"/>
                <a:cs typeface="Arial"/>
              </a:rPr>
              <a:t>продуктов»,</a:t>
            </a:r>
            <a:r>
              <a:rPr dirty="0" sz="800" spc="-3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«Совершенство- </a:t>
            </a:r>
            <a:r>
              <a:rPr dirty="0" sz="800" spc="-204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4" i="1">
                <a:solidFill>
                  <a:srgbClr val="221E1F"/>
                </a:solidFill>
                <a:latin typeface="Arial"/>
                <a:cs typeface="Arial"/>
              </a:rPr>
              <a:t>вание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управления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сфере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 туризма»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которые,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свою</a:t>
            </a:r>
            <a:endParaRPr sz="800">
              <a:latin typeface="Microsoft Sans Serif"/>
              <a:cs typeface="Microsoft Sans Serif"/>
            </a:endParaRPr>
          </a:p>
          <a:p>
            <a:pPr marL="140970" marR="5080" indent="-128905">
              <a:lnSpc>
                <a:spcPct val="132900"/>
              </a:lnSpc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очередь,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направлены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решение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следующих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задач: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создание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благоприятных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условий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пред-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принимательской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инвестиционной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деятельности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сфере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туризма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в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целях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стимулирования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создания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качественных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разнообразных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российских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турист-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ских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продуктов;</a:t>
            </a:r>
            <a:endParaRPr sz="800">
              <a:latin typeface="Microsoft Sans Serif"/>
              <a:cs typeface="Microsoft Sans Serif"/>
            </a:endParaRPr>
          </a:p>
          <a:p>
            <a:pPr marL="140970" marR="9525">
              <a:lnSpc>
                <a:spcPct val="132900"/>
              </a:lnSpc>
            </a:pP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продвижение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уровня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информирован-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ности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российских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иностранных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туристов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турист-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ском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потенциале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Федерации;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повышение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доступности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туристических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продуктов;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повышение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качества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государственного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управления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сферой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туризма;</a:t>
            </a:r>
            <a:endParaRPr sz="800">
              <a:latin typeface="Microsoft Sans Serif"/>
              <a:cs typeface="Microsoft Sans Serif"/>
            </a:endParaRPr>
          </a:p>
          <a:p>
            <a:pPr algn="just" marL="140970" marR="9525" indent="-635">
              <a:lnSpc>
                <a:spcPct val="132900"/>
              </a:lnSpc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туристической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инфраструктуры,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также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крытие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всего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потенциала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природного,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культурного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исторического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достояния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страны.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307300" y="3905782"/>
            <a:ext cx="2338070" cy="11055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Расходы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федерального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</a:t>
            </a:r>
            <a:r>
              <a:rPr dirty="0" sz="12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8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2021–2024</a:t>
            </a:r>
            <a:r>
              <a:rPr dirty="0" sz="12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годах </a:t>
            </a:r>
            <a:r>
              <a:rPr dirty="0" sz="1200" spc="-3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реализацию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проекта,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5724004" y="6847205"/>
            <a:ext cx="432434" cy="821055"/>
            <a:chOff x="5724004" y="6847205"/>
            <a:chExt cx="432434" cy="821055"/>
          </a:xfrm>
        </p:grpSpPr>
        <p:sp>
          <p:nvSpPr>
            <p:cNvPr id="19" name="object 19"/>
            <p:cNvSpPr/>
            <p:nvPr/>
          </p:nvSpPr>
          <p:spPr>
            <a:xfrm>
              <a:off x="5724004" y="7174814"/>
              <a:ext cx="108585" cy="493395"/>
            </a:xfrm>
            <a:custGeom>
              <a:avLst/>
              <a:gdLst/>
              <a:ahLst/>
              <a:cxnLst/>
              <a:rect l="l" t="t" r="r" b="b"/>
              <a:pathLst>
                <a:path w="108585" h="493395">
                  <a:moveTo>
                    <a:pt x="108000" y="0"/>
                  </a:moveTo>
                  <a:lnTo>
                    <a:pt x="0" y="0"/>
                  </a:lnTo>
                  <a:lnTo>
                    <a:pt x="0" y="493191"/>
                  </a:lnTo>
                  <a:lnTo>
                    <a:pt x="108000" y="49319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5832005" y="6847205"/>
              <a:ext cx="108585" cy="821055"/>
            </a:xfrm>
            <a:custGeom>
              <a:avLst/>
              <a:gdLst/>
              <a:ahLst/>
              <a:cxnLst/>
              <a:rect l="l" t="t" r="r" b="b"/>
              <a:pathLst>
                <a:path w="108585" h="821054">
                  <a:moveTo>
                    <a:pt x="108000" y="0"/>
                  </a:moveTo>
                  <a:lnTo>
                    <a:pt x="0" y="0"/>
                  </a:lnTo>
                  <a:lnTo>
                    <a:pt x="0" y="820801"/>
                  </a:lnTo>
                  <a:lnTo>
                    <a:pt x="108000" y="82080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5939993" y="6962407"/>
              <a:ext cx="108585" cy="706120"/>
            </a:xfrm>
            <a:custGeom>
              <a:avLst/>
              <a:gdLst/>
              <a:ahLst/>
              <a:cxnLst/>
              <a:rect l="l" t="t" r="r" b="b"/>
              <a:pathLst>
                <a:path w="108585" h="706120">
                  <a:moveTo>
                    <a:pt x="108000" y="0"/>
                  </a:moveTo>
                  <a:lnTo>
                    <a:pt x="0" y="0"/>
                  </a:lnTo>
                  <a:lnTo>
                    <a:pt x="0" y="705599"/>
                  </a:lnTo>
                  <a:lnTo>
                    <a:pt x="108000" y="70559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047994" y="7097408"/>
              <a:ext cx="108585" cy="570865"/>
            </a:xfrm>
            <a:custGeom>
              <a:avLst/>
              <a:gdLst/>
              <a:ahLst/>
              <a:cxnLst/>
              <a:rect l="l" t="t" r="r" b="b"/>
              <a:pathLst>
                <a:path w="108585" h="570865">
                  <a:moveTo>
                    <a:pt x="108000" y="0"/>
                  </a:moveTo>
                  <a:lnTo>
                    <a:pt x="0" y="0"/>
                  </a:lnTo>
                  <a:lnTo>
                    <a:pt x="0" y="570598"/>
                  </a:lnTo>
                  <a:lnTo>
                    <a:pt x="108000" y="57059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" name="object 23"/>
          <p:cNvGrpSpPr/>
          <p:nvPr/>
        </p:nvGrpSpPr>
        <p:grpSpPr>
          <a:xfrm>
            <a:off x="4319994" y="7075805"/>
            <a:ext cx="432434" cy="592455"/>
            <a:chOff x="4319994" y="7075805"/>
            <a:chExt cx="432434" cy="592455"/>
          </a:xfrm>
        </p:grpSpPr>
        <p:sp>
          <p:nvSpPr>
            <p:cNvPr id="24" name="object 24"/>
            <p:cNvSpPr/>
            <p:nvPr/>
          </p:nvSpPr>
          <p:spPr>
            <a:xfrm>
              <a:off x="4319994" y="7320610"/>
              <a:ext cx="108585" cy="347980"/>
            </a:xfrm>
            <a:custGeom>
              <a:avLst/>
              <a:gdLst/>
              <a:ahLst/>
              <a:cxnLst/>
              <a:rect l="l" t="t" r="r" b="b"/>
              <a:pathLst>
                <a:path w="108585" h="347979">
                  <a:moveTo>
                    <a:pt x="108000" y="0"/>
                  </a:moveTo>
                  <a:lnTo>
                    <a:pt x="0" y="0"/>
                  </a:lnTo>
                  <a:lnTo>
                    <a:pt x="0" y="347395"/>
                  </a:lnTo>
                  <a:lnTo>
                    <a:pt x="108000" y="34739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4427994" y="7174814"/>
              <a:ext cx="108585" cy="493395"/>
            </a:xfrm>
            <a:custGeom>
              <a:avLst/>
              <a:gdLst/>
              <a:ahLst/>
              <a:cxnLst/>
              <a:rect l="l" t="t" r="r" b="b"/>
              <a:pathLst>
                <a:path w="108585" h="493395">
                  <a:moveTo>
                    <a:pt x="108000" y="0"/>
                  </a:moveTo>
                  <a:lnTo>
                    <a:pt x="0" y="0"/>
                  </a:lnTo>
                  <a:lnTo>
                    <a:pt x="0" y="493191"/>
                  </a:lnTo>
                  <a:lnTo>
                    <a:pt x="108000" y="49319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4535995" y="7075805"/>
              <a:ext cx="108585" cy="592455"/>
            </a:xfrm>
            <a:custGeom>
              <a:avLst/>
              <a:gdLst/>
              <a:ahLst/>
              <a:cxnLst/>
              <a:rect l="l" t="t" r="r" b="b"/>
              <a:pathLst>
                <a:path w="108585" h="592454">
                  <a:moveTo>
                    <a:pt x="108000" y="0"/>
                  </a:moveTo>
                  <a:lnTo>
                    <a:pt x="0" y="0"/>
                  </a:lnTo>
                  <a:lnTo>
                    <a:pt x="0" y="592201"/>
                  </a:lnTo>
                  <a:lnTo>
                    <a:pt x="108000" y="59220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4643996" y="7167613"/>
              <a:ext cx="108585" cy="501015"/>
            </a:xfrm>
            <a:custGeom>
              <a:avLst/>
              <a:gdLst/>
              <a:ahLst/>
              <a:cxnLst/>
              <a:rect l="l" t="t" r="r" b="b"/>
              <a:pathLst>
                <a:path w="108585" h="501015">
                  <a:moveTo>
                    <a:pt x="108000" y="0"/>
                  </a:moveTo>
                  <a:lnTo>
                    <a:pt x="0" y="0"/>
                  </a:lnTo>
                  <a:lnTo>
                    <a:pt x="0" y="500392"/>
                  </a:lnTo>
                  <a:lnTo>
                    <a:pt x="108000" y="50039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" name="object 28"/>
          <p:cNvGrpSpPr/>
          <p:nvPr/>
        </p:nvGrpSpPr>
        <p:grpSpPr>
          <a:xfrm>
            <a:off x="5724004" y="5306403"/>
            <a:ext cx="432434" cy="309880"/>
            <a:chOff x="5724004" y="5306403"/>
            <a:chExt cx="432434" cy="309880"/>
          </a:xfrm>
        </p:grpSpPr>
        <p:sp>
          <p:nvSpPr>
            <p:cNvPr id="29" name="object 29"/>
            <p:cNvSpPr/>
            <p:nvPr/>
          </p:nvSpPr>
          <p:spPr>
            <a:xfrm>
              <a:off x="5724004" y="5473801"/>
              <a:ext cx="108585" cy="142240"/>
            </a:xfrm>
            <a:custGeom>
              <a:avLst/>
              <a:gdLst/>
              <a:ahLst/>
              <a:cxnLst/>
              <a:rect l="l" t="t" r="r" b="b"/>
              <a:pathLst>
                <a:path w="108585" h="142239">
                  <a:moveTo>
                    <a:pt x="108000" y="0"/>
                  </a:moveTo>
                  <a:lnTo>
                    <a:pt x="0" y="0"/>
                  </a:lnTo>
                  <a:lnTo>
                    <a:pt x="0" y="142201"/>
                  </a:lnTo>
                  <a:lnTo>
                    <a:pt x="108000" y="14220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5832005" y="5306403"/>
              <a:ext cx="108585" cy="309880"/>
            </a:xfrm>
            <a:custGeom>
              <a:avLst/>
              <a:gdLst/>
              <a:ahLst/>
              <a:cxnLst/>
              <a:rect l="l" t="t" r="r" b="b"/>
              <a:pathLst>
                <a:path w="108585" h="309879">
                  <a:moveTo>
                    <a:pt x="108000" y="0"/>
                  </a:moveTo>
                  <a:lnTo>
                    <a:pt x="0" y="0"/>
                  </a:lnTo>
                  <a:lnTo>
                    <a:pt x="0" y="309600"/>
                  </a:lnTo>
                  <a:lnTo>
                    <a:pt x="108000" y="30960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5939993" y="5544909"/>
              <a:ext cx="108585" cy="71120"/>
            </a:xfrm>
            <a:custGeom>
              <a:avLst/>
              <a:gdLst/>
              <a:ahLst/>
              <a:cxnLst/>
              <a:rect l="l" t="t" r="r" b="b"/>
              <a:pathLst>
                <a:path w="108585" h="71120">
                  <a:moveTo>
                    <a:pt x="108000" y="0"/>
                  </a:moveTo>
                  <a:lnTo>
                    <a:pt x="0" y="0"/>
                  </a:lnTo>
                  <a:lnTo>
                    <a:pt x="0" y="71094"/>
                  </a:lnTo>
                  <a:lnTo>
                    <a:pt x="108000" y="7109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6047994" y="5558409"/>
              <a:ext cx="108585" cy="57785"/>
            </a:xfrm>
            <a:custGeom>
              <a:avLst/>
              <a:gdLst/>
              <a:ahLst/>
              <a:cxnLst/>
              <a:rect l="l" t="t" r="r" b="b"/>
              <a:pathLst>
                <a:path w="108585" h="57785">
                  <a:moveTo>
                    <a:pt x="108000" y="0"/>
                  </a:moveTo>
                  <a:lnTo>
                    <a:pt x="0" y="0"/>
                  </a:lnTo>
                  <a:lnTo>
                    <a:pt x="0" y="57594"/>
                  </a:lnTo>
                  <a:lnTo>
                    <a:pt x="108000" y="5759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3" name="object 33"/>
          <p:cNvSpPr txBox="1"/>
          <p:nvPr/>
        </p:nvSpPr>
        <p:spPr>
          <a:xfrm>
            <a:off x="5705368" y="6925172"/>
            <a:ext cx="136525" cy="20891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8,3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301368" y="6840866"/>
            <a:ext cx="460375" cy="438784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27,2</a:t>
            </a:r>
            <a:endParaRPr sz="650">
              <a:latin typeface="Arial"/>
              <a:cs typeface="Arial"/>
            </a:endParaRPr>
          </a:p>
          <a:p>
            <a:pPr marL="158115">
              <a:lnSpc>
                <a:spcPct val="100000"/>
              </a:lnSpc>
              <a:spcBef>
                <a:spcPts val="70"/>
              </a:spcBef>
            </a:pP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38,3</a:t>
            </a:r>
            <a:endParaRPr sz="650">
              <a:latin typeface="Arial"/>
              <a:cs typeface="Arial"/>
            </a:endParaRPr>
          </a:p>
          <a:p>
            <a:pPr marL="257175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,1</a:t>
            </a:r>
            <a:endParaRPr sz="650">
              <a:latin typeface="Arial"/>
              <a:cs typeface="Arial"/>
            </a:endParaRPr>
          </a:p>
          <a:p>
            <a:pPr marL="165100">
              <a:lnSpc>
                <a:spcPct val="100000"/>
              </a:lnSpc>
              <a:spcBef>
                <a:spcPts val="70"/>
              </a:spcBef>
            </a:pP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39,0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705368" y="5260824"/>
            <a:ext cx="136525" cy="17208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11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029368" y="6839187"/>
            <a:ext cx="136525" cy="21717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921368" y="5345627"/>
            <a:ext cx="244475" cy="17208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26034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5,4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4,3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813369" y="6602608"/>
            <a:ext cx="244475" cy="31877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635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63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54,8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813369" y="5075346"/>
            <a:ext cx="136525" cy="18986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,1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711299" y="7985703"/>
            <a:ext cx="3397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307300" y="7985703"/>
            <a:ext cx="942340" cy="3638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туристической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инф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уры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711299" y="5933702"/>
            <a:ext cx="833755" cy="4718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Повышение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доступности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ури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тических 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продуктов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4320006" y="5571363"/>
            <a:ext cx="432434" cy="45085"/>
            <a:chOff x="4320006" y="5571363"/>
            <a:chExt cx="432434" cy="45085"/>
          </a:xfrm>
        </p:grpSpPr>
        <p:sp>
          <p:nvSpPr>
            <p:cNvPr id="44" name="object 44"/>
            <p:cNvSpPr/>
            <p:nvPr/>
          </p:nvSpPr>
          <p:spPr>
            <a:xfrm>
              <a:off x="4320006" y="5606999"/>
              <a:ext cx="108585" cy="9525"/>
            </a:xfrm>
            <a:custGeom>
              <a:avLst/>
              <a:gdLst/>
              <a:ahLst/>
              <a:cxnLst/>
              <a:rect l="l" t="t" r="r" b="b"/>
              <a:pathLst>
                <a:path w="108585" h="9525">
                  <a:moveTo>
                    <a:pt x="108000" y="0"/>
                  </a:moveTo>
                  <a:lnTo>
                    <a:pt x="0" y="0"/>
                  </a:lnTo>
                  <a:lnTo>
                    <a:pt x="0" y="9004"/>
                  </a:lnTo>
                  <a:lnTo>
                    <a:pt x="108000" y="900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4427994" y="5596204"/>
              <a:ext cx="108585" cy="20320"/>
            </a:xfrm>
            <a:custGeom>
              <a:avLst/>
              <a:gdLst/>
              <a:ahLst/>
              <a:cxnLst/>
              <a:rect l="l" t="t" r="r" b="b"/>
              <a:pathLst>
                <a:path w="108585" h="20320">
                  <a:moveTo>
                    <a:pt x="108000" y="0"/>
                  </a:moveTo>
                  <a:lnTo>
                    <a:pt x="0" y="0"/>
                  </a:lnTo>
                  <a:lnTo>
                    <a:pt x="0" y="19799"/>
                  </a:lnTo>
                  <a:lnTo>
                    <a:pt x="108000" y="1979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B5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4535995" y="5571363"/>
              <a:ext cx="108585" cy="45085"/>
            </a:xfrm>
            <a:custGeom>
              <a:avLst/>
              <a:gdLst/>
              <a:ahLst/>
              <a:cxnLst/>
              <a:rect l="l" t="t" r="r" b="b"/>
              <a:pathLst>
                <a:path w="108585" h="45085">
                  <a:moveTo>
                    <a:pt x="108000" y="0"/>
                  </a:moveTo>
                  <a:lnTo>
                    <a:pt x="0" y="0"/>
                  </a:lnTo>
                  <a:lnTo>
                    <a:pt x="0" y="44640"/>
                  </a:lnTo>
                  <a:lnTo>
                    <a:pt x="108000" y="4464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37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4643996" y="5601601"/>
              <a:ext cx="108585" cy="14604"/>
            </a:xfrm>
            <a:custGeom>
              <a:avLst/>
              <a:gdLst/>
              <a:ahLst/>
              <a:cxnLst/>
              <a:rect l="l" t="t" r="r" b="b"/>
              <a:pathLst>
                <a:path w="108585" h="14604">
                  <a:moveTo>
                    <a:pt x="108000" y="0"/>
                  </a:moveTo>
                  <a:lnTo>
                    <a:pt x="0" y="0"/>
                  </a:lnTo>
                  <a:lnTo>
                    <a:pt x="0" y="14401"/>
                  </a:lnTo>
                  <a:lnTo>
                    <a:pt x="108000" y="1440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9B9BC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8" name="object 48"/>
          <p:cNvSpPr txBox="1"/>
          <p:nvPr/>
        </p:nvSpPr>
        <p:spPr>
          <a:xfrm>
            <a:off x="4301368" y="5381168"/>
            <a:ext cx="460375" cy="18478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-15" b="1">
                <a:solidFill>
                  <a:srgbClr val="221E1F"/>
                </a:solidFill>
                <a:latin typeface="Arial"/>
                <a:cs typeface="Arial"/>
              </a:rPr>
              <a:t>0,1</a:t>
            </a:r>
            <a:endParaRPr sz="650">
              <a:latin typeface="Arial"/>
              <a:cs typeface="Arial"/>
            </a:endParaRPr>
          </a:p>
          <a:p>
            <a:pPr marL="23495">
              <a:lnSpc>
                <a:spcPct val="100000"/>
              </a:lnSpc>
              <a:spcBef>
                <a:spcPts val="70"/>
              </a:spcBef>
            </a:pP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1,3</a:t>
            </a:r>
            <a:endParaRPr sz="650">
              <a:latin typeface="Arial"/>
              <a:cs typeface="Arial"/>
            </a:endParaRPr>
          </a:p>
          <a:p>
            <a:pPr marL="48260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  <a:p>
            <a:pPr marL="17780">
              <a:lnSpc>
                <a:spcPct val="100000"/>
              </a:lnSpc>
              <a:spcBef>
                <a:spcPts val="70"/>
              </a:spcBef>
            </a:pP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0,9</a:t>
            </a:r>
            <a:endParaRPr sz="65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308240" y="5657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712238" y="5657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712238" y="7709269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308240" y="7709269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307300" y="5933702"/>
            <a:ext cx="1168400" cy="3638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овершен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твование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управления</a:t>
            </a:r>
            <a:endParaRPr sz="800">
              <a:latin typeface="Microsoft Sans Serif"/>
              <a:cs typeface="Microsoft Sans Serif"/>
            </a:endParaRPr>
          </a:p>
          <a:p>
            <a:pPr marL="12700">
              <a:lnSpc>
                <a:spcPts val="840"/>
              </a:lnSpc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сфере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туризма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3332404" y="4793836"/>
            <a:ext cx="1247775" cy="8318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r>
              <a:rPr dirty="0" sz="500" spc="65">
                <a:solidFill>
                  <a:srgbClr val="808184"/>
                </a:solidFill>
                <a:latin typeface="Microsoft Sans Serif"/>
                <a:cs typeface="Microsoft Sans Serif"/>
              </a:rPr>
              <a:t>п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с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500" spc="55">
                <a:solidFill>
                  <a:srgbClr val="808184"/>
                </a:solidFill>
                <a:latin typeface="Microsoft Sans Serif"/>
                <a:cs typeface="Microsoft Sans Serif"/>
              </a:rPr>
              <a:t>с</a:t>
            </a:r>
            <a:r>
              <a:rPr dirty="0" sz="500" spc="15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я</a:t>
            </a:r>
            <a:r>
              <a:rPr dirty="0" sz="500" spc="60">
                <a:solidFill>
                  <a:srgbClr val="808184"/>
                </a:solidFill>
                <a:latin typeface="Microsoft Sans Serif"/>
                <a:cs typeface="Microsoft Sans Serif"/>
              </a:rPr>
              <a:t>н</a:t>
            </a:r>
            <a:r>
              <a:rPr dirty="0" sz="500" spc="65">
                <a:solidFill>
                  <a:srgbClr val="808184"/>
                </a:solidFill>
                <a:latin typeface="Microsoft Sans Serif"/>
                <a:cs typeface="Microsoft Sans Serif"/>
              </a:rPr>
              <a:t>и</a:t>
            </a:r>
            <a:r>
              <a:rPr dirty="0" sz="500" spc="60">
                <a:solidFill>
                  <a:srgbClr val="808184"/>
                </a:solidFill>
                <a:latin typeface="Microsoft Sans Serif"/>
                <a:cs typeface="Microsoft Sans Serif"/>
              </a:rPr>
              <a:t>ю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65">
                <a:solidFill>
                  <a:srgbClr val="808184"/>
                </a:solidFill>
                <a:latin typeface="Microsoft Sans Serif"/>
                <a:cs typeface="Microsoft Sans Serif"/>
              </a:rPr>
              <a:t>н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а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-1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65">
                <a:solidFill>
                  <a:srgbClr val="808184"/>
                </a:solidFill>
                <a:latin typeface="Microsoft Sans Serif"/>
                <a:cs typeface="Microsoft Sans Serif"/>
              </a:rPr>
              <a:t>н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я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б</a:t>
            </a:r>
            <a:r>
              <a:rPr dirty="0" sz="500" spc="70">
                <a:solidFill>
                  <a:srgbClr val="808184"/>
                </a:solidFill>
                <a:latin typeface="Microsoft Sans Serif"/>
                <a:cs typeface="Microsoft Sans Serif"/>
              </a:rPr>
              <a:t>р</a:t>
            </a: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я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500" spc="5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5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5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5">
                <a:solidFill>
                  <a:srgbClr val="808184"/>
                </a:solidFill>
                <a:latin typeface="Microsoft Sans Serif"/>
                <a:cs typeface="Microsoft Sans Serif"/>
              </a:rPr>
              <a:t>г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д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а</a:t>
            </a:r>
            <a:endParaRPr sz="500">
              <a:latin typeface="Microsoft Sans Serif"/>
              <a:cs typeface="Microsoft Sans Serif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8195299" y="5624283"/>
            <a:ext cx="2305685" cy="5118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РАМКАХ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НАЦИОНАЛЬНОГО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ПРОЕКТА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2022 ГОДУ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БЫЛИ ДОСТИГНУТЫ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 СЛЕДУЮЩИЕ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РЕЗУЛЬТАТЫ:</a:t>
            </a:r>
            <a:endParaRPr sz="800">
              <a:latin typeface="Arial"/>
              <a:cs typeface="Arial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207997" y="635574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 txBox="1"/>
          <p:nvPr/>
        </p:nvSpPr>
        <p:spPr>
          <a:xfrm>
            <a:off x="8323815" y="6272284"/>
            <a:ext cx="3033395" cy="342772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разработка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28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инвестици-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онных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мастер-планов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туристских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ерри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ори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тавлени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тны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вестиций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АО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«Корпорация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Туризм.РФ»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ет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плану);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51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инвестиционный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проект по созданию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туристи-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ческой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инфраструктуры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получил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ную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поддержку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форме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льготного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кредитования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2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нн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)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>
              <a:lnSpc>
                <a:spcPct val="132900"/>
              </a:lnSpc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поддержано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70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инвестиционных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путем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софи-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нансирования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строительства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(реконструкции)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объек-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тов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обеспечивающей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инфраструктуры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длительным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сроком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окупаемости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74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инвестиционных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екта,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нарастающим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итогом);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объекта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обеспечивающей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инфраструктуры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постро-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ены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(реконструированы)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рамках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реализации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меро-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приятия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комплексному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развитию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спортивно-ту-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ри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тичес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омпле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«Шере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еш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»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ъе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);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поддержано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267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общественных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инициатив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(проектов),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направленных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создание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кемпингов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автокемпин-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295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инициатив);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8207997" y="716574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8207997" y="781375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8207997" y="8623744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8207997" y="927174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62" name="object 62"/>
          <p:cNvGraphicFramePr>
            <a:graphicFrameLocks noGrp="1"/>
          </p:cNvGraphicFramePr>
          <p:nvPr/>
        </p:nvGraphicFramePr>
        <p:xfrm>
          <a:off x="8207999" y="2980061"/>
          <a:ext cx="6384925" cy="3270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52119"/>
                <a:gridCol w="452120"/>
                <a:gridCol w="452120"/>
                <a:gridCol w="452120"/>
                <a:gridCol w="452120"/>
                <a:gridCol w="452120"/>
                <a:gridCol w="415925"/>
              </a:tblGrid>
              <a:tr h="314297">
                <a:tc>
                  <a:txBody>
                    <a:bodyPr/>
                    <a:lstStyle/>
                    <a:p>
                      <a:pPr marL="53975" marR="14922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номеров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классифицированных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средствах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размещения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ы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.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.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749,2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771,5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769,2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896,5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783,9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3" name="object 63"/>
          <p:cNvGraphicFramePr>
            <a:graphicFrameLocks noGrp="1"/>
          </p:cNvGraphicFramePr>
          <p:nvPr/>
        </p:nvGraphicFramePr>
        <p:xfrm>
          <a:off x="8207999" y="3615006"/>
          <a:ext cx="6384925" cy="4349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52119"/>
                <a:gridCol w="452120"/>
                <a:gridCol w="452120"/>
                <a:gridCol w="452120"/>
                <a:gridCol w="452120"/>
                <a:gridCol w="452120"/>
                <a:gridCol w="415925"/>
              </a:tblGrid>
              <a:tr h="422247">
                <a:tc>
                  <a:txBody>
                    <a:bodyPr/>
                    <a:lstStyle/>
                    <a:p>
                      <a:pPr marL="53975" marR="51752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предпринимательских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ини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нн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ы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х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аз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ие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40"/>
                        </a:lnSpc>
                      </a:pP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нн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ы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х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й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</a:t>
                      </a:r>
                      <a:r>
                        <a:rPr dirty="0" sz="80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ж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689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385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670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452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1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82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-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pSp>
        <p:nvGrpSpPr>
          <p:cNvPr id="64" name="object 64"/>
          <p:cNvGrpSpPr/>
          <p:nvPr/>
        </p:nvGrpSpPr>
        <p:grpSpPr>
          <a:xfrm>
            <a:off x="8207999" y="4678553"/>
            <a:ext cx="6378575" cy="327025"/>
            <a:chOff x="8207999" y="4678553"/>
            <a:chExt cx="6378575" cy="327025"/>
          </a:xfrm>
        </p:grpSpPr>
        <p:sp>
          <p:nvSpPr>
            <p:cNvPr id="65" name="object 65"/>
            <p:cNvSpPr/>
            <p:nvPr/>
          </p:nvSpPr>
          <p:spPr>
            <a:xfrm>
              <a:off x="8207999" y="4999196"/>
              <a:ext cx="2693670" cy="0"/>
            </a:xfrm>
            <a:custGeom>
              <a:avLst/>
              <a:gdLst/>
              <a:ahLst/>
              <a:cxnLst/>
              <a:rect l="l" t="t" r="r" b="b"/>
              <a:pathLst>
                <a:path w="2693670" h="0">
                  <a:moveTo>
                    <a:pt x="0" y="0"/>
                  </a:moveTo>
                  <a:lnTo>
                    <a:pt x="2693644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901649" y="4999196"/>
              <a:ext cx="546735" cy="0"/>
            </a:xfrm>
            <a:custGeom>
              <a:avLst/>
              <a:gdLst/>
              <a:ahLst/>
              <a:cxnLst/>
              <a:rect l="l" t="t" r="r" b="b"/>
              <a:pathLst>
                <a:path w="546734" h="0">
                  <a:moveTo>
                    <a:pt x="0" y="0"/>
                  </a:moveTo>
                  <a:lnTo>
                    <a:pt x="546354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1447999" y="4999196"/>
              <a:ext cx="452755" cy="0"/>
            </a:xfrm>
            <a:custGeom>
              <a:avLst/>
              <a:gdLst/>
              <a:ahLst/>
              <a:cxnLst/>
              <a:rect l="l" t="t" r="r" b="b"/>
              <a:pathLst>
                <a:path w="452754" h="0">
                  <a:moveTo>
                    <a:pt x="0" y="0"/>
                  </a:moveTo>
                  <a:lnTo>
                    <a:pt x="45257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1900571" y="4999196"/>
              <a:ext cx="452755" cy="0"/>
            </a:xfrm>
            <a:custGeom>
              <a:avLst/>
              <a:gdLst/>
              <a:ahLst/>
              <a:cxnLst/>
              <a:rect l="l" t="t" r="r" b="b"/>
              <a:pathLst>
                <a:path w="452754" h="0">
                  <a:moveTo>
                    <a:pt x="0" y="0"/>
                  </a:moveTo>
                  <a:lnTo>
                    <a:pt x="452564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12353142" y="4999196"/>
              <a:ext cx="452755" cy="0"/>
            </a:xfrm>
            <a:custGeom>
              <a:avLst/>
              <a:gdLst/>
              <a:ahLst/>
              <a:cxnLst/>
              <a:rect l="l" t="t" r="r" b="b"/>
              <a:pathLst>
                <a:path w="452754" h="0">
                  <a:moveTo>
                    <a:pt x="0" y="0"/>
                  </a:moveTo>
                  <a:lnTo>
                    <a:pt x="45257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12805714" y="4999196"/>
              <a:ext cx="452755" cy="0"/>
            </a:xfrm>
            <a:custGeom>
              <a:avLst/>
              <a:gdLst/>
              <a:ahLst/>
              <a:cxnLst/>
              <a:rect l="l" t="t" r="r" b="b"/>
              <a:pathLst>
                <a:path w="452755" h="0">
                  <a:moveTo>
                    <a:pt x="0" y="0"/>
                  </a:moveTo>
                  <a:lnTo>
                    <a:pt x="452564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13258285" y="4999196"/>
              <a:ext cx="452755" cy="0"/>
            </a:xfrm>
            <a:custGeom>
              <a:avLst/>
              <a:gdLst/>
              <a:ahLst/>
              <a:cxnLst/>
              <a:rect l="l" t="t" r="r" b="b"/>
              <a:pathLst>
                <a:path w="452755" h="0">
                  <a:moveTo>
                    <a:pt x="0" y="0"/>
                  </a:moveTo>
                  <a:lnTo>
                    <a:pt x="452564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13710856" y="4999196"/>
              <a:ext cx="452755" cy="0"/>
            </a:xfrm>
            <a:custGeom>
              <a:avLst/>
              <a:gdLst/>
              <a:ahLst/>
              <a:cxnLst/>
              <a:rect l="l" t="t" r="r" b="b"/>
              <a:pathLst>
                <a:path w="452755" h="0">
                  <a:moveTo>
                    <a:pt x="0" y="0"/>
                  </a:moveTo>
                  <a:lnTo>
                    <a:pt x="45257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14163428" y="4999196"/>
              <a:ext cx="423545" cy="0"/>
            </a:xfrm>
            <a:custGeom>
              <a:avLst/>
              <a:gdLst/>
              <a:ahLst/>
              <a:cxnLst/>
              <a:rect l="l" t="t" r="r" b="b"/>
              <a:pathLst>
                <a:path w="423544" h="0">
                  <a:moveTo>
                    <a:pt x="0" y="0"/>
                  </a:moveTo>
                  <a:lnTo>
                    <a:pt x="422922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8214347" y="4678553"/>
              <a:ext cx="6365875" cy="320675"/>
            </a:xfrm>
            <a:custGeom>
              <a:avLst/>
              <a:gdLst/>
              <a:ahLst/>
              <a:cxnLst/>
              <a:rect l="l" t="t" r="r" b="b"/>
              <a:pathLst>
                <a:path w="6365875" h="320675">
                  <a:moveTo>
                    <a:pt x="6365646" y="0"/>
                  </a:moveTo>
                  <a:lnTo>
                    <a:pt x="0" y="0"/>
                  </a:lnTo>
                  <a:lnTo>
                    <a:pt x="0" y="320649"/>
                  </a:lnTo>
                  <a:lnTo>
                    <a:pt x="6365646" y="320649"/>
                  </a:lnTo>
                  <a:lnTo>
                    <a:pt x="63656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8214349" y="4684896"/>
              <a:ext cx="0" cy="307975"/>
            </a:xfrm>
            <a:custGeom>
              <a:avLst/>
              <a:gdLst/>
              <a:ahLst/>
              <a:cxnLst/>
              <a:rect l="l" t="t" r="r" b="b"/>
              <a:pathLst>
                <a:path w="0" h="307975">
                  <a:moveTo>
                    <a:pt x="0" y="3079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14579999" y="4684896"/>
              <a:ext cx="0" cy="307975"/>
            </a:xfrm>
            <a:custGeom>
              <a:avLst/>
              <a:gdLst/>
              <a:ahLst/>
              <a:cxnLst/>
              <a:rect l="l" t="t" r="r" b="b"/>
              <a:pathLst>
                <a:path w="0" h="307975">
                  <a:moveTo>
                    <a:pt x="0" y="307949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77" name="object 77"/>
          <p:cNvGraphicFramePr>
            <a:graphicFrameLocks noGrp="1"/>
          </p:cNvGraphicFramePr>
          <p:nvPr/>
        </p:nvGraphicFramePr>
        <p:xfrm>
          <a:off x="8207999" y="4357901"/>
          <a:ext cx="6384925" cy="3206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52119"/>
                <a:gridCol w="452120"/>
                <a:gridCol w="452120"/>
                <a:gridCol w="452120"/>
                <a:gridCol w="452120"/>
                <a:gridCol w="452120"/>
                <a:gridCol w="415925"/>
              </a:tblGrid>
              <a:tr h="314302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825"/>
                        </a:spcBef>
                      </a:pP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х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0477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4635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Млн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  <a:spcBef>
                          <a:spcPts val="825"/>
                        </a:spcBef>
                      </a:pPr>
                      <a:r>
                        <a:rPr dirty="0" sz="800" spc="4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52,2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10477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  <a:spcBef>
                          <a:spcPts val="825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56,5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10477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40335">
                        <a:lnSpc>
                          <a:spcPct val="100000"/>
                        </a:lnSpc>
                        <a:spcBef>
                          <a:spcPts val="825"/>
                        </a:spcBef>
                      </a:pPr>
                      <a:r>
                        <a:rPr dirty="0" sz="800" spc="4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59,5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10477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35890">
                        <a:lnSpc>
                          <a:spcPct val="100000"/>
                        </a:lnSpc>
                        <a:spcBef>
                          <a:spcPts val="825"/>
                        </a:spcBef>
                      </a:pPr>
                      <a:r>
                        <a:rPr dirty="0" sz="800" spc="5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60,7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10477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  <a:spcBef>
                          <a:spcPts val="825"/>
                        </a:spcBef>
                      </a:pPr>
                      <a:r>
                        <a:rPr dirty="0" sz="800" spc="2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64,1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10477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35890">
                        <a:lnSpc>
                          <a:spcPct val="100000"/>
                        </a:lnSpc>
                        <a:spcBef>
                          <a:spcPts val="825"/>
                        </a:spcBef>
                      </a:pPr>
                      <a:r>
                        <a:rPr dirty="0" sz="800" spc="5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70,6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10477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825"/>
                        </a:spcBef>
                      </a:pPr>
                      <a:r>
                        <a:rPr dirty="0" sz="800" spc="4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75,5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10477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sp>
        <p:nvSpPr>
          <p:cNvPr id="78" name="object 78"/>
          <p:cNvSpPr/>
          <p:nvPr/>
        </p:nvSpPr>
        <p:spPr>
          <a:xfrm>
            <a:off x="8207997" y="4672202"/>
            <a:ext cx="6378575" cy="12700"/>
          </a:xfrm>
          <a:custGeom>
            <a:avLst/>
            <a:gdLst/>
            <a:ahLst/>
            <a:cxnLst/>
            <a:rect l="l" t="t" r="r" b="b"/>
            <a:pathLst>
              <a:path w="6378575" h="12700">
                <a:moveTo>
                  <a:pt x="4145127" y="0"/>
                </a:moveTo>
                <a:lnTo>
                  <a:pt x="4145127" y="0"/>
                </a:lnTo>
                <a:lnTo>
                  <a:pt x="0" y="0"/>
                </a:lnTo>
                <a:lnTo>
                  <a:pt x="0" y="12700"/>
                </a:lnTo>
                <a:lnTo>
                  <a:pt x="4145127" y="12700"/>
                </a:lnTo>
                <a:lnTo>
                  <a:pt x="4145127" y="0"/>
                </a:lnTo>
                <a:close/>
              </a:path>
              <a:path w="6378575" h="12700">
                <a:moveTo>
                  <a:pt x="5502846" y="0"/>
                </a:moveTo>
                <a:lnTo>
                  <a:pt x="5050282" y="0"/>
                </a:lnTo>
                <a:lnTo>
                  <a:pt x="4597717" y="0"/>
                </a:lnTo>
                <a:lnTo>
                  <a:pt x="4145140" y="0"/>
                </a:lnTo>
                <a:lnTo>
                  <a:pt x="4145140" y="12700"/>
                </a:lnTo>
                <a:lnTo>
                  <a:pt x="4597717" y="12700"/>
                </a:lnTo>
                <a:lnTo>
                  <a:pt x="5050282" y="12700"/>
                </a:lnTo>
                <a:lnTo>
                  <a:pt x="5502846" y="12700"/>
                </a:lnTo>
                <a:lnTo>
                  <a:pt x="5502846" y="0"/>
                </a:lnTo>
                <a:close/>
              </a:path>
              <a:path w="6378575" h="12700">
                <a:moveTo>
                  <a:pt x="6378346" y="0"/>
                </a:moveTo>
                <a:lnTo>
                  <a:pt x="5955436" y="0"/>
                </a:lnTo>
                <a:lnTo>
                  <a:pt x="5502859" y="0"/>
                </a:lnTo>
                <a:lnTo>
                  <a:pt x="5502859" y="12700"/>
                </a:lnTo>
                <a:lnTo>
                  <a:pt x="5955423" y="12700"/>
                </a:lnTo>
                <a:lnTo>
                  <a:pt x="6378346" y="12700"/>
                </a:lnTo>
                <a:lnTo>
                  <a:pt x="637834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 txBox="1"/>
          <p:nvPr/>
        </p:nvSpPr>
        <p:spPr>
          <a:xfrm>
            <a:off x="11102614" y="2529213"/>
            <a:ext cx="14605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5">
                <a:solidFill>
                  <a:srgbClr val="939598"/>
                </a:solidFill>
                <a:latin typeface="Microsoft Sans Serif"/>
                <a:cs typeface="Microsoft Sans Serif"/>
              </a:rPr>
              <a:t>Ед.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1561612" y="2512703"/>
            <a:ext cx="227329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27940">
              <a:lnSpc>
                <a:spcPct val="100000"/>
              </a:lnSpc>
              <a:spcBef>
                <a:spcPts val="229"/>
              </a:spcBef>
            </a:pPr>
            <a:r>
              <a:rPr dirty="0" sz="600" spc="-5">
                <a:solidFill>
                  <a:srgbClr val="939598"/>
                </a:solidFill>
                <a:latin typeface="Microsoft Sans Serif"/>
                <a:cs typeface="Microsoft Sans Serif"/>
              </a:rPr>
              <a:t>2021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55">
                <a:solidFill>
                  <a:srgbClr val="939598"/>
                </a:solidFill>
                <a:latin typeface="Microsoft Sans Serif"/>
                <a:cs typeface="Microsoft Sans Serif"/>
              </a:rPr>
              <a:t>план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2020126" y="2512703"/>
            <a:ext cx="214629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22225">
              <a:lnSpc>
                <a:spcPct val="100000"/>
              </a:lnSpc>
              <a:spcBef>
                <a:spcPts val="229"/>
              </a:spcBef>
            </a:pPr>
            <a:r>
              <a:rPr dirty="0" sz="600" spc="-5">
                <a:solidFill>
                  <a:srgbClr val="939598"/>
                </a:solidFill>
                <a:latin typeface="Microsoft Sans Serif"/>
                <a:cs typeface="Microsoft Sans Serif"/>
              </a:rPr>
              <a:t>2021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-15">
                <a:solidFill>
                  <a:srgbClr val="939598"/>
                </a:solidFill>
                <a:latin typeface="Microsoft Sans Serif"/>
                <a:cs typeface="Microsoft Sans Serif"/>
              </a:rPr>
              <a:t>ф</a:t>
            </a: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а</a:t>
            </a:r>
            <a:r>
              <a:rPr dirty="0" sz="600" spc="30">
                <a:solidFill>
                  <a:srgbClr val="939598"/>
                </a:solidFill>
                <a:latin typeface="Microsoft Sans Serif"/>
                <a:cs typeface="Microsoft Sans Serif"/>
              </a:rPr>
              <a:t>кт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12466755" y="2512703"/>
            <a:ext cx="227329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20320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2022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55">
                <a:solidFill>
                  <a:srgbClr val="939598"/>
                </a:solidFill>
                <a:latin typeface="Microsoft Sans Serif"/>
                <a:cs typeface="Microsoft Sans Serif"/>
              </a:rPr>
              <a:t>план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2925269" y="2512703"/>
            <a:ext cx="214629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3970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2022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-15">
                <a:solidFill>
                  <a:srgbClr val="939598"/>
                </a:solidFill>
                <a:latin typeface="Microsoft Sans Serif"/>
                <a:cs typeface="Microsoft Sans Serif"/>
              </a:rPr>
              <a:t>ф</a:t>
            </a: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а</a:t>
            </a:r>
            <a:r>
              <a:rPr dirty="0" sz="600" spc="30">
                <a:solidFill>
                  <a:srgbClr val="939598"/>
                </a:solidFill>
                <a:latin typeface="Microsoft Sans Serif"/>
                <a:cs typeface="Microsoft Sans Serif"/>
              </a:rPr>
              <a:t>кт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3371898" y="2512703"/>
            <a:ext cx="227329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20320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2023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55">
                <a:solidFill>
                  <a:srgbClr val="939598"/>
                </a:solidFill>
                <a:latin typeface="Microsoft Sans Serif"/>
                <a:cs typeface="Microsoft Sans Serif"/>
              </a:rPr>
              <a:t>план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13798714" y="2512703"/>
            <a:ext cx="276860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46355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2023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-15">
                <a:solidFill>
                  <a:srgbClr val="939598"/>
                </a:solidFill>
                <a:latin typeface="Microsoft Sans Serif"/>
                <a:cs typeface="Microsoft Sans Serif"/>
              </a:rPr>
              <a:t>ф</a:t>
            </a:r>
            <a:r>
              <a:rPr dirty="0" sz="600" spc="40">
                <a:solidFill>
                  <a:srgbClr val="939598"/>
                </a:solidFill>
                <a:latin typeface="Microsoft Sans Serif"/>
                <a:cs typeface="Microsoft Sans Serif"/>
              </a:rPr>
              <a:t>а</a:t>
            </a:r>
            <a:r>
              <a:rPr dirty="0" sz="600" spc="35">
                <a:solidFill>
                  <a:srgbClr val="939598"/>
                </a:solidFill>
                <a:latin typeface="Microsoft Sans Serif"/>
                <a:cs typeface="Microsoft Sans Serif"/>
              </a:rPr>
              <a:t>к</a:t>
            </a:r>
            <a:r>
              <a:rPr dirty="0" sz="600" spc="10">
                <a:solidFill>
                  <a:srgbClr val="939598"/>
                </a:solidFill>
                <a:latin typeface="Microsoft Sans Serif"/>
                <a:cs typeface="Microsoft Sans Serif"/>
              </a:rPr>
              <a:t>т</a:t>
            </a:r>
            <a:r>
              <a:rPr dirty="0" sz="600" spc="20">
                <a:solidFill>
                  <a:srgbClr val="939598"/>
                </a:solidFill>
                <a:latin typeface="Microsoft Sans Serif"/>
                <a:cs typeface="Microsoft Sans Serif"/>
              </a:rPr>
              <a:t>*</a:t>
            </a:r>
            <a:r>
              <a:rPr dirty="0" sz="600" spc="-5">
                <a:solidFill>
                  <a:srgbClr val="939598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4264146" y="2529213"/>
            <a:ext cx="21526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939598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70">
                <a:solidFill>
                  <a:srgbClr val="939598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939598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8255648" y="2818110"/>
            <a:ext cx="404558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Граждане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обеспечены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современной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туристической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инфраструктурой</a:t>
            </a:r>
            <a:endParaRPr sz="80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8255648" y="3338756"/>
            <a:ext cx="5221605" cy="2616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Создана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внедрена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система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поддержки,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направленная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8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развитие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внутреннего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туризма,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обеспечивающая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прирост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количества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туристических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поездок,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том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числе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детей</a:t>
            </a:r>
            <a:endParaRPr sz="8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8255648" y="4081652"/>
            <a:ext cx="5106035" cy="2616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Гражданам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целью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отдыха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поддержания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здоровья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обеспечена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доступность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поездок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по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стране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условиях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комфортной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безопасной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туристической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среды</a:t>
            </a:r>
            <a:endParaRPr sz="80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8255648" y="4716596"/>
            <a:ext cx="5407660" cy="2616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Созданы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внедрены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цифровые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решения,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обеспечивающие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гражданам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доступ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информации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возможностях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0" b="1">
                <a:solidFill>
                  <a:srgbClr val="221E1F"/>
                </a:solidFill>
                <a:latin typeface="Arial"/>
                <a:cs typeface="Arial"/>
              </a:rPr>
              <a:t>отдыха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внутри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страны,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b="1">
                <a:solidFill>
                  <a:srgbClr val="221E1F"/>
                </a:solidFill>
                <a:latin typeface="Arial"/>
                <a:cs typeface="Arial"/>
              </a:rPr>
              <a:t>также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туристическим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цифровым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сервисам</a:t>
            </a:r>
            <a:endParaRPr sz="800">
              <a:latin typeface="Arial"/>
              <a:cs typeface="Arial"/>
            </a:endParaRPr>
          </a:p>
        </p:txBody>
      </p:sp>
      <p:graphicFrame>
        <p:nvGraphicFramePr>
          <p:cNvPr id="91" name="object 91"/>
          <p:cNvGraphicFramePr>
            <a:graphicFrameLocks noGrp="1"/>
          </p:cNvGraphicFramePr>
          <p:nvPr/>
        </p:nvGraphicFramePr>
        <p:xfrm>
          <a:off x="8207999" y="4999190"/>
          <a:ext cx="6384925" cy="330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52119"/>
                <a:gridCol w="452120"/>
                <a:gridCol w="452120"/>
                <a:gridCol w="452120"/>
                <a:gridCol w="452120"/>
                <a:gridCol w="452120"/>
                <a:gridCol w="415925"/>
              </a:tblGrid>
              <a:tr h="323363">
                <a:tc>
                  <a:txBody>
                    <a:bodyPr/>
                    <a:lstStyle/>
                    <a:p>
                      <a:pPr marL="53975" marR="76898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щ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ий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ь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 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туристического</a:t>
                      </a:r>
                      <a:r>
                        <a:rPr dirty="0" sz="800" spc="-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портала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10668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Млн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щ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.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2095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2,2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822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4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11,0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0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4,8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974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71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5661A2"/>
                          </a:solidFill>
                          <a:latin typeface="Arial"/>
                          <a:cs typeface="Arial"/>
                        </a:rPr>
                        <a:t>5,6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sp>
        <p:nvSpPr>
          <p:cNvPr id="92" name="object 92"/>
          <p:cNvSpPr txBox="1"/>
          <p:nvPr/>
        </p:nvSpPr>
        <p:spPr>
          <a:xfrm>
            <a:off x="8195299" y="1853779"/>
            <a:ext cx="5528310" cy="45783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реализации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целей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нацпроекта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предусмотрены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следующие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общественно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значимые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результаты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-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показатели:</a:t>
            </a:r>
            <a:endParaRPr sz="1200">
              <a:latin typeface="Arial"/>
              <a:cs typeface="Arial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11447995" y="572041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 txBox="1"/>
          <p:nvPr/>
        </p:nvSpPr>
        <p:spPr>
          <a:xfrm>
            <a:off x="11563815" y="5636943"/>
            <a:ext cx="3033395" cy="407542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14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яд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3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ты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ури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ски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ус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лу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ал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зова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«Туристический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кешбэк»,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рамках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которой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предоставлена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государственная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поддержка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ури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форм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змещени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ча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оимо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таких 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ус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11</a:t>
            </a:r>
            <a:r>
              <a:rPr dirty="0" sz="800" spc="-95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ты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ус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лу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340,3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внутренних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туристских поездок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органи-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зации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отдыха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детей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их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оздоровления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организованы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благодаря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доступных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внутрен-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них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туристских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поездок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через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возмещение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части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сто-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имости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оплаченной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туристской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услуги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(предоставле-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ние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субсидии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АО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«Национальная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система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платежных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карт»)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300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услуг);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55,6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участников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конкурсов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автоном-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ной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некоммерческой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«Россия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страна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возможностей»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Общероссийской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общественно-го-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сударственной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просветительской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«Рос-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сийское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общество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«Знание»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получили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поощрение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виде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туристских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поездок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49,9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человек);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присуждено 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10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премий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Правительства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области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туризма;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>
              <a:lnSpc>
                <a:spcPct val="132900"/>
              </a:lnSpc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зан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дар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твенна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дде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юридическим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лица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индивид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альны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дпринима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ля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ури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ской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индустрии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Республики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Крым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г.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Севастополя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осуществлении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ими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деятельности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условиях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геополи-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ч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нн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)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11447995" y="653040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11447995" y="766439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11448008" y="863640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11448008" y="896040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566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 txBox="1"/>
          <p:nvPr/>
        </p:nvSpPr>
        <p:spPr>
          <a:xfrm>
            <a:off x="527300" y="10088502"/>
            <a:ext cx="23812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165">
                <a:solidFill>
                  <a:srgbClr val="221E1F"/>
                </a:solidFill>
                <a:latin typeface="Microsoft Sans Serif"/>
                <a:cs typeface="Microsoft Sans Serif"/>
              </a:rPr>
              <a:t>40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14414366" y="10088502"/>
            <a:ext cx="17843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10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1200" spc="-23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endParaRPr sz="12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76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5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10">
                <a:solidFill>
                  <a:srgbClr val="221E1F"/>
                </a:solidFill>
                <a:latin typeface="Microsoft Sans Serif"/>
                <a:cs typeface="Microsoft Sans Serif"/>
              </a:rPr>
              <a:t>ГОД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5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55">
                <a:solidFill>
                  <a:srgbClr val="221E1F"/>
                </a:solidFill>
                <a:latin typeface="Microsoft Sans Serif"/>
                <a:cs typeface="Microsoft Sans Serif"/>
              </a:rPr>
              <a:t>ПЛАНОВЫЙ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ПЕРИОД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2025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2026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Microsoft Sans Serif"/>
                <a:cs typeface="Microsoft Sans Serif"/>
              </a:rPr>
              <a:t>ГОДОВ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65"/>
              <a:t>Бюджет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527301" y="8843604"/>
            <a:ext cx="3060700" cy="8026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5100" spc="-55" b="1">
                <a:solidFill>
                  <a:srgbClr val="C283A0"/>
                </a:solidFill>
                <a:latin typeface="Cambria"/>
                <a:cs typeface="Cambria"/>
              </a:rPr>
              <a:t>для</a:t>
            </a:r>
            <a:r>
              <a:rPr dirty="0" sz="5100" spc="75" b="1">
                <a:solidFill>
                  <a:srgbClr val="C283A0"/>
                </a:solidFill>
                <a:latin typeface="Cambria"/>
                <a:cs typeface="Cambria"/>
              </a:rPr>
              <a:t> </a:t>
            </a:r>
            <a:r>
              <a:rPr dirty="0" sz="5100" spc="-10" b="1">
                <a:solidFill>
                  <a:srgbClr val="C283A0"/>
                </a:solidFill>
                <a:latin typeface="Cambria"/>
                <a:cs typeface="Cambria"/>
              </a:rPr>
              <a:t>роста</a:t>
            </a:r>
            <a:endParaRPr sz="510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27301" y="9491605"/>
            <a:ext cx="3609340" cy="8026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5100" spc="70" b="1">
                <a:solidFill>
                  <a:srgbClr val="C283A0"/>
                </a:solidFill>
                <a:latin typeface="Cambria"/>
                <a:cs typeface="Cambria"/>
              </a:rPr>
              <a:t>экономики</a:t>
            </a:r>
            <a:endParaRPr sz="5100">
              <a:latin typeface="Cambria"/>
              <a:cs typeface="Cambria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974090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20">
                <a:solidFill>
                  <a:srgbClr val="221E1F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Е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Л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Я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80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5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С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А  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ЭКОНОМИКИ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301" y="1772706"/>
            <a:ext cx="4332605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60" b="1">
                <a:solidFill>
                  <a:srgbClr val="221E1F"/>
                </a:solidFill>
                <a:latin typeface="Cambria"/>
                <a:cs typeface="Cambria"/>
              </a:rPr>
              <a:t>Бюджет</a:t>
            </a:r>
            <a:r>
              <a:rPr dirty="0" sz="3800" spc="75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-30" b="1">
                <a:solidFill>
                  <a:srgbClr val="221E1F"/>
                </a:solidFill>
                <a:latin typeface="Cambria"/>
                <a:cs typeface="Cambria"/>
              </a:rPr>
              <a:t>для</a:t>
            </a:r>
            <a:r>
              <a:rPr dirty="0" sz="3800" spc="8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b="1">
                <a:solidFill>
                  <a:srgbClr val="221E1F"/>
                </a:solidFill>
                <a:latin typeface="Cambria"/>
                <a:cs typeface="Cambria"/>
              </a:rPr>
              <a:t>роста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7298" y="2204707"/>
            <a:ext cx="6404610" cy="172656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65" b="1">
                <a:solidFill>
                  <a:srgbClr val="221E1F"/>
                </a:solidFill>
                <a:latin typeface="Cambria"/>
                <a:cs typeface="Cambria"/>
              </a:rPr>
              <a:t>экономики</a:t>
            </a:r>
            <a:endParaRPr sz="3800">
              <a:latin typeface="Cambria"/>
              <a:cs typeface="Cambria"/>
            </a:endParaRPr>
          </a:p>
          <a:p>
            <a:pPr algn="just" marL="12700" marR="5080">
              <a:lnSpc>
                <a:spcPct val="118100"/>
              </a:lnSpc>
              <a:spcBef>
                <a:spcPts val="2030"/>
              </a:spcBef>
            </a:pPr>
            <a:r>
              <a:rPr dirty="0" sz="1200" spc="25" b="1">
                <a:solidFill>
                  <a:srgbClr val="C283A0"/>
                </a:solidFill>
                <a:latin typeface="Arial"/>
                <a:cs typeface="Arial"/>
              </a:rPr>
              <a:t>В</a:t>
            </a:r>
            <a:r>
              <a:rPr dirty="0" sz="1200" spc="-105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C283A0"/>
                </a:solidFill>
                <a:latin typeface="Arial"/>
                <a:cs typeface="Arial"/>
              </a:rPr>
              <a:t>2024-м</a:t>
            </a:r>
            <a:r>
              <a:rPr dirty="0" sz="1200" spc="-50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55" b="1">
                <a:solidFill>
                  <a:srgbClr val="C283A0"/>
                </a:solidFill>
                <a:latin typeface="Arial"/>
                <a:cs typeface="Arial"/>
              </a:rPr>
              <a:t>году,</a:t>
            </a:r>
            <a:r>
              <a:rPr dirty="0" sz="1200" spc="-45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130" b="1">
                <a:solidFill>
                  <a:srgbClr val="C283A0"/>
                </a:solidFill>
                <a:latin typeface="Arial"/>
                <a:cs typeface="Arial"/>
              </a:rPr>
              <a:t>как</a:t>
            </a:r>
            <a:r>
              <a:rPr dirty="0" sz="1200" spc="-50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C283A0"/>
                </a:solidFill>
                <a:latin typeface="Arial"/>
                <a:cs typeface="Arial"/>
              </a:rPr>
              <a:t>и</a:t>
            </a:r>
            <a:r>
              <a:rPr dirty="0" sz="1200" spc="-105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b="1">
                <a:solidFill>
                  <a:srgbClr val="C283A0"/>
                </a:solidFill>
                <a:latin typeface="Arial"/>
                <a:cs typeface="Arial"/>
              </a:rPr>
              <a:t>в</a:t>
            </a:r>
            <a:r>
              <a:rPr dirty="0" sz="1200" spc="-100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C283A0"/>
                </a:solidFill>
                <a:latin typeface="Arial"/>
                <a:cs typeface="Arial"/>
              </a:rPr>
              <a:t>предыдущие</a:t>
            </a:r>
            <a:r>
              <a:rPr dirty="0" sz="1200" spc="-50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45" b="1">
                <a:solidFill>
                  <a:srgbClr val="C283A0"/>
                </a:solidFill>
                <a:latin typeface="Arial"/>
                <a:cs typeface="Arial"/>
              </a:rPr>
              <a:t>годы,</a:t>
            </a:r>
            <a:r>
              <a:rPr dirty="0" sz="1200" spc="-50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C283A0"/>
                </a:solidFill>
                <a:latin typeface="Arial"/>
                <a:cs typeface="Arial"/>
              </a:rPr>
              <a:t>достижение</a:t>
            </a:r>
            <a:r>
              <a:rPr dirty="0" sz="1200" spc="-50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C283A0"/>
                </a:solidFill>
                <a:latin typeface="Arial"/>
                <a:cs typeface="Arial"/>
              </a:rPr>
              <a:t>национальных</a:t>
            </a:r>
            <a:r>
              <a:rPr dirty="0" sz="1200" spc="-45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C283A0"/>
                </a:solidFill>
                <a:latin typeface="Arial"/>
                <a:cs typeface="Arial"/>
              </a:rPr>
              <a:t>целей </a:t>
            </a:r>
            <a:r>
              <a:rPr dirty="0" sz="1200" spc="-325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C283A0"/>
                </a:solidFill>
                <a:latin typeface="Arial"/>
                <a:cs typeface="Arial"/>
              </a:rPr>
              <a:t>развития</a:t>
            </a:r>
            <a:r>
              <a:rPr dirty="0" sz="1200" spc="65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75" b="1">
                <a:solidFill>
                  <a:srgbClr val="C283A0"/>
                </a:solidFill>
                <a:latin typeface="Arial"/>
                <a:cs typeface="Arial"/>
              </a:rPr>
              <a:t>страны</a:t>
            </a:r>
            <a:r>
              <a:rPr dirty="0" sz="1200" spc="70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C283A0"/>
                </a:solidFill>
                <a:latin typeface="Arial"/>
                <a:cs typeface="Arial"/>
              </a:rPr>
              <a:t>остается </a:t>
            </a:r>
            <a:r>
              <a:rPr dirty="0" sz="1200" spc="95" b="1">
                <a:solidFill>
                  <a:srgbClr val="C283A0"/>
                </a:solidFill>
                <a:latin typeface="Arial"/>
                <a:cs typeface="Arial"/>
              </a:rPr>
              <a:t>ключевой</a:t>
            </a:r>
            <a:r>
              <a:rPr dirty="0" sz="1200" spc="70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C283A0"/>
                </a:solidFill>
                <a:latin typeface="Arial"/>
                <a:cs typeface="Arial"/>
              </a:rPr>
              <a:t>задачей</a:t>
            </a:r>
            <a:r>
              <a:rPr dirty="0" sz="1200" spc="70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C283A0"/>
                </a:solidFill>
                <a:latin typeface="Arial"/>
                <a:cs typeface="Arial"/>
              </a:rPr>
              <a:t>государственной</a:t>
            </a:r>
            <a:r>
              <a:rPr dirty="0" sz="1200" spc="65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C283A0"/>
                </a:solidFill>
                <a:latin typeface="Arial"/>
                <a:cs typeface="Arial"/>
              </a:rPr>
              <a:t>политики. </a:t>
            </a:r>
            <a:r>
              <a:rPr dirty="0" sz="1200" spc="-320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C283A0"/>
                </a:solidFill>
                <a:latin typeface="Arial"/>
                <a:cs typeface="Arial"/>
              </a:rPr>
              <a:t>Санкционное</a:t>
            </a:r>
            <a:r>
              <a:rPr dirty="0" sz="1200" spc="-75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60" b="1">
                <a:solidFill>
                  <a:srgbClr val="C283A0"/>
                </a:solidFill>
                <a:latin typeface="Arial"/>
                <a:cs typeface="Arial"/>
              </a:rPr>
              <a:t>давление,</a:t>
            </a:r>
            <a:r>
              <a:rPr dirty="0" sz="1200" spc="-70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60" b="1">
                <a:solidFill>
                  <a:srgbClr val="C283A0"/>
                </a:solidFill>
                <a:latin typeface="Arial"/>
                <a:cs typeface="Arial"/>
              </a:rPr>
              <a:t>оказываемое</a:t>
            </a:r>
            <a:r>
              <a:rPr dirty="0" sz="1200" spc="-85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50" b="1">
                <a:solidFill>
                  <a:srgbClr val="C283A0"/>
                </a:solidFill>
                <a:latin typeface="Arial"/>
                <a:cs typeface="Arial"/>
              </a:rPr>
              <a:t>на</a:t>
            </a:r>
            <a:r>
              <a:rPr dirty="0" sz="1200" spc="-125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35" b="1">
                <a:solidFill>
                  <a:srgbClr val="C283A0"/>
                </a:solidFill>
                <a:latin typeface="Arial"/>
                <a:cs typeface="Arial"/>
              </a:rPr>
              <a:t>Россию,</a:t>
            </a:r>
            <a:r>
              <a:rPr dirty="0" sz="1200" spc="-70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70" b="1">
                <a:solidFill>
                  <a:srgbClr val="C283A0"/>
                </a:solidFill>
                <a:latin typeface="Arial"/>
                <a:cs typeface="Arial"/>
              </a:rPr>
              <a:t>продолжает</a:t>
            </a:r>
            <a:r>
              <a:rPr dirty="0" sz="1200" spc="-70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10" b="1">
                <a:solidFill>
                  <a:srgbClr val="C283A0"/>
                </a:solidFill>
                <a:latin typeface="Arial"/>
                <a:cs typeface="Arial"/>
              </a:rPr>
              <a:t>быть</a:t>
            </a:r>
            <a:r>
              <a:rPr dirty="0" sz="1200" spc="-70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55" b="1">
                <a:solidFill>
                  <a:srgbClr val="C283A0"/>
                </a:solidFill>
                <a:latin typeface="Arial"/>
                <a:cs typeface="Arial"/>
              </a:rPr>
              <a:t>стимулом </a:t>
            </a:r>
            <a:r>
              <a:rPr dirty="0" sz="1200" spc="-320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C283A0"/>
                </a:solidFill>
                <a:latin typeface="Arial"/>
                <a:cs typeface="Arial"/>
              </a:rPr>
              <a:t>для</a:t>
            </a:r>
            <a:r>
              <a:rPr dirty="0" sz="1200" spc="10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C283A0"/>
                </a:solidFill>
                <a:latin typeface="Arial"/>
                <a:cs typeface="Arial"/>
              </a:rPr>
              <a:t>развития</a:t>
            </a:r>
            <a:r>
              <a:rPr dirty="0" sz="1200" spc="10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C283A0"/>
                </a:solidFill>
                <a:latin typeface="Arial"/>
                <a:cs typeface="Arial"/>
              </a:rPr>
              <a:t>и</a:t>
            </a:r>
            <a:r>
              <a:rPr dirty="0" sz="1200" spc="-40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C283A0"/>
                </a:solidFill>
                <a:latin typeface="Arial"/>
                <a:cs typeface="Arial"/>
              </a:rPr>
              <a:t>укрепления</a:t>
            </a:r>
            <a:r>
              <a:rPr dirty="0" sz="1200" spc="10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C283A0"/>
                </a:solidFill>
                <a:latin typeface="Arial"/>
                <a:cs typeface="Arial"/>
              </a:rPr>
              <a:t>российской</a:t>
            </a:r>
            <a:r>
              <a:rPr dirty="0" sz="1200" spc="10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C283A0"/>
                </a:solidFill>
                <a:latin typeface="Arial"/>
                <a:cs typeface="Arial"/>
              </a:rPr>
              <a:t>экономики.</a:t>
            </a:r>
            <a:endParaRPr sz="1200">
              <a:latin typeface="Arial"/>
              <a:cs typeface="Arial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8207999" y="2798349"/>
          <a:ext cx="6384925" cy="12509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99255"/>
                <a:gridCol w="539750"/>
                <a:gridCol w="539750"/>
                <a:gridCol w="539750"/>
                <a:gridCol w="539750"/>
              </a:tblGrid>
              <a:tr h="206348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Развитие</a:t>
                      </a:r>
                      <a:r>
                        <a:rPr dirty="0" sz="800" spc="-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промышленности</a:t>
                      </a:r>
                      <a:r>
                        <a:rPr dirty="0" sz="800" spc="-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4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повышение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ее</a:t>
                      </a:r>
                      <a:r>
                        <a:rPr dirty="0" sz="800" spc="-4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конкурентоспособности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453,3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6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702,01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664,7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702,4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</a:tr>
              <a:tr h="206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з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-9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-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у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3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ро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-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я</a:t>
                      </a:r>
                      <a:r>
                        <a:rPr dirty="0" sz="800" spc="-9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9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-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х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ни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9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3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я</a:t>
                      </a:r>
                      <a:r>
                        <a:rPr dirty="0" sz="800" spc="-9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ни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я</a:t>
                      </a:r>
                      <a:r>
                        <a:rPr dirty="0" sz="800" spc="-9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ш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 spc="1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ь</a:t>
                      </a: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ф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ы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х</a:t>
                      </a:r>
                      <a:r>
                        <a:rPr dirty="0" sz="800" spc="-9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м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3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1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 spc="-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3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ж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ний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27,2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18,4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16,1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14,1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</a:tr>
              <a:tr h="206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Научно-технологическое</a:t>
                      </a:r>
                      <a:r>
                        <a:rPr dirty="0" sz="800" spc="-3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развитие</a:t>
                      </a:r>
                      <a:r>
                        <a:rPr dirty="0" sz="800" spc="-3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Российской</a:t>
                      </a:r>
                      <a:r>
                        <a:rPr dirty="0" sz="800" spc="-2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Федерации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1258,3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1338,3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1169,6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1337,3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</a:tr>
              <a:tr h="206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Развитие</a:t>
                      </a:r>
                      <a:r>
                        <a:rPr dirty="0" sz="800" spc="-5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авиационной</a:t>
                      </a:r>
                      <a:r>
                        <a:rPr dirty="0" sz="800" spc="-5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промышленности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45,4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37,3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35,3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35,3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</a:tr>
              <a:tr h="206348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Развитие</a:t>
                      </a:r>
                      <a:r>
                        <a:rPr dirty="0" sz="800" spc="-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фармацевтической</a:t>
                      </a:r>
                      <a:r>
                        <a:rPr dirty="0" sz="800" spc="-4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4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медицинской</a:t>
                      </a:r>
                      <a:r>
                        <a:rPr dirty="0" sz="800" spc="-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промышленности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514,1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6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6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6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</a:tr>
              <a:tr h="206348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Итого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283A0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2298,3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283A0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2096,01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283A0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1890,3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283A0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2093,2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283A0"/>
                    </a:solidFill>
                  </a:tcPr>
                </a:tc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8195299" y="1961782"/>
            <a:ext cx="5996305" cy="792480"/>
          </a:xfrm>
          <a:prstGeom prst="rect">
            <a:avLst/>
          </a:prstGeom>
        </p:spPr>
        <p:txBody>
          <a:bodyPr wrap="square" lIns="0" tIns="457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Расходы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1200" spc="-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реализацию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государственных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программ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по</a:t>
            </a:r>
            <a:r>
              <a:rPr dirty="0" sz="1200" spc="-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направлению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«Развитие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науки,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промышленности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-6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технологий»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6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2023–2026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годах,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  <a:p>
            <a:pPr algn="r" marR="321310">
              <a:lnSpc>
                <a:spcPct val="100000"/>
              </a:lnSpc>
              <a:spcBef>
                <a:spcPts val="215"/>
              </a:spcBef>
              <a:tabLst>
                <a:tab pos="552450" algn="l"/>
                <a:tab pos="1094740" algn="l"/>
              </a:tabLst>
            </a:pP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2023*	</a:t>
            </a: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2024	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2025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4203689" y="2637213"/>
            <a:ext cx="21399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graphicFrame>
        <p:nvGraphicFramePr>
          <p:cNvPr id="13" name="object 13"/>
          <p:cNvGraphicFramePr>
            <a:graphicFrameLocks noGrp="1"/>
          </p:cNvGraphicFramePr>
          <p:nvPr/>
        </p:nvGraphicFramePr>
        <p:xfrm>
          <a:off x="8207999" y="7117622"/>
          <a:ext cx="6384925" cy="6318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99255"/>
                <a:gridCol w="539750"/>
                <a:gridCol w="539750"/>
                <a:gridCol w="539750"/>
                <a:gridCol w="539750"/>
              </a:tblGrid>
              <a:tr h="206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Информационное</a:t>
                      </a:r>
                      <a:r>
                        <a:rPr dirty="0" sz="800" spc="-3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общество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181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320,4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181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301,2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1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169,2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162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175,5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</a:tr>
              <a:tr h="206348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Национальная</a:t>
                      </a:r>
                      <a:r>
                        <a:rPr dirty="0" sz="800" spc="-4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система</a:t>
                      </a:r>
                      <a:r>
                        <a:rPr dirty="0" sz="800" spc="-4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пространственных</a:t>
                      </a:r>
                      <a:r>
                        <a:rPr dirty="0" sz="800" spc="-4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данных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181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66,4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193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75,7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03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87,4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181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87,6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999B1"/>
                    </a:solidFill>
                  </a:tcPr>
                </a:tc>
              </a:tr>
              <a:tr h="206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Итого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283A0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162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386,6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283A0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181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353,3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283A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255,7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283A0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181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262,3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283A0"/>
                    </a:solidFill>
                  </a:tcPr>
                </a:tc>
              </a:tr>
            </a:tbl>
          </a:graphicData>
        </a:graphic>
      </p:graphicFrame>
      <p:sp>
        <p:nvSpPr>
          <p:cNvPr id="14" name="object 14"/>
          <p:cNvSpPr txBox="1"/>
          <p:nvPr/>
        </p:nvSpPr>
        <p:spPr>
          <a:xfrm>
            <a:off x="8195299" y="6281782"/>
            <a:ext cx="5996305" cy="791845"/>
          </a:xfrm>
          <a:prstGeom prst="rect">
            <a:avLst/>
          </a:prstGeom>
        </p:spPr>
        <p:txBody>
          <a:bodyPr wrap="square" lIns="0" tIns="457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Расходы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1200" spc="-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реализацию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государственных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программ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по</a:t>
            </a:r>
            <a:r>
              <a:rPr dirty="0" sz="1200" spc="-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направлению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«Цифровая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трансформация»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2023–2026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годах,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  <a:p>
            <a:pPr algn="r" marR="321310">
              <a:lnSpc>
                <a:spcPct val="100000"/>
              </a:lnSpc>
              <a:spcBef>
                <a:spcPts val="210"/>
              </a:spcBef>
              <a:tabLst>
                <a:tab pos="552450" algn="l"/>
                <a:tab pos="1094740" algn="l"/>
              </a:tabLst>
            </a:pP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2023*	</a:t>
            </a: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2024	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2025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4203689" y="6956484"/>
            <a:ext cx="21399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40004" y="500493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40004" y="5490934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527300" y="4111471"/>
            <a:ext cx="3161030" cy="42379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рамках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задачи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расширению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внешнеэкономиче-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ского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взаимодействия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перспективными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партнерами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из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дружественных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основное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внимание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уде-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ляется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развитию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транспортно-логистических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коридоров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под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новые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потребности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экспорте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импорте:</a:t>
            </a:r>
            <a:endParaRPr sz="800">
              <a:latin typeface="Microsoft Sans Serif"/>
              <a:cs typeface="Microsoft Sans Serif"/>
            </a:endParaRPr>
          </a:p>
          <a:p>
            <a:pPr algn="just" marL="140970" marR="8255">
              <a:lnSpc>
                <a:spcPct val="132900"/>
              </a:lnSpc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увеличению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грузопотоков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международным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транс-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портным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коридорам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«Север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Юг»,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Азово-Черномор-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ского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Восточного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направлений;</a:t>
            </a:r>
            <a:endParaRPr sz="800">
              <a:latin typeface="Microsoft Sans Serif"/>
              <a:cs typeface="Microsoft Sans Serif"/>
            </a:endParaRPr>
          </a:p>
          <a:p>
            <a:pPr algn="just" marL="140970" marR="8255" indent="-635">
              <a:lnSpc>
                <a:spcPct val="132900"/>
              </a:lnSpc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формированию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новой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линейки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инструментов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финан-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совой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нефинансовой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экспорта.</a:t>
            </a:r>
            <a:endParaRPr sz="800">
              <a:latin typeface="Microsoft Sans Serif"/>
              <a:cs typeface="Microsoft Sans Serif"/>
            </a:endParaRPr>
          </a:p>
          <a:p>
            <a:pPr algn="r" marL="12700" marR="5080" indent="215900">
              <a:lnSpc>
                <a:spcPct val="132900"/>
              </a:lnSpc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Ряд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мер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Правительства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правлен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национального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контроля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над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научно-техническим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прогрессом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определение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техно-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логически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приори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ов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ал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заци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лашени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нологическими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компаниями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сквозных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тех-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нологий,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стимулирование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конкурирующих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разработок,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новых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форм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интеграции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научно-исследователь-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зв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твенн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-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хн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логичес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льно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ти. 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Ключевым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направлением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остается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устойчивое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раз-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витие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производственных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систем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как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путем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реализации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щ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щ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щ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ния,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так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промышленных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мегапроектов,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ориентиро-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ванных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выпуск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конкретной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линейки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высокотехно-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логичной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продукции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снижение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импортозависимости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конкретной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номенклатуре,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использования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кластер-</a:t>
            </a:r>
            <a:endParaRPr sz="8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315"/>
              </a:spcBef>
            </a:pP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ной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инвестиционной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платформы.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27300" y="10088502"/>
            <a:ext cx="233679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17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1200" spc="12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4376799" y="10088502"/>
            <a:ext cx="21971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90">
                <a:solidFill>
                  <a:srgbClr val="221E1F"/>
                </a:solidFill>
                <a:latin typeface="Microsoft Sans Serif"/>
                <a:cs typeface="Microsoft Sans Serif"/>
              </a:rPr>
              <a:t>45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767299" y="4111471"/>
            <a:ext cx="3163570" cy="42379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Также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обеспечивается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стимулирование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финансиро-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вания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приоритетных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трансформации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экономики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деятельности,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том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числе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содействующих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обеспечению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технологического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суверенитета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струк-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турной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адаптации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экономики.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Будут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продолжены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даль-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нейшая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цифровизация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финансового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рынка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основе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отечественных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технологий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внедрение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нового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инстру-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«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»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ш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зования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цифровых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финансовых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активов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(ЦФА)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ути-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литарных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цифровых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прав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(УЦП),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создание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условий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внедрения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экспериментального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правового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режима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(ЭПР)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финансовом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рынке,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также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незави-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симой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системы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расчетов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дружественными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странами.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10795" indent="215900">
              <a:lnSpc>
                <a:spcPct val="132900"/>
              </a:lnSpc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ле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6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янва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ал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зовыват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ся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новый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проект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«Беспилотные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авиаци-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онные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системы»,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который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только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раз-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витие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производства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беспилотных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авиационных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систем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(также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далее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БАС),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но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также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затронет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систе-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мы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их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обслуживания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эксплуатации.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985" indent="215900">
              <a:lnSpc>
                <a:spcPct val="132900"/>
              </a:lnSpc>
            </a:pP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достижение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национальных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целей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ори-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ентирован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ты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та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меропр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ятия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государственных программ,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реализация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которых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способствует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достижению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национальных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целей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рам-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ках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Единого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плана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достижению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це-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лей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800" spc="2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20" i="1">
                <a:solidFill>
                  <a:srgbClr val="221E1F"/>
                </a:solidFill>
                <a:latin typeface="Arial"/>
                <a:cs typeface="Arial"/>
              </a:rPr>
              <a:t>период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до</a:t>
            </a:r>
            <a:r>
              <a:rPr dirty="0" sz="800" spc="2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2024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года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20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2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20" i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800" spc="2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20" i="1">
                <a:solidFill>
                  <a:srgbClr val="221E1F"/>
                </a:solidFill>
                <a:latin typeface="Arial"/>
                <a:cs typeface="Arial"/>
              </a:rPr>
              <a:t>плановый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период</a:t>
            </a:r>
            <a:r>
              <a:rPr dirty="0" sz="800" spc="-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до</a:t>
            </a:r>
            <a:r>
              <a:rPr dirty="0" sz="800" spc="-3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2030</a:t>
            </a:r>
            <a:r>
              <a:rPr dirty="0" sz="80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года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).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195299" y="4327471"/>
            <a:ext cx="3161030" cy="16459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Наибольшая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доля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бюджетных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ассигнований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правлению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«Развитие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науки,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промышленности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тех-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нологий»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предусмотрена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реализацию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госпрограм-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мы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«Научно-технологическое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развитие </a:t>
            </a:r>
            <a:r>
              <a:rPr dirty="0" sz="800" spc="125" i="1">
                <a:solidFill>
                  <a:srgbClr val="221E1F"/>
                </a:solidFill>
                <a:latin typeface="Arial"/>
                <a:cs typeface="Arial"/>
              </a:rPr>
              <a:t>Российской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4" i="1">
                <a:solidFill>
                  <a:srgbClr val="221E1F"/>
                </a:solidFill>
                <a:latin typeface="Arial"/>
                <a:cs typeface="Arial"/>
              </a:rPr>
              <a:t>Федерации»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. Бюджетные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ассигнования, предусмот-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0">
                <a:solidFill>
                  <a:srgbClr val="221E1F"/>
                </a:solidFill>
                <a:latin typeface="Microsoft Sans Serif"/>
                <a:cs typeface="Microsoft Sans Serif"/>
              </a:rPr>
              <a:t>ренные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реализацию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государственной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програм-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мы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«Научно-технологическое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Федерации»,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2024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году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составят </a:t>
            </a:r>
            <a:r>
              <a:rPr dirty="0" sz="800" spc="-13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338,3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млрд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руб-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лей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14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8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3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0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0">
                <a:solidFill>
                  <a:srgbClr val="221E1F"/>
                </a:solidFill>
                <a:latin typeface="Microsoft Sans Serif"/>
                <a:cs typeface="Microsoft Sans Serif"/>
              </a:rPr>
              <a:t>мл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ле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202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8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endParaRPr sz="800">
              <a:latin typeface="Microsoft Sans Serif"/>
              <a:cs typeface="Microsoft Sans Serif"/>
            </a:endParaRPr>
          </a:p>
          <a:p>
            <a:pPr algn="just" marL="12700">
              <a:lnSpc>
                <a:spcPct val="100000"/>
              </a:lnSpc>
              <a:spcBef>
                <a:spcPts val="315"/>
              </a:spcBef>
            </a:pPr>
            <a:r>
              <a:rPr dirty="0" sz="800" spc="-14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114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1435297" y="4327471"/>
            <a:ext cx="3168015" cy="16459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см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тренны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ально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ъемы 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бюджетных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ассигнований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сравнению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объемами,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утвержденными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Законом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0">
                <a:solidFill>
                  <a:srgbClr val="221E1F"/>
                </a:solidFill>
                <a:latin typeface="Microsoft Sans Serif"/>
                <a:cs typeface="Microsoft Sans Serif"/>
              </a:rPr>
              <a:t>№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466-ФЗ,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увели-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чены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45,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рублей,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2025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40,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руб-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лей,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2026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сравнению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параметрами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Бюджетно-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прогноза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2026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увеличены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69,8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рублей.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890" indent="215900">
              <a:lnSpc>
                <a:spcPct val="132900"/>
              </a:lnSpc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Изменение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параметров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финансового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обеспечения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государственной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программы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«Развитие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фармацевти-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ческой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4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2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4" i="1">
                <a:solidFill>
                  <a:srgbClr val="221E1F"/>
                </a:solidFill>
                <a:latin typeface="Arial"/>
                <a:cs typeface="Arial"/>
              </a:rPr>
              <a:t>медицинской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промышленности»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обусловле-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решением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завершении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ее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2023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году.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195299" y="7999470"/>
            <a:ext cx="3157855" cy="9975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Бюджетные</a:t>
            </a:r>
            <a:r>
              <a:rPr dirty="0" sz="800" spc="-10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ассигнования,</a:t>
            </a:r>
            <a:r>
              <a:rPr dirty="0" sz="800" spc="-1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предусмотренные</a:t>
            </a:r>
            <a:r>
              <a:rPr dirty="0" sz="800" spc="-10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1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реали-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зацию</a:t>
            </a:r>
            <a:r>
              <a:rPr dirty="0" sz="800" spc="-10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государственной</a:t>
            </a:r>
            <a:r>
              <a:rPr dirty="0" sz="800" spc="-10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программы</a:t>
            </a:r>
            <a:r>
              <a:rPr dirty="0" sz="800" spc="-10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«Информационное</a:t>
            </a:r>
            <a:r>
              <a:rPr dirty="0" sz="800" spc="-10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об-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щество»,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составят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301,2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рублей,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2025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ду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169,2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2026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175,5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рублей.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Предусмотренные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федеральном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бюджете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объе-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мы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бюджетных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ассигнований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сравнению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объе-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1435298" y="7999470"/>
            <a:ext cx="3167380" cy="8356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мами,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утвержденными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Законом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70">
                <a:solidFill>
                  <a:srgbClr val="221E1F"/>
                </a:solidFill>
                <a:latin typeface="Microsoft Sans Serif"/>
                <a:cs typeface="Microsoft Sans Serif"/>
              </a:rPr>
              <a:t>№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466-ФЗ,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году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увеличены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5,9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рублей,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2025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уменьшены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12,2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рублей,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2026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сравнению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с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пара-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метрами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Бюджетного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прогноза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2026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уменьшены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6,2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рублей.</a:t>
            </a:r>
            <a:endParaRPr sz="8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974090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20">
                <a:solidFill>
                  <a:srgbClr val="221E1F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Е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Л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Я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80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5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С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А  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ЭКОНОМИКИ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3780002" y="3974401"/>
            <a:ext cx="432434" cy="22225"/>
            <a:chOff x="3780002" y="3974401"/>
            <a:chExt cx="432434" cy="22225"/>
          </a:xfrm>
        </p:grpSpPr>
        <p:sp>
          <p:nvSpPr>
            <p:cNvPr id="9" name="object 9"/>
            <p:cNvSpPr/>
            <p:nvPr/>
          </p:nvSpPr>
          <p:spPr>
            <a:xfrm>
              <a:off x="3888003" y="3974401"/>
              <a:ext cx="108585" cy="22225"/>
            </a:xfrm>
            <a:custGeom>
              <a:avLst/>
              <a:gdLst/>
              <a:ahLst/>
              <a:cxnLst/>
              <a:rect l="l" t="t" r="r" b="b"/>
              <a:pathLst>
                <a:path w="108585" h="22225">
                  <a:moveTo>
                    <a:pt x="108000" y="0"/>
                  </a:moveTo>
                  <a:lnTo>
                    <a:pt x="0" y="0"/>
                  </a:lnTo>
                  <a:lnTo>
                    <a:pt x="0" y="21602"/>
                  </a:lnTo>
                  <a:lnTo>
                    <a:pt x="108000" y="2160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3996004" y="3977284"/>
              <a:ext cx="108585" cy="19050"/>
            </a:xfrm>
            <a:custGeom>
              <a:avLst/>
              <a:gdLst/>
              <a:ahLst/>
              <a:cxnLst/>
              <a:rect l="l" t="t" r="r" b="b"/>
              <a:pathLst>
                <a:path w="108585" h="19050">
                  <a:moveTo>
                    <a:pt x="108000" y="0"/>
                  </a:moveTo>
                  <a:lnTo>
                    <a:pt x="0" y="0"/>
                  </a:lnTo>
                  <a:lnTo>
                    <a:pt x="0" y="18719"/>
                  </a:lnTo>
                  <a:lnTo>
                    <a:pt x="108000" y="1871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4104004" y="3977284"/>
              <a:ext cx="108585" cy="19050"/>
            </a:xfrm>
            <a:custGeom>
              <a:avLst/>
              <a:gdLst/>
              <a:ahLst/>
              <a:cxnLst/>
              <a:rect l="l" t="t" r="r" b="b"/>
              <a:pathLst>
                <a:path w="108585" h="19050">
                  <a:moveTo>
                    <a:pt x="108000" y="0"/>
                  </a:moveTo>
                  <a:lnTo>
                    <a:pt x="0" y="0"/>
                  </a:lnTo>
                  <a:lnTo>
                    <a:pt x="0" y="18719"/>
                  </a:lnTo>
                  <a:lnTo>
                    <a:pt x="108000" y="1871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3780002" y="3981602"/>
              <a:ext cx="108585" cy="14604"/>
            </a:xfrm>
            <a:custGeom>
              <a:avLst/>
              <a:gdLst/>
              <a:ahLst/>
              <a:cxnLst/>
              <a:rect l="l" t="t" r="r" b="b"/>
              <a:pathLst>
                <a:path w="108585" h="14604">
                  <a:moveTo>
                    <a:pt x="108000" y="0"/>
                  </a:moveTo>
                  <a:lnTo>
                    <a:pt x="0" y="0"/>
                  </a:lnTo>
                  <a:lnTo>
                    <a:pt x="0" y="14401"/>
                  </a:lnTo>
                  <a:lnTo>
                    <a:pt x="108000" y="1440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859997" y="3929761"/>
            <a:ext cx="432003" cy="6624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4841368" y="3724049"/>
            <a:ext cx="460375" cy="17780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3,7</a:t>
            </a:r>
            <a:endParaRPr sz="65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  <a:spcBef>
                <a:spcPts val="70"/>
              </a:spcBef>
            </a:pP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3,9</a:t>
            </a:r>
            <a:endParaRPr sz="650">
              <a:latin typeface="Arial"/>
              <a:cs typeface="Arial"/>
            </a:endParaRPr>
          </a:p>
          <a:p>
            <a:pPr marL="13335">
              <a:lnSpc>
                <a:spcPct val="100000"/>
              </a:lnSpc>
              <a:spcBef>
                <a:spcPts val="70"/>
              </a:spcBef>
            </a:pP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3,8</a:t>
            </a:r>
            <a:endParaRPr sz="650">
              <a:latin typeface="Arial"/>
              <a:cs typeface="Arial"/>
            </a:endParaRPr>
          </a:p>
          <a:p>
            <a:pPr marL="25400">
              <a:lnSpc>
                <a:spcPct val="100000"/>
              </a:lnSpc>
              <a:spcBef>
                <a:spcPts val="70"/>
              </a:spcBef>
            </a:pP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,0</a:t>
            </a:r>
            <a:endParaRPr sz="650">
              <a:latin typeface="Arial"/>
              <a:cs typeface="Arial"/>
            </a:endParaRPr>
          </a:p>
        </p:txBody>
      </p:sp>
      <p:pic>
        <p:nvPicPr>
          <p:cNvPr id="15" name="object 1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939993" y="3916807"/>
            <a:ext cx="432003" cy="79197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469900" y="1772706"/>
            <a:ext cx="552323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85" b="1">
                <a:solidFill>
                  <a:srgbClr val="221E1F"/>
                </a:solidFill>
                <a:latin typeface="Cambria"/>
                <a:cs typeface="Cambria"/>
              </a:rPr>
              <a:t>Национальный</a:t>
            </a:r>
            <a:r>
              <a:rPr dirty="0" sz="3800" spc="3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15" b="1">
                <a:solidFill>
                  <a:srgbClr val="221E1F"/>
                </a:solidFill>
                <a:latin typeface="Cambria"/>
                <a:cs typeface="Cambria"/>
              </a:rPr>
              <a:t>проект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57556" y="2204707"/>
            <a:ext cx="6885305" cy="10788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-10" b="1">
                <a:solidFill>
                  <a:srgbClr val="221E1F"/>
                </a:solidFill>
                <a:latin typeface="Cambria"/>
                <a:cs typeface="Cambria"/>
              </a:rPr>
              <a:t>«Производительность</a:t>
            </a:r>
            <a:r>
              <a:rPr dirty="0" sz="3800" spc="9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-65" b="1">
                <a:solidFill>
                  <a:srgbClr val="221E1F"/>
                </a:solidFill>
                <a:latin typeface="Cambria"/>
                <a:cs typeface="Cambria"/>
              </a:rPr>
              <a:t>труда»</a:t>
            </a:r>
            <a:endParaRPr sz="3800">
              <a:latin typeface="Cambria"/>
              <a:cs typeface="Cambria"/>
            </a:endParaRPr>
          </a:p>
          <a:p>
            <a:pPr marL="281940">
              <a:lnSpc>
                <a:spcPct val="100000"/>
              </a:lnSpc>
              <a:spcBef>
                <a:spcPts val="2290"/>
              </a:spcBef>
            </a:pPr>
            <a:r>
              <a:rPr dirty="0" sz="1200" spc="55">
                <a:solidFill>
                  <a:srgbClr val="C283A0"/>
                </a:solidFill>
                <a:latin typeface="Microsoft Sans Serif"/>
                <a:cs typeface="Microsoft Sans Serif"/>
              </a:rPr>
              <a:t>СРОКИ</a:t>
            </a:r>
            <a:r>
              <a:rPr dirty="0" sz="1200" spc="-20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65">
                <a:solidFill>
                  <a:srgbClr val="C283A0"/>
                </a:solidFill>
                <a:latin typeface="Microsoft Sans Serif"/>
                <a:cs typeface="Microsoft Sans Serif"/>
              </a:rPr>
              <a:t>РЕАЛИЗАЦИИ:</a:t>
            </a:r>
            <a:r>
              <a:rPr dirty="0" sz="1200" spc="-15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30">
                <a:solidFill>
                  <a:srgbClr val="C283A0"/>
                </a:solidFill>
                <a:latin typeface="Microsoft Sans Serif"/>
                <a:cs typeface="Microsoft Sans Serif"/>
              </a:rPr>
              <a:t>01.10.2018</a:t>
            </a:r>
            <a:r>
              <a:rPr dirty="0" sz="1200" spc="-15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245">
                <a:solidFill>
                  <a:srgbClr val="C283A0"/>
                </a:solidFill>
                <a:latin typeface="Microsoft Sans Serif"/>
                <a:cs typeface="Microsoft Sans Serif"/>
              </a:rPr>
              <a:t>–</a:t>
            </a:r>
            <a:r>
              <a:rPr dirty="0" sz="1200" spc="-15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25">
                <a:solidFill>
                  <a:srgbClr val="C283A0"/>
                </a:solidFill>
                <a:latin typeface="Microsoft Sans Serif"/>
                <a:cs typeface="Microsoft Sans Serif"/>
              </a:rPr>
              <a:t>31.12.2024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288432" y="5441836"/>
            <a:ext cx="372745" cy="8318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65">
                <a:solidFill>
                  <a:srgbClr val="808184"/>
                </a:solidFill>
                <a:latin typeface="Microsoft Sans Serif"/>
                <a:cs typeface="Microsoft Sans Serif"/>
              </a:rPr>
              <a:t>п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с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500" spc="55">
                <a:solidFill>
                  <a:srgbClr val="808184"/>
                </a:solidFill>
                <a:latin typeface="Microsoft Sans Serif"/>
                <a:cs typeface="Microsoft Sans Serif"/>
              </a:rPr>
              <a:t>с</a:t>
            </a:r>
            <a:r>
              <a:rPr dirty="0" sz="500" spc="15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я</a:t>
            </a:r>
            <a:endParaRPr sz="500">
              <a:latin typeface="Microsoft Sans Serif"/>
              <a:cs typeface="Microsoft Sans Serif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3661297" y="5441836"/>
            <a:ext cx="450215" cy="8318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dirty="0" sz="500" spc="60">
                <a:solidFill>
                  <a:srgbClr val="808184"/>
                </a:solidFill>
                <a:latin typeface="Microsoft Sans Serif"/>
                <a:cs typeface="Microsoft Sans Serif"/>
              </a:rPr>
              <a:t>н</a:t>
            </a:r>
            <a:r>
              <a:rPr dirty="0" sz="500" spc="65">
                <a:solidFill>
                  <a:srgbClr val="808184"/>
                </a:solidFill>
                <a:latin typeface="Microsoft Sans Serif"/>
                <a:cs typeface="Microsoft Sans Serif"/>
              </a:rPr>
              <a:t>и</a:t>
            </a:r>
            <a:r>
              <a:rPr dirty="0" sz="500" spc="60">
                <a:solidFill>
                  <a:srgbClr val="808184"/>
                </a:solidFill>
                <a:latin typeface="Microsoft Sans Serif"/>
                <a:cs typeface="Microsoft Sans Serif"/>
              </a:rPr>
              <a:t>ю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65">
                <a:solidFill>
                  <a:srgbClr val="808184"/>
                </a:solidFill>
                <a:latin typeface="Microsoft Sans Serif"/>
                <a:cs typeface="Microsoft Sans Serif"/>
              </a:rPr>
              <a:t>н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а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-1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500" spc="70">
                <a:solidFill>
                  <a:srgbClr val="808184"/>
                </a:solidFill>
                <a:latin typeface="Microsoft Sans Serif"/>
                <a:cs typeface="Microsoft Sans Serif"/>
              </a:rPr>
              <a:t>к</a:t>
            </a:r>
            <a:r>
              <a:rPr dirty="0" sz="500" spc="20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я</a:t>
            </a:r>
            <a:endParaRPr sz="500">
              <a:latin typeface="Microsoft Sans Serif"/>
              <a:cs typeface="Microsoft Sans Serif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4112529" y="5441836"/>
            <a:ext cx="467995" cy="8318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бря</a:t>
            </a:r>
            <a:r>
              <a:rPr dirty="0" sz="500" spc="-2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20">
                <a:solidFill>
                  <a:srgbClr val="808184"/>
                </a:solidFill>
                <a:latin typeface="Microsoft Sans Serif"/>
                <a:cs typeface="Microsoft Sans Serif"/>
              </a:rPr>
              <a:t>2022</a:t>
            </a:r>
            <a:r>
              <a:rPr dirty="0" sz="500" spc="-2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года</a:t>
            </a:r>
            <a:endParaRPr sz="500">
              <a:latin typeface="Microsoft Sans Serif"/>
              <a:cs typeface="Microsoft Sans Serif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767299" y="5316743"/>
            <a:ext cx="3161665" cy="16459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8890">
              <a:lnSpc>
                <a:spcPct val="132900"/>
              </a:lnSpc>
              <a:spcBef>
                <a:spcPts val="1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компетенций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совершенствования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управления,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изводства,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логистики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сбыта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своей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продукции.</a:t>
            </a:r>
            <a:endParaRPr sz="800">
              <a:latin typeface="Microsoft Sans Serif"/>
              <a:cs typeface="Microsoft Sans Serif"/>
            </a:endParaRPr>
          </a:p>
          <a:p>
            <a:pPr algn="r" marL="12700" marR="5080" indent="215900">
              <a:lnSpc>
                <a:spcPct val="132900"/>
              </a:lnSpc>
            </a:pP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проект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должен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обеспечить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5%-ный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еже-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годный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прирост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производительности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труда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средних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упны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дприятия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несырьевы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тр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ле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э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ономики. 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достижения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целей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национального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проекта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сфор-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мировано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2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федеральных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проекта: 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«Системные </a:t>
            </a:r>
            <a:r>
              <a:rPr dirty="0" sz="800" spc="114" i="1">
                <a:solidFill>
                  <a:srgbClr val="221E1F"/>
                </a:solidFill>
                <a:latin typeface="Arial"/>
                <a:cs typeface="Arial"/>
              </a:rPr>
              <a:t>меры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по</a:t>
            </a:r>
            <a:r>
              <a:rPr dirty="0" sz="800" spc="2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повышению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производительности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5" i="1">
                <a:solidFill>
                  <a:srgbClr val="221E1F"/>
                </a:solidFill>
                <a:latin typeface="Arial"/>
                <a:cs typeface="Arial"/>
              </a:rPr>
              <a:t>труда»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4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2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«Адрес-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4" i="1">
                <a:solidFill>
                  <a:srgbClr val="221E1F"/>
                </a:solidFill>
                <a:latin typeface="Arial"/>
                <a:cs typeface="Arial"/>
              </a:rPr>
              <a:t>ная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20" i="1">
                <a:solidFill>
                  <a:srgbClr val="221E1F"/>
                </a:solidFill>
                <a:latin typeface="Arial"/>
                <a:cs typeface="Arial"/>
              </a:rPr>
              <a:t>поддержка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повышения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производительности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i="1">
                <a:solidFill>
                  <a:srgbClr val="221E1F"/>
                </a:solidFill>
                <a:latin typeface="Arial"/>
                <a:cs typeface="Arial"/>
              </a:rPr>
              <a:t>тру-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да</a:t>
            </a:r>
            <a:r>
              <a:rPr dirty="0" sz="800" spc="-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800" spc="-3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предприятиях»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24125" y="7260742"/>
            <a:ext cx="2455545" cy="5118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2022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ГОДУ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РАМКАХ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НАЦИОНАЛЬНОГО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ПРОЕКТА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БЫЛИ ДОСТИГНУТЫ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 СЛЕДУЮЩИЕ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РЕЗУЛЬТАТЫ:</a:t>
            </a:r>
            <a:endParaRPr sz="800">
              <a:latin typeface="Arial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36829" y="799219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652595" y="7908745"/>
            <a:ext cx="3034665" cy="19697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6985">
              <a:lnSpc>
                <a:spcPct val="132900"/>
              </a:lnSpc>
              <a:spcBef>
                <a:spcPts val="100"/>
              </a:spcBef>
            </a:pP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738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сервисов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повышению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производительности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тру-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да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«Цифровой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экосистемы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производительности»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вне-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дрено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предприятиях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участниках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национального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проекта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650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сервисов);</a:t>
            </a:r>
            <a:endParaRPr sz="800">
              <a:latin typeface="Microsoft Sans Serif"/>
              <a:cs typeface="Microsoft Sans Serif"/>
            </a:endParaRPr>
          </a:p>
          <a:p>
            <a:pPr marL="12700" marR="5080">
              <a:lnSpc>
                <a:spcPct val="132900"/>
              </a:lnSpc>
            </a:pP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2,3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управленческих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кадров,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вовлеченных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реа-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лизацию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национального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проекта,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прошли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професси-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ональную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переподготовку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2,2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человек);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123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предприятиям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участникам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национального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екта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оказана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акселерационная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разви-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тию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экспортного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потенциала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120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предприятий);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2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11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233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70">
                <a:solidFill>
                  <a:srgbClr val="221E1F"/>
                </a:solidFill>
                <a:latin typeface="Microsoft Sans Serif"/>
                <a:cs typeface="Microsoft Sans Serif"/>
              </a:rPr>
              <a:t>рабочих </a:t>
            </a:r>
            <a:r>
              <a:rPr dirty="0" sz="800" spc="190">
                <a:solidFill>
                  <a:srgbClr val="221E1F"/>
                </a:solidFill>
                <a:latin typeface="Microsoft Sans Serif"/>
                <a:cs typeface="Microsoft Sans Serif"/>
              </a:rPr>
              <a:t>предприятий </a:t>
            </a:r>
            <a:r>
              <a:rPr dirty="0" sz="800" spc="204">
                <a:solidFill>
                  <a:srgbClr val="221E1F"/>
                </a:solidFill>
                <a:latin typeface="Microsoft Sans Serif"/>
                <a:cs typeface="Microsoft Sans Serif"/>
              </a:rPr>
              <a:t>–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участников </a:t>
            </a:r>
            <a:r>
              <a:rPr dirty="0" sz="800" spc="140">
                <a:solidFill>
                  <a:srgbClr val="221E1F"/>
                </a:solidFill>
                <a:latin typeface="Microsoft Sans Serif"/>
                <a:cs typeface="Microsoft Sans Serif"/>
              </a:rPr>
              <a:t>на-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ционального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проекта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повысили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квалификацию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36829" y="864020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36829" y="912620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36829" y="961221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8207999" y="2122514"/>
          <a:ext cx="6384925" cy="40938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7040"/>
                <a:gridCol w="447039"/>
                <a:gridCol w="447039"/>
                <a:gridCol w="447039"/>
                <a:gridCol w="447039"/>
                <a:gridCol w="447039"/>
                <a:gridCol w="447039"/>
              </a:tblGrid>
              <a:tr h="84113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53975" marR="142875">
                        <a:lnSpc>
                          <a:spcPts val="850"/>
                        </a:lnSpc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лучших практик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(типовых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ешений),</a:t>
                      </a:r>
                      <a:r>
                        <a:rPr dirty="0" sz="75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адаптированных</a:t>
                      </a:r>
                      <a:r>
                        <a:rPr dirty="0" sz="75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75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индивид</a:t>
                      </a:r>
                      <a:r>
                        <a:rPr dirty="0" sz="75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альные 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производственные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условия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7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внедренных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  <a:p>
                      <a:pPr marL="53975" marR="57785">
                        <a:lnSpc>
                          <a:spcPts val="850"/>
                        </a:lnSpc>
                      </a:pP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базе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предприятий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1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–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участников</a:t>
                      </a:r>
                      <a:r>
                        <a:rPr dirty="0" sz="7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национального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проекта </a:t>
                      </a:r>
                      <a:r>
                        <a:rPr dirty="0" sz="750" spc="10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при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реализации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проектов,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нарастающим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итогом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180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378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470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478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740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720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952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648000">
                <a:tc>
                  <a:txBody>
                    <a:bodyPr/>
                    <a:lstStyle/>
                    <a:p>
                      <a:pPr marL="53975">
                        <a:lnSpc>
                          <a:spcPts val="875"/>
                        </a:lnSpc>
                        <a:spcBef>
                          <a:spcPts val="525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сотрудников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предприятий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  <a:p>
                      <a:pPr marL="53975" marR="43180">
                        <a:lnSpc>
                          <a:spcPts val="850"/>
                        </a:lnSpc>
                        <a:spcBef>
                          <a:spcPts val="45"/>
                        </a:spcBef>
                      </a:pP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представителей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региональных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команд,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прошедших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обучение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инструментам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повышения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производительности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труда,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30"/>
                        </a:lnSpc>
                      </a:pP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нарастающим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итогом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67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Человек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234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-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625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-1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395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04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1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-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540000">
                <a:tc>
                  <a:txBody>
                    <a:bodyPr/>
                    <a:lstStyle/>
                    <a:p>
                      <a:pPr marL="53975" marR="504825">
                        <a:lnSpc>
                          <a:spcPts val="850"/>
                        </a:lnSpc>
                        <a:spcBef>
                          <a:spcPts val="595"/>
                        </a:spcBef>
                      </a:pP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завершенных проектов </a:t>
                      </a:r>
                      <a:r>
                        <a:rPr dirty="0" sz="75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общего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количества,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 </a:t>
                      </a:r>
                      <a:r>
                        <a:rPr dirty="0" sz="75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результатам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которых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предприятия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достигли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целевого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уровня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развития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производственной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системы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55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96,0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97,0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94,0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054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540000">
                <a:tc>
                  <a:txBody>
                    <a:bodyPr/>
                    <a:lstStyle/>
                    <a:p>
                      <a:pPr marL="53975" marR="546735">
                        <a:lnSpc>
                          <a:spcPts val="850"/>
                        </a:lnSpc>
                        <a:spcBef>
                          <a:spcPts val="595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предприятий-участников,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вовлеченных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национальный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проект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через</a:t>
                      </a:r>
                      <a:r>
                        <a:rPr dirty="0" sz="75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получение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адресной</a:t>
                      </a:r>
                      <a:r>
                        <a:rPr dirty="0" sz="75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поддержки,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нарастающим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итогом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55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59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-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65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755999">
                <a:tc>
                  <a:txBody>
                    <a:bodyPr/>
                    <a:lstStyle/>
                    <a:p>
                      <a:pPr marL="53975" marR="330200">
                        <a:lnSpc>
                          <a:spcPts val="850"/>
                        </a:lnSpc>
                        <a:spcBef>
                          <a:spcPts val="595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75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разработанных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75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размещенных </a:t>
                      </a:r>
                      <a:r>
                        <a:rPr dirty="0" sz="750" spc="-1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ИТ-платформе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управленческих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  <a:p>
                      <a:pPr marL="53975" marR="106680">
                        <a:lnSpc>
                          <a:spcPts val="850"/>
                        </a:lnSpc>
                      </a:pP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технологических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компетенций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(производительность.рф)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лучших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практик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(типовых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решений)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 сфере </a:t>
                      </a: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повышения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производительности</a:t>
                      </a:r>
                      <a:r>
                        <a:rPr dirty="0" sz="7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труда,</a:t>
                      </a:r>
                      <a:r>
                        <a:rPr dirty="0" sz="75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нарастающим</a:t>
                      </a:r>
                      <a:r>
                        <a:rPr dirty="0" sz="7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итогом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55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180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181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270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271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403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360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756000">
                <a:tc>
                  <a:txBody>
                    <a:bodyPr/>
                    <a:lstStyle/>
                    <a:p>
                      <a:pPr marL="53975" marR="232410">
                        <a:lnSpc>
                          <a:spcPts val="850"/>
                        </a:lnSpc>
                        <a:spcBef>
                          <a:spcPts val="595"/>
                        </a:spcBef>
                      </a:pP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предприятий,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достигших ежегодного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5%-ного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прироста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производительности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труда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предприятиях-участниках,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внедряющих </a:t>
                      </a: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мероприятия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национального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проекта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федеральным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региональным управлением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течение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трех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лет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участия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проекте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55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66,8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098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9" name="object 29"/>
          <p:cNvGraphicFramePr>
            <a:graphicFrameLocks noGrp="1"/>
          </p:cNvGraphicFramePr>
          <p:nvPr/>
        </p:nvGraphicFramePr>
        <p:xfrm>
          <a:off x="8207999" y="6632453"/>
          <a:ext cx="6384925" cy="19602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7040"/>
                <a:gridCol w="447039"/>
                <a:gridCol w="447039"/>
                <a:gridCol w="447039"/>
                <a:gridCol w="447039"/>
                <a:gridCol w="447039"/>
                <a:gridCol w="447039"/>
              </a:tblGrid>
              <a:tr h="416101">
                <a:tc>
                  <a:txBody>
                    <a:bodyPr/>
                    <a:lstStyle/>
                    <a:p>
                      <a:pPr marL="53975" marR="95250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75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рационализаторских</a:t>
                      </a:r>
                      <a:r>
                        <a:rPr dirty="0" sz="75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предложений,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поданных работниками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предприятий,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нарастающим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итогом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469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000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469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000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000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000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000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-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000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16100">
                <a:tc>
                  <a:txBody>
                    <a:bodyPr/>
                    <a:lstStyle/>
                    <a:p>
                      <a:pPr marL="53975" marR="70485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Удовлетворенность </a:t>
                      </a: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предприятий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предоставленными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мерами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поддержки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</a:t>
                      </a:r>
                      <a:r>
                        <a:rPr dirty="0" sz="75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треку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30"/>
                        </a:lnSpc>
                      </a:pP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«Формирование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движения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рационализаторов»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111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149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58,6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89,2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524050">
                <a:tc>
                  <a:txBody>
                    <a:bodyPr/>
                    <a:lstStyle/>
                    <a:p>
                      <a:pPr marL="53975" marR="70485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Удовлетворенность </a:t>
                      </a: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предприятий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предоставленными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мерами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поддержки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</a:t>
                      </a:r>
                      <a:r>
                        <a:rPr dirty="0" sz="75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треку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  <a:p>
                      <a:pPr marL="53975" marR="419100">
                        <a:lnSpc>
                          <a:spcPts val="850"/>
                        </a:lnSpc>
                      </a:pP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«Обучение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работников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75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использованием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инфраструктуры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«Ворлдскиллс»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9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59094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53975" marR="126364">
                        <a:lnSpc>
                          <a:spcPts val="850"/>
                        </a:lnSpc>
                        <a:spcBef>
                          <a:spcPts val="5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75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работников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предприятий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(включая </a:t>
                      </a:r>
                      <a:r>
                        <a:rPr dirty="0" sz="750" spc="-1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подрядные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образовательные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организации),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вовлеченных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движение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рационализаторов,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нарастающим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итогом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90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Человек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-9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000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0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-114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000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-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52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03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-1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000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98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6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-114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000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0" name="object 30"/>
          <p:cNvGraphicFramePr>
            <a:graphicFrameLocks noGrp="1"/>
          </p:cNvGraphicFramePr>
          <p:nvPr/>
        </p:nvGraphicFramePr>
        <p:xfrm>
          <a:off x="8207999" y="9008453"/>
          <a:ext cx="6384925" cy="7372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7040"/>
                <a:gridCol w="447039"/>
                <a:gridCol w="447039"/>
                <a:gridCol w="447039"/>
                <a:gridCol w="447039"/>
                <a:gridCol w="447039"/>
                <a:gridCol w="447039"/>
              </a:tblGrid>
              <a:tr h="308151">
                <a:tc>
                  <a:txBody>
                    <a:bodyPr/>
                    <a:lstStyle/>
                    <a:p>
                      <a:pPr marL="53975" marR="304800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 </a:t>
                      </a: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предприятий </a:t>
                      </a:r>
                      <a:r>
                        <a:rPr dirty="0" sz="750" spc="1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–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участников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цифровой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экосистемы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производительности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14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71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61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750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90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781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84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9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400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65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90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1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000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16100">
                <a:tc>
                  <a:txBody>
                    <a:bodyPr/>
                    <a:lstStyle/>
                    <a:p>
                      <a:pPr marL="53975" marR="304800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реализованных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комплексных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проектов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предприятиях </a:t>
                      </a:r>
                      <a:r>
                        <a:rPr dirty="0" sz="750" spc="1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–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участниках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цифровой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экосистемы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производительности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339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9209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339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1" name="object 31"/>
          <p:cNvGraphicFramePr>
            <a:graphicFrameLocks noGrp="1"/>
          </p:cNvGraphicFramePr>
          <p:nvPr/>
        </p:nvGraphicFramePr>
        <p:xfrm>
          <a:off x="11083564" y="1426963"/>
          <a:ext cx="3399154" cy="271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0040"/>
                <a:gridCol w="495300"/>
                <a:gridCol w="894715"/>
                <a:gridCol w="440690"/>
                <a:gridCol w="437514"/>
                <a:gridCol w="474344"/>
                <a:gridCol w="334009"/>
              </a:tblGrid>
              <a:tr h="135407">
                <a:tc>
                  <a:txBody>
                    <a:bodyPr/>
                    <a:lstStyle/>
                    <a:p>
                      <a:pPr marL="3175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r" marR="135255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75"/>
                        </a:spcBef>
                        <a:tabLst>
                          <a:tab pos="439420" algn="l"/>
                        </a:tabLst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	</a:t>
                      </a: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27635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4351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1303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3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</a:tr>
              <a:tr h="13540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11811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  <a:tabLst>
                          <a:tab pos="441325" algn="l"/>
                        </a:tabLst>
                      </a:pPr>
                      <a:r>
                        <a:rPr dirty="0" sz="600" spc="1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	</a:t>
                      </a: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marL="12573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ctr" marL="1587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1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факт**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32" name="object 32"/>
          <p:cNvSpPr txBox="1"/>
          <p:nvPr/>
        </p:nvSpPr>
        <p:spPr>
          <a:xfrm>
            <a:off x="8255648" y="1738314"/>
            <a:ext cx="5158105" cy="3683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Предприятиям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предоставлена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возможность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по</a:t>
            </a:r>
            <a:r>
              <a:rPr dirty="0" sz="75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внедрению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лучших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80" b="1">
                <a:solidFill>
                  <a:srgbClr val="221E1F"/>
                </a:solidFill>
                <a:latin typeface="Arial"/>
                <a:cs typeface="Arial"/>
              </a:rPr>
              <a:t>практик</a:t>
            </a:r>
            <a:endParaRPr sz="75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</a:pPr>
            <a:r>
              <a:rPr dirty="0" sz="750" spc="40" b="1">
                <a:solidFill>
                  <a:srgbClr val="221E1F"/>
                </a:solidFill>
                <a:latin typeface="Arial"/>
                <a:cs typeface="Arial"/>
              </a:rPr>
              <a:t>(типовых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5" b="1">
                <a:solidFill>
                  <a:srgbClr val="221E1F"/>
                </a:solidFill>
                <a:latin typeface="Arial"/>
                <a:cs typeface="Arial"/>
              </a:rPr>
              <a:t>решений)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75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получению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услуг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по</a:t>
            </a:r>
            <a:r>
              <a:rPr dirty="0" sz="75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повышению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производительности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труда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посредством </a:t>
            </a:r>
            <a:r>
              <a:rPr dirty="0" sz="750" spc="-19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специализированных</a:t>
            </a:r>
            <a:r>
              <a:rPr dirty="0" sz="75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центров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компетенций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75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федеральном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75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региональном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уровне</a:t>
            </a:r>
            <a:endParaRPr sz="7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8255651" y="6248252"/>
            <a:ext cx="4730115" cy="3683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Предприятиям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предоставлена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возможность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повышения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производительности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труда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через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формирование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5" b="1">
                <a:solidFill>
                  <a:srgbClr val="221E1F"/>
                </a:solidFill>
                <a:latin typeface="Arial"/>
                <a:cs typeface="Arial"/>
              </a:rPr>
              <a:t>движения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рационализаторов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из</a:t>
            </a:r>
            <a:r>
              <a:rPr dirty="0" sz="75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числа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сотрудников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75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повышение </a:t>
            </a:r>
            <a:r>
              <a:rPr dirty="0" sz="750" spc="-19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квалификации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рабочих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2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75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использованием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инфраструктуры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«Ворлдскиллс»</a:t>
            </a:r>
            <a:endParaRPr sz="7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255651" y="8624254"/>
            <a:ext cx="5312410" cy="3683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Предприятиям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предоставлена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возможность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внедрения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российского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программного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обеспечения, </a:t>
            </a:r>
            <a:r>
              <a:rPr dirty="0" sz="750" spc="-2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включая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80" b="1">
                <a:solidFill>
                  <a:srgbClr val="221E1F"/>
                </a:solidFill>
                <a:latin typeface="Arial"/>
                <a:cs typeface="Arial"/>
              </a:rPr>
              <a:t>инженерное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7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промышленное,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посредством</a:t>
            </a:r>
            <a:r>
              <a:rPr dirty="0" sz="75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цифровой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экосистемы</a:t>
            </a:r>
            <a:r>
              <a:rPr dirty="0" sz="75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производительности </a:t>
            </a:r>
            <a:r>
              <a:rPr dirty="0" sz="750" spc="-2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повышения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производительности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труда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75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ускорения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цифровой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трансформации</a:t>
            </a:r>
            <a:endParaRPr sz="7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8195299" y="449781"/>
            <a:ext cx="5368925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Для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достижения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целей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проекта 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выделены </a:t>
            </a:r>
            <a:r>
              <a:rPr dirty="0" sz="1200" spc="7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следующие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общественно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значимые</a:t>
            </a:r>
            <a:r>
              <a:rPr dirty="0" sz="12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результаты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-5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показатели,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которые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служат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индикаторами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достижения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результатов</a:t>
            </a:r>
            <a:endParaRPr sz="12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27298" y="3581780"/>
            <a:ext cx="2338070" cy="11055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Расходы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федерального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</a:t>
            </a:r>
            <a:r>
              <a:rPr dirty="0" sz="12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8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2021–2024</a:t>
            </a:r>
            <a:r>
              <a:rPr dirty="0" sz="12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годах </a:t>
            </a:r>
            <a:r>
              <a:rPr dirty="0" sz="1200" spc="-3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реализацию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проекта,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895792" y="7908743"/>
            <a:ext cx="3034030" cy="18078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использованием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инфраструктуры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«Ворлдскиллс»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7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4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12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ч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)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1000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человек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подтвердили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квалификацию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рациона-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лизатора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были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сертифицированы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стандартам</a:t>
            </a:r>
            <a:endParaRPr sz="800">
              <a:latin typeface="Microsoft Sans Serif"/>
              <a:cs typeface="Microsoft Sans Serif"/>
            </a:endParaRPr>
          </a:p>
          <a:p>
            <a:pPr algn="just" marL="12700">
              <a:lnSpc>
                <a:spcPct val="100000"/>
              </a:lnSpc>
              <a:spcBef>
                <a:spcPts val="315"/>
              </a:spcBef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«Ворлдскиллс»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(соответствует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плану);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9525" indent="-635">
              <a:lnSpc>
                <a:spcPct val="132900"/>
              </a:lnSpc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реализовано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883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проекта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повышению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произво-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дительности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труда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предприятиях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участниках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ционального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проекта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направлению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«Бережливое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производство»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помощью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созданной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региональной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инфраструктуры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обеспечения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повышения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произво-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дительности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труда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796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проектов).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3780002" y="831620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780002" y="8802205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 txBox="1"/>
          <p:nvPr/>
        </p:nvSpPr>
        <p:spPr>
          <a:xfrm>
            <a:off x="5921368" y="3718941"/>
            <a:ext cx="460375" cy="16700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,8</a:t>
            </a:r>
            <a:endParaRPr sz="650">
              <a:latin typeface="Arial"/>
              <a:cs typeface="Arial"/>
            </a:endParaRPr>
          </a:p>
          <a:p>
            <a:pPr marL="22225">
              <a:lnSpc>
                <a:spcPct val="100000"/>
              </a:lnSpc>
              <a:spcBef>
                <a:spcPts val="7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5,5</a:t>
            </a:r>
            <a:endParaRPr sz="650">
              <a:latin typeface="Arial"/>
              <a:cs typeface="Arial"/>
            </a:endParaRPr>
          </a:p>
          <a:p>
            <a:pPr marL="16510">
              <a:lnSpc>
                <a:spcPct val="100000"/>
              </a:lnSpc>
              <a:spcBef>
                <a:spcPts val="70"/>
              </a:spcBef>
            </a:pPr>
            <a:r>
              <a:rPr dirty="0" sz="650" spc="-30" b="1">
                <a:solidFill>
                  <a:srgbClr val="221E1F"/>
                </a:solidFill>
                <a:latin typeface="Arial"/>
                <a:cs typeface="Arial"/>
              </a:rPr>
              <a:t>5,1</a:t>
            </a:r>
            <a:endParaRPr sz="650">
              <a:latin typeface="Arial"/>
              <a:cs typeface="Arial"/>
            </a:endParaRPr>
          </a:p>
          <a:p>
            <a:pPr marL="22225">
              <a:lnSpc>
                <a:spcPct val="100000"/>
              </a:lnSpc>
              <a:spcBef>
                <a:spcPts val="7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5,3</a:t>
            </a:r>
            <a:endParaRPr sz="65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27300" y="10088502"/>
            <a:ext cx="22479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16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1200" spc="60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4380123" y="10088502"/>
            <a:ext cx="20955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50">
                <a:solidFill>
                  <a:srgbClr val="221E1F"/>
                </a:solidFill>
                <a:latin typeface="Microsoft Sans Serif"/>
                <a:cs typeface="Microsoft Sans Serif"/>
              </a:rPr>
              <a:t>47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761369" y="3799645"/>
            <a:ext cx="460375" cy="14097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-75" b="1">
                <a:solidFill>
                  <a:srgbClr val="221E1F"/>
                </a:solidFill>
                <a:latin typeface="Arial"/>
                <a:cs typeface="Arial"/>
              </a:rPr>
              <a:t>1,1</a:t>
            </a:r>
            <a:endParaRPr sz="650">
              <a:latin typeface="Arial"/>
              <a:cs typeface="Arial"/>
            </a:endParaRPr>
          </a:p>
          <a:p>
            <a:pPr marL="19685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1,5</a:t>
            </a:r>
            <a:endParaRPr sz="650">
              <a:latin typeface="Arial"/>
              <a:cs typeface="Arial"/>
            </a:endParaRPr>
          </a:p>
          <a:p>
            <a:pPr marL="16510">
              <a:lnSpc>
                <a:spcPct val="100000"/>
              </a:lnSpc>
              <a:spcBef>
                <a:spcPts val="70"/>
              </a:spcBef>
            </a:pP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1,3</a:t>
            </a:r>
            <a:endParaRPr sz="650">
              <a:latin typeface="Arial"/>
              <a:cs typeface="Arial"/>
            </a:endParaRPr>
          </a:p>
          <a:p>
            <a:pPr marL="16510">
              <a:lnSpc>
                <a:spcPct val="100000"/>
              </a:lnSpc>
              <a:spcBef>
                <a:spcPts val="70"/>
              </a:spcBef>
            </a:pP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1,3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847300" y="4529702"/>
            <a:ext cx="1446530" cy="5797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  <a:tabLst>
                <a:tab pos="1119505" algn="l"/>
              </a:tabLst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дресна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	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о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поддержка</a:t>
            </a:r>
            <a:endParaRPr sz="800">
              <a:latin typeface="Microsoft Sans Serif"/>
              <a:cs typeface="Microsoft Sans Serif"/>
            </a:endParaRPr>
          </a:p>
          <a:p>
            <a:pPr marL="12700" marR="147955">
              <a:lnSpc>
                <a:spcPts val="850"/>
              </a:lnSpc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повышения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производительности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труда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предприятиях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3767299" y="4529702"/>
            <a:ext cx="907415" cy="5797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269875">
              <a:lnSpc>
                <a:spcPts val="850"/>
              </a:lnSpc>
              <a:spcBef>
                <a:spcPts val="219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емные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меры</a:t>
            </a:r>
            <a:endParaRPr sz="800">
              <a:latin typeface="Microsoft Sans Serif"/>
              <a:cs typeface="Microsoft Sans Serif"/>
            </a:endParaRPr>
          </a:p>
          <a:p>
            <a:pPr marL="12700" marR="5080">
              <a:lnSpc>
                <a:spcPts val="850"/>
              </a:lnSpc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повышению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зв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ль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ности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труда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928239" y="4145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768239" y="4145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848238" y="4145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27298" y="5316743"/>
            <a:ext cx="3161030" cy="16459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6985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Национальный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проект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«Производительсность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труда»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является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продолжением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одноименного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приоритетного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проекта,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который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реализовывался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2018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года.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Российские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предприятия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благодаря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участию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екте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получают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доступ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программе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профессиональной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переподготовки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управленческих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кадров,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мерам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финан-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совой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нефинансовой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поддержки,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налоговым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преферен-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циям,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помощь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выходе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экспорт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устранении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адми-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нистративных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барьеров.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Компании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участники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проекта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получают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экспертную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поддержку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Федерального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центра</a:t>
            </a:r>
            <a:endParaRPr sz="8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974090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20">
                <a:solidFill>
                  <a:srgbClr val="221E1F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Е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Л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Я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80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5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С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А  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ЭКОНОМИКИ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69900" y="1232706"/>
            <a:ext cx="374396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434" b="1">
                <a:solidFill>
                  <a:srgbClr val="221E1F"/>
                </a:solidFill>
                <a:latin typeface="Cambria"/>
                <a:cs typeface="Cambria"/>
              </a:rPr>
              <a:t>Н</a:t>
            </a:r>
            <a:r>
              <a:rPr dirty="0" sz="3800" spc="35" b="1">
                <a:solidFill>
                  <a:srgbClr val="221E1F"/>
                </a:solidFill>
                <a:latin typeface="Cambria"/>
                <a:cs typeface="Cambria"/>
              </a:rPr>
              <a:t>а</a:t>
            </a:r>
            <a:r>
              <a:rPr dirty="0" sz="3800" spc="135" b="1">
                <a:solidFill>
                  <a:srgbClr val="221E1F"/>
                </a:solidFill>
                <a:latin typeface="Cambria"/>
                <a:cs typeface="Cambria"/>
              </a:rPr>
              <a:t>ц</a:t>
            </a:r>
            <a:r>
              <a:rPr dirty="0" sz="3800" spc="50" b="1">
                <a:solidFill>
                  <a:srgbClr val="221E1F"/>
                </a:solidFill>
                <a:latin typeface="Cambria"/>
                <a:cs typeface="Cambria"/>
              </a:rPr>
              <a:t>и</a:t>
            </a:r>
            <a:r>
              <a:rPr dirty="0" sz="3800" spc="-140" b="1">
                <a:solidFill>
                  <a:srgbClr val="221E1F"/>
                </a:solidFill>
                <a:latin typeface="Cambria"/>
                <a:cs typeface="Cambria"/>
              </a:rPr>
              <a:t>о</a:t>
            </a:r>
            <a:r>
              <a:rPr dirty="0" sz="3800" spc="85" b="1">
                <a:solidFill>
                  <a:srgbClr val="221E1F"/>
                </a:solidFill>
                <a:latin typeface="Cambria"/>
                <a:cs typeface="Cambria"/>
              </a:rPr>
              <a:t>н</a:t>
            </a:r>
            <a:r>
              <a:rPr dirty="0" sz="3800" spc="65" b="1">
                <a:solidFill>
                  <a:srgbClr val="221E1F"/>
                </a:solidFill>
                <a:latin typeface="Cambria"/>
                <a:cs typeface="Cambria"/>
              </a:rPr>
              <a:t>а</a:t>
            </a:r>
            <a:r>
              <a:rPr dirty="0" sz="3800" spc="-160" b="1">
                <a:solidFill>
                  <a:srgbClr val="221E1F"/>
                </a:solidFill>
                <a:latin typeface="Cambria"/>
                <a:cs typeface="Cambria"/>
              </a:rPr>
              <a:t>л</a:t>
            </a:r>
            <a:r>
              <a:rPr dirty="0" sz="3800" spc="-5" b="1">
                <a:solidFill>
                  <a:srgbClr val="221E1F"/>
                </a:solidFill>
                <a:latin typeface="Cambria"/>
                <a:cs typeface="Cambria"/>
              </a:rPr>
              <a:t>ь</a:t>
            </a:r>
            <a:r>
              <a:rPr dirty="0" sz="3800" spc="150" b="1">
                <a:solidFill>
                  <a:srgbClr val="221E1F"/>
                </a:solidFill>
                <a:latin typeface="Cambria"/>
                <a:cs typeface="Cambria"/>
              </a:rPr>
              <a:t>н</a:t>
            </a:r>
            <a:r>
              <a:rPr dirty="0" sz="3800" spc="240" b="1">
                <a:solidFill>
                  <a:srgbClr val="221E1F"/>
                </a:solidFill>
                <a:latin typeface="Cambria"/>
                <a:cs typeface="Cambria"/>
              </a:rPr>
              <a:t>ы</a:t>
            </a:r>
            <a:r>
              <a:rPr dirty="0" sz="3800" spc="114" b="1">
                <a:solidFill>
                  <a:srgbClr val="221E1F"/>
                </a:solidFill>
                <a:latin typeface="Cambria"/>
                <a:cs typeface="Cambria"/>
              </a:rPr>
              <a:t>й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69900" y="1426961"/>
            <a:ext cx="4535170" cy="1100455"/>
          </a:xfrm>
          <a:prstGeom prst="rect">
            <a:avLst/>
          </a:prstGeom>
        </p:spPr>
        <p:txBody>
          <a:bodyPr wrap="square" lIns="0" tIns="2501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970"/>
              </a:spcBef>
            </a:pPr>
            <a:r>
              <a:rPr dirty="0" sz="3800" spc="15" b="1">
                <a:solidFill>
                  <a:srgbClr val="221E1F"/>
                </a:solidFill>
                <a:latin typeface="Cambria"/>
                <a:cs typeface="Cambria"/>
              </a:rPr>
              <a:t>проект</a:t>
            </a:r>
            <a:r>
              <a:rPr dirty="0" sz="3800" spc="55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5" b="1">
                <a:solidFill>
                  <a:srgbClr val="221E1F"/>
                </a:solidFill>
                <a:latin typeface="Cambria"/>
                <a:cs typeface="Cambria"/>
              </a:rPr>
              <a:t>«Экология»</a:t>
            </a:r>
            <a:endParaRPr sz="3800">
              <a:latin typeface="Cambria"/>
              <a:cs typeface="Cambria"/>
            </a:endParaRPr>
          </a:p>
          <a:p>
            <a:pPr marL="69850">
              <a:lnSpc>
                <a:spcPct val="100000"/>
              </a:lnSpc>
              <a:spcBef>
                <a:spcPts val="590"/>
              </a:spcBef>
            </a:pPr>
            <a:r>
              <a:rPr dirty="0" sz="1200" spc="55">
                <a:solidFill>
                  <a:srgbClr val="C283A0"/>
                </a:solidFill>
                <a:latin typeface="Microsoft Sans Serif"/>
                <a:cs typeface="Microsoft Sans Serif"/>
              </a:rPr>
              <a:t>СРОКИ</a:t>
            </a:r>
            <a:r>
              <a:rPr dirty="0" sz="1200" spc="-20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65">
                <a:solidFill>
                  <a:srgbClr val="C283A0"/>
                </a:solidFill>
                <a:latin typeface="Microsoft Sans Serif"/>
                <a:cs typeface="Microsoft Sans Serif"/>
              </a:rPr>
              <a:t>РЕАЛИЗАЦИИ:</a:t>
            </a:r>
            <a:r>
              <a:rPr dirty="0" sz="1200" spc="-15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30">
                <a:solidFill>
                  <a:srgbClr val="C283A0"/>
                </a:solidFill>
                <a:latin typeface="Microsoft Sans Serif"/>
                <a:cs typeface="Microsoft Sans Serif"/>
              </a:rPr>
              <a:t>01.10.2018</a:t>
            </a:r>
            <a:r>
              <a:rPr dirty="0" sz="1200" spc="-15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245">
                <a:solidFill>
                  <a:srgbClr val="C283A0"/>
                </a:solidFill>
                <a:latin typeface="Microsoft Sans Serif"/>
                <a:cs typeface="Microsoft Sans Serif"/>
              </a:rPr>
              <a:t>–</a:t>
            </a:r>
            <a:r>
              <a:rPr dirty="0" sz="1200" spc="-15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25">
                <a:solidFill>
                  <a:srgbClr val="C283A0"/>
                </a:solidFill>
                <a:latin typeface="Microsoft Sans Serif"/>
                <a:cs typeface="Microsoft Sans Serif"/>
              </a:rPr>
              <a:t>31.12.2024</a:t>
            </a:r>
            <a:endParaRPr sz="1200">
              <a:latin typeface="Microsoft Sans Serif"/>
              <a:cs typeface="Microsoft Sans Serif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8207999" y="4762214"/>
          <a:ext cx="6367145" cy="537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524051">
                <a:tc>
                  <a:txBody>
                    <a:bodyPr/>
                    <a:lstStyle/>
                    <a:p>
                      <a:pPr marL="53975" marR="528320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Степень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готовности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производственно-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технических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комплексов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обработке,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утилизации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75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обезвреживанию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отходов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I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7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II</a:t>
                      </a:r>
                      <a:r>
                        <a:rPr dirty="0" sz="7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классов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опасности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34,1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35,7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130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44,6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44,5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100,0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8207999" y="5600766"/>
          <a:ext cx="6367145" cy="6292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308151">
                <a:tc>
                  <a:txBody>
                    <a:bodyPr/>
                    <a:lstStyle/>
                    <a:p>
                      <a:pPr marL="53975" marR="1362075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Лесистость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территорий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Российской</a:t>
                      </a:r>
                      <a:r>
                        <a:rPr dirty="0" sz="75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Федерации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46,4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87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46,4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46,4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46,4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0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46,2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8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46,4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82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46,2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308150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Поглощение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лесами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углерода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240029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Млн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онн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600,0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30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629,6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600,0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622,3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600,0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610,0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8207999" y="6531567"/>
          <a:ext cx="6367145" cy="1261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416101">
                <a:tc>
                  <a:txBody>
                    <a:bodyPr/>
                    <a:lstStyle/>
                    <a:p>
                      <a:pPr marL="53975" marR="684530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федеральных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особо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охраняемых</a:t>
                      </a:r>
                      <a:r>
                        <a:rPr dirty="0" sz="75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природных</a:t>
                      </a:r>
                      <a:r>
                        <a:rPr dirty="0" sz="75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территорий,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нарастающим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итогом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227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227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228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228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-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231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230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8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235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16100">
                <a:tc>
                  <a:txBody>
                    <a:bodyPr/>
                    <a:lstStyle/>
                    <a:p>
                      <a:pPr marL="53975" marR="497840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Увеличена</a:t>
                      </a:r>
                      <a:r>
                        <a:rPr dirty="0" sz="75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площадь</a:t>
                      </a:r>
                      <a:r>
                        <a:rPr dirty="0" sz="75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федеральных</a:t>
                      </a:r>
                      <a:r>
                        <a:rPr dirty="0" sz="75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особо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охраняемых </a:t>
                      </a: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природных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территорий,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нарастающим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итогом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Млн</a:t>
                      </a:r>
                      <a:r>
                        <a:rPr dirty="0" sz="75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га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4,0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4,6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4,5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5,4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5,0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03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5,4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5,0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16101">
                <a:tc>
                  <a:txBody>
                    <a:bodyPr/>
                    <a:lstStyle/>
                    <a:p>
                      <a:pPr marL="53975" marR="684530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 посетителей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особо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охраняемых</a:t>
                      </a:r>
                      <a:r>
                        <a:rPr dirty="0" sz="75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природных</a:t>
                      </a:r>
                      <a:r>
                        <a:rPr dirty="0" sz="75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территорий,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нарастающим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итогом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54610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Млн </a:t>
                      </a:r>
                      <a:r>
                        <a:rPr dirty="0" sz="75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ловек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8,0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10,6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8,6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-9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11,1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-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14,1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-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3" name="object 13"/>
          <p:cNvGraphicFramePr>
            <a:graphicFrameLocks noGrp="1"/>
          </p:cNvGraphicFramePr>
          <p:nvPr/>
        </p:nvGraphicFramePr>
        <p:xfrm>
          <a:off x="8207999" y="8208671"/>
          <a:ext cx="6367145" cy="14008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1387651">
                <a:tc>
                  <a:txBody>
                    <a:bodyPr/>
                    <a:lstStyle/>
                    <a:p>
                      <a:pPr marL="53975" marR="323215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выданных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комплексных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экологических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разрешений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всем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объектам,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оказывающим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значительное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негативное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воздействие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7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атмосферный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воздух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  <a:p>
                      <a:pPr marL="53975" marR="51435">
                        <a:lnSpc>
                          <a:spcPts val="850"/>
                        </a:lnSpc>
                      </a:pP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реализующим программы </a:t>
                      </a: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повышения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экологической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эффективности </a:t>
                      </a:r>
                      <a:r>
                        <a:rPr dirty="0" sz="75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 </a:t>
                      </a: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применением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наилучших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доступных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технологий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для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снижения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выбросов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крупных промышленных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центрах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России,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включая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города </a:t>
                      </a: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Братск,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Красноярск,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Липецк, Магнитогорск,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Медногорск, </a:t>
                      </a:r>
                      <a:r>
                        <a:rPr dirty="0" sz="750" spc="1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Нижний </a:t>
                      </a:r>
                      <a:r>
                        <a:rPr dirty="0" sz="750" spc="114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Тагил,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Новокузнецк, Норильск, </a:t>
                      </a: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Омск,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Челябинск,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Череповец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7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Читу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11083561" y="4180963"/>
          <a:ext cx="3382645" cy="271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9405"/>
                <a:gridCol w="493395"/>
                <a:gridCol w="438150"/>
                <a:gridCol w="450850"/>
                <a:gridCol w="438150"/>
                <a:gridCol w="434975"/>
                <a:gridCol w="471805"/>
                <a:gridCol w="332740"/>
              </a:tblGrid>
              <a:tr h="135407">
                <a:tc>
                  <a:txBody>
                    <a:bodyPr/>
                    <a:lstStyle/>
                    <a:p>
                      <a:pPr marL="3175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r" marR="133985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32715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r" marR="110489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1176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3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</a:tr>
              <a:tr h="13540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116839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r" marR="10096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1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факт**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15" name="object 15"/>
          <p:cNvSpPr txBox="1"/>
          <p:nvPr/>
        </p:nvSpPr>
        <p:spPr>
          <a:xfrm>
            <a:off x="8255648" y="4492315"/>
            <a:ext cx="513207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Создание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современной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инфраструктуры,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обеспечивающей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безопасное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обращение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2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75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отходами </a:t>
            </a:r>
            <a:r>
              <a:rPr dirty="0" sz="750" spc="-19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35" b="1">
                <a:solidFill>
                  <a:srgbClr val="221E1F"/>
                </a:solidFill>
                <a:latin typeface="Arial"/>
                <a:cs typeface="Arial"/>
              </a:rPr>
              <a:t>I</a:t>
            </a:r>
            <a:r>
              <a:rPr dirty="0" sz="75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75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0" b="1">
                <a:solidFill>
                  <a:srgbClr val="221E1F"/>
                </a:solidFill>
                <a:latin typeface="Arial"/>
                <a:cs typeface="Arial"/>
              </a:rPr>
              <a:t>II</a:t>
            </a:r>
            <a:r>
              <a:rPr dirty="0" sz="75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классов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опасности</a:t>
            </a:r>
            <a:endParaRPr sz="7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255648" y="5330865"/>
            <a:ext cx="5094605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Сохранение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0" b="1">
                <a:solidFill>
                  <a:srgbClr val="221E1F"/>
                </a:solidFill>
                <a:latin typeface="Arial"/>
                <a:cs typeface="Arial"/>
              </a:rPr>
              <a:t>лесов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страны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75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целях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обеспечения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комфортной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75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безопасной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среды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80" b="1">
                <a:solidFill>
                  <a:srgbClr val="221E1F"/>
                </a:solidFill>
                <a:latin typeface="Arial"/>
                <a:cs typeface="Arial"/>
              </a:rPr>
              <a:t>жителей </a:t>
            </a:r>
            <a:r>
              <a:rPr dirty="0" sz="750" spc="-19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Российской</a:t>
            </a:r>
            <a:r>
              <a:rPr dirty="0" sz="75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5" b="1">
                <a:solidFill>
                  <a:srgbClr val="221E1F"/>
                </a:solidFill>
                <a:latin typeface="Arial"/>
                <a:cs typeface="Arial"/>
              </a:rPr>
              <a:t>Федерации</a:t>
            </a:r>
            <a:endParaRPr sz="7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255648" y="6261668"/>
            <a:ext cx="449834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750" spc="40" b="1">
                <a:solidFill>
                  <a:srgbClr val="221E1F"/>
                </a:solidFill>
                <a:latin typeface="Arial"/>
                <a:cs typeface="Arial"/>
              </a:rPr>
              <a:t>Созданы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0" b="1">
                <a:solidFill>
                  <a:srgbClr val="221E1F"/>
                </a:solidFill>
                <a:latin typeface="Arial"/>
                <a:cs typeface="Arial"/>
              </a:rPr>
              <a:t>условия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устойчивого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развития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0" b="1">
                <a:solidFill>
                  <a:srgbClr val="221E1F"/>
                </a:solidFill>
                <a:latin typeface="Arial"/>
                <a:cs typeface="Arial"/>
              </a:rPr>
              <a:t>особо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охраняемых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природных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территорий </a:t>
            </a:r>
            <a:r>
              <a:rPr dirty="0" sz="750" spc="-19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75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экологического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туризма</a:t>
            </a:r>
            <a:endParaRPr sz="7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255648" y="7824471"/>
            <a:ext cx="6263640" cy="3683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Предприятиям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созданы</a:t>
            </a:r>
            <a:r>
              <a:rPr dirty="0" sz="75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благоприятные</a:t>
            </a:r>
            <a:r>
              <a:rPr dirty="0" sz="75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нормативные,</a:t>
            </a:r>
            <a:r>
              <a:rPr dirty="0" sz="75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финансовые</a:t>
            </a:r>
            <a:r>
              <a:rPr dirty="0" sz="75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7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организационные</a:t>
            </a:r>
            <a:r>
              <a:rPr dirty="0" sz="75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0" b="1">
                <a:solidFill>
                  <a:srgbClr val="221E1F"/>
                </a:solidFill>
                <a:latin typeface="Arial"/>
                <a:cs typeface="Arial"/>
              </a:rPr>
              <a:t>условия</a:t>
            </a:r>
            <a:r>
              <a:rPr dirty="0" sz="75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модернизации </a:t>
            </a:r>
            <a:r>
              <a:rPr dirty="0" sz="750" spc="-19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производственных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мощностей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и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процессов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на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основе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наилучших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доступных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технологий </a:t>
            </a:r>
            <a:r>
              <a:rPr dirty="0" sz="750" spc="25" b="1">
                <a:solidFill>
                  <a:srgbClr val="221E1F"/>
                </a:solidFill>
                <a:latin typeface="Arial"/>
                <a:cs typeface="Arial"/>
              </a:rPr>
              <a:t>с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целью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выполнения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нормативных</a:t>
            </a:r>
            <a:r>
              <a:rPr dirty="0" sz="75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требований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75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сфере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экологии</a:t>
            </a:r>
            <a:endParaRPr sz="7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195299" y="3365782"/>
            <a:ext cx="5368925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Для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достижения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целей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проекта 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выделены </a:t>
            </a:r>
            <a:r>
              <a:rPr dirty="0" sz="1200" spc="7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следующие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общественно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значимые</a:t>
            </a:r>
            <a:r>
              <a:rPr dirty="0" sz="12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результаты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-5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показатели,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которые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служат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индикаторами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достижения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показателей</a:t>
            </a:r>
            <a:endParaRPr sz="12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27298" y="2933783"/>
            <a:ext cx="2858770" cy="8896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Расходы</a:t>
            </a:r>
            <a:r>
              <a:rPr dirty="0" sz="12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федерального</a:t>
            </a:r>
            <a:r>
              <a:rPr dirty="0" sz="12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 </a:t>
            </a:r>
            <a:r>
              <a:rPr dirty="0" sz="1200" spc="-3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7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2021–2024</a:t>
            </a:r>
            <a:r>
              <a:rPr dirty="0" sz="120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годах</a:t>
            </a:r>
            <a:r>
              <a:rPr dirty="0" sz="120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1200" spc="-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реализацию </a:t>
            </a:r>
            <a:r>
              <a:rPr dirty="0" sz="1200" spc="-3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проекта,</a:t>
            </a:r>
            <a:endParaRPr sz="1200">
              <a:latin typeface="Arial"/>
              <a:cs typeface="Arial"/>
            </a:endParaRPr>
          </a:p>
          <a:p>
            <a:pPr algn="just"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45299" y="7405472"/>
            <a:ext cx="3157855" cy="3498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проект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«Экология»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ра-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ально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зменени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здей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тви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ок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ающу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ср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-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45299" y="7769551"/>
            <a:ext cx="315785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ду,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переход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модели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рационального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природопользо-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19899" y="7894823"/>
            <a:ext cx="643064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1200" spc="135">
                <a:solidFill>
                  <a:srgbClr val="221E1F"/>
                </a:solidFill>
                <a:latin typeface="Microsoft Sans Serif"/>
                <a:cs typeface="Microsoft Sans Serif"/>
              </a:rPr>
              <a:t>вания,</a:t>
            </a:r>
            <a:r>
              <a:rPr dirty="0" baseline="-20833" sz="1200" spc="112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baseline="-20833" sz="1200" spc="67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baseline="-20833" sz="12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baseline="-20833" sz="1200" spc="150">
                <a:solidFill>
                  <a:srgbClr val="221E1F"/>
                </a:solidFill>
                <a:latin typeface="Microsoft Sans Serif"/>
                <a:cs typeface="Microsoft Sans Serif"/>
              </a:rPr>
              <a:t>также</a:t>
            </a:r>
            <a:r>
              <a:rPr dirty="0" baseline="-20833" sz="1200" spc="1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baseline="-20833" sz="1200" spc="13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baseline="-20833" sz="12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baseline="-20833" sz="1200" spc="179">
                <a:solidFill>
                  <a:srgbClr val="221E1F"/>
                </a:solidFill>
                <a:latin typeface="Microsoft Sans Serif"/>
                <a:cs typeface="Microsoft Sans Serif"/>
              </a:rPr>
              <a:t>улучшение</a:t>
            </a:r>
            <a:r>
              <a:rPr dirty="0" baseline="-20833" sz="1200" spc="1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baseline="-20833" sz="1200" spc="135">
                <a:solidFill>
                  <a:srgbClr val="221E1F"/>
                </a:solidFill>
                <a:latin typeface="Microsoft Sans Serif"/>
                <a:cs typeface="Microsoft Sans Serif"/>
              </a:rPr>
              <a:t>качества</a:t>
            </a:r>
            <a:r>
              <a:rPr dirty="0" baseline="-20833" sz="1200" spc="112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baseline="-20833" sz="1200" spc="202">
                <a:solidFill>
                  <a:srgbClr val="221E1F"/>
                </a:solidFill>
                <a:latin typeface="Microsoft Sans Serif"/>
                <a:cs typeface="Microsoft Sans Serif"/>
              </a:rPr>
              <a:t>жизни</a:t>
            </a:r>
            <a:r>
              <a:rPr dirty="0" baseline="-20833" sz="1200" spc="112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baseline="-20833" sz="1200" spc="120">
                <a:solidFill>
                  <a:srgbClr val="221E1F"/>
                </a:solidFill>
                <a:latin typeface="Microsoft Sans Serif"/>
                <a:cs typeface="Microsoft Sans Serif"/>
              </a:rPr>
              <a:t>20</a:t>
            </a:r>
            <a:r>
              <a:rPr dirty="0" baseline="-20833" sz="12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baseline="-20833" sz="1200" spc="172">
                <a:solidFill>
                  <a:srgbClr val="221E1F"/>
                </a:solidFill>
                <a:latin typeface="Microsoft Sans Serif"/>
                <a:cs typeface="Microsoft Sans Serif"/>
              </a:rPr>
              <a:t>млн </a:t>
            </a:r>
            <a:r>
              <a:rPr dirty="0" baseline="-20833" sz="1200" spc="277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стране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благодаря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нацпроекту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заработала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единая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ин-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45298" y="8053471"/>
            <a:ext cx="3161665" cy="16459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8255">
              <a:lnSpc>
                <a:spcPct val="132900"/>
              </a:lnSpc>
              <a:spcBef>
                <a:spcPts val="1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россиян,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которые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сегодня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проживают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неблагоприят-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ной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экологической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обстановке.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255" indent="215900">
              <a:lnSpc>
                <a:spcPct val="132900"/>
              </a:lnSpc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Национальным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проектом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предусмотрено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тивироват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-15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свал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ъе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оплен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ного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вреда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окружающей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среде.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Важное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направление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нацпроекта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«Экология»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это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преобразование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всей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системы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обращения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отхода-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ми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стране.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2030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года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в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стране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будет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100%-ная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сортировка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мусора,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объем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отходов,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направ-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ляемых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полигоны,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снизится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два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раза.</a:t>
            </a:r>
            <a:endParaRPr sz="800">
              <a:latin typeface="Microsoft Sans Serif"/>
              <a:cs typeface="Microsoft Sans Serif"/>
            </a:endParaRPr>
          </a:p>
        </p:txBody>
      </p:sp>
      <p:pic>
        <p:nvPicPr>
          <p:cNvPr id="25" name="object 2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619999" y="5940006"/>
            <a:ext cx="432003" cy="216001"/>
          </a:xfrm>
          <a:prstGeom prst="rect">
            <a:avLst/>
          </a:prstGeom>
        </p:spPr>
      </p:pic>
      <p:sp>
        <p:nvSpPr>
          <p:cNvPr id="26" name="object 26"/>
          <p:cNvSpPr txBox="1"/>
          <p:nvPr/>
        </p:nvSpPr>
        <p:spPr>
          <a:xfrm>
            <a:off x="1601368" y="5711528"/>
            <a:ext cx="460375" cy="34163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4,3</a:t>
            </a:r>
            <a:endParaRPr sz="650">
              <a:latin typeface="Arial"/>
              <a:cs typeface="Arial"/>
            </a:endParaRPr>
          </a:p>
          <a:p>
            <a:pPr marL="75565">
              <a:lnSpc>
                <a:spcPct val="100000"/>
              </a:lnSpc>
              <a:spcBef>
                <a:spcPts val="70"/>
              </a:spcBef>
            </a:pP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8,5</a:t>
            </a:r>
            <a:endParaRPr sz="650">
              <a:latin typeface="Arial"/>
              <a:cs typeface="Arial"/>
            </a:endParaRPr>
          </a:p>
          <a:p>
            <a:pPr marL="167005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  <a:p>
            <a:pPr marL="81280">
              <a:lnSpc>
                <a:spcPct val="100000"/>
              </a:lnSpc>
              <a:spcBef>
                <a:spcPts val="70"/>
              </a:spcBef>
            </a:pP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8,6</a:t>
            </a:r>
            <a:endParaRPr sz="6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607300" y="6473703"/>
            <a:ext cx="765810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Сохранение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Бай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ал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1619999" y="4409999"/>
            <a:ext cx="432434" cy="55244"/>
            <a:chOff x="1619999" y="4409999"/>
            <a:chExt cx="432434" cy="55244"/>
          </a:xfrm>
        </p:grpSpPr>
        <p:sp>
          <p:nvSpPr>
            <p:cNvPr id="29" name="object 29"/>
            <p:cNvSpPr/>
            <p:nvPr/>
          </p:nvSpPr>
          <p:spPr>
            <a:xfrm>
              <a:off x="1619999" y="4430166"/>
              <a:ext cx="108585" cy="34925"/>
            </a:xfrm>
            <a:custGeom>
              <a:avLst/>
              <a:gdLst/>
              <a:ahLst/>
              <a:cxnLst/>
              <a:rect l="l" t="t" r="r" b="b"/>
              <a:pathLst>
                <a:path w="108585" h="34925">
                  <a:moveTo>
                    <a:pt x="108000" y="0"/>
                  </a:moveTo>
                  <a:lnTo>
                    <a:pt x="0" y="0"/>
                  </a:lnTo>
                  <a:lnTo>
                    <a:pt x="0" y="34556"/>
                  </a:lnTo>
                  <a:lnTo>
                    <a:pt x="108000" y="3455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1728000" y="4409999"/>
              <a:ext cx="108585" cy="55244"/>
            </a:xfrm>
            <a:custGeom>
              <a:avLst/>
              <a:gdLst/>
              <a:ahLst/>
              <a:cxnLst/>
              <a:rect l="l" t="t" r="r" b="b"/>
              <a:pathLst>
                <a:path w="108585" h="55245">
                  <a:moveTo>
                    <a:pt x="108000" y="0"/>
                  </a:moveTo>
                  <a:lnTo>
                    <a:pt x="0" y="0"/>
                  </a:lnTo>
                  <a:lnTo>
                    <a:pt x="0" y="54724"/>
                  </a:lnTo>
                  <a:lnTo>
                    <a:pt x="108000" y="5472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1836000" y="4425835"/>
              <a:ext cx="108585" cy="39370"/>
            </a:xfrm>
            <a:custGeom>
              <a:avLst/>
              <a:gdLst/>
              <a:ahLst/>
              <a:cxnLst/>
              <a:rect l="l" t="t" r="r" b="b"/>
              <a:pathLst>
                <a:path w="108585" h="39370">
                  <a:moveTo>
                    <a:pt x="108000" y="0"/>
                  </a:moveTo>
                  <a:lnTo>
                    <a:pt x="0" y="0"/>
                  </a:lnTo>
                  <a:lnTo>
                    <a:pt x="0" y="38887"/>
                  </a:lnTo>
                  <a:lnTo>
                    <a:pt x="108000" y="3888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1944001" y="4409999"/>
              <a:ext cx="108585" cy="55244"/>
            </a:xfrm>
            <a:custGeom>
              <a:avLst/>
              <a:gdLst/>
              <a:ahLst/>
              <a:cxnLst/>
              <a:rect l="l" t="t" r="r" b="b"/>
              <a:pathLst>
                <a:path w="108585" h="55245">
                  <a:moveTo>
                    <a:pt x="108000" y="0"/>
                  </a:moveTo>
                  <a:lnTo>
                    <a:pt x="0" y="0"/>
                  </a:lnTo>
                  <a:lnTo>
                    <a:pt x="0" y="54724"/>
                  </a:lnTo>
                  <a:lnTo>
                    <a:pt x="108000" y="5472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3" name="object 33"/>
          <p:cNvSpPr txBox="1"/>
          <p:nvPr/>
        </p:nvSpPr>
        <p:spPr>
          <a:xfrm>
            <a:off x="1601368" y="4211058"/>
            <a:ext cx="460375" cy="17780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2,4</a:t>
            </a:r>
            <a:endParaRPr sz="650">
              <a:latin typeface="Arial"/>
              <a:cs typeface="Arial"/>
            </a:endParaRPr>
          </a:p>
          <a:p>
            <a:pPr marL="32384">
              <a:lnSpc>
                <a:spcPct val="100000"/>
              </a:lnSpc>
              <a:spcBef>
                <a:spcPts val="70"/>
              </a:spcBef>
            </a:pP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2,8</a:t>
            </a:r>
            <a:endParaRPr sz="650">
              <a:latin typeface="Arial"/>
              <a:cs typeface="Arial"/>
            </a:endParaRPr>
          </a:p>
          <a:p>
            <a:pPr marL="16510">
              <a:lnSpc>
                <a:spcPct val="100000"/>
              </a:lnSpc>
              <a:spcBef>
                <a:spcPts val="7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2,5</a:t>
            </a:r>
            <a:endParaRPr sz="650">
              <a:latin typeface="Arial"/>
              <a:cs typeface="Arial"/>
            </a:endParaRPr>
          </a:p>
          <a:p>
            <a:pPr marL="32384">
              <a:lnSpc>
                <a:spcPct val="100000"/>
              </a:lnSpc>
              <a:spcBef>
                <a:spcPts val="70"/>
              </a:spcBef>
            </a:pP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2,8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607300" y="4745703"/>
            <a:ext cx="694055" cy="4718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анение 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уникальных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водных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объектов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540004" y="4447438"/>
            <a:ext cx="432434" cy="17780"/>
            <a:chOff x="540004" y="4447438"/>
            <a:chExt cx="432434" cy="17780"/>
          </a:xfrm>
        </p:grpSpPr>
        <p:sp>
          <p:nvSpPr>
            <p:cNvPr id="36" name="object 36"/>
            <p:cNvSpPr/>
            <p:nvPr/>
          </p:nvSpPr>
          <p:spPr>
            <a:xfrm>
              <a:off x="540004" y="4448886"/>
              <a:ext cx="108585" cy="15875"/>
            </a:xfrm>
            <a:custGeom>
              <a:avLst/>
              <a:gdLst/>
              <a:ahLst/>
              <a:cxnLst/>
              <a:rect l="l" t="t" r="r" b="b"/>
              <a:pathLst>
                <a:path w="108584" h="15875">
                  <a:moveTo>
                    <a:pt x="108000" y="0"/>
                  </a:moveTo>
                  <a:lnTo>
                    <a:pt x="0" y="0"/>
                  </a:lnTo>
                  <a:lnTo>
                    <a:pt x="0" y="15836"/>
                  </a:lnTo>
                  <a:lnTo>
                    <a:pt x="108000" y="1583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648004" y="4448886"/>
              <a:ext cx="108585" cy="15875"/>
            </a:xfrm>
            <a:custGeom>
              <a:avLst/>
              <a:gdLst/>
              <a:ahLst/>
              <a:cxnLst/>
              <a:rect l="l" t="t" r="r" b="b"/>
              <a:pathLst>
                <a:path w="108584" h="15875">
                  <a:moveTo>
                    <a:pt x="108000" y="0"/>
                  </a:moveTo>
                  <a:lnTo>
                    <a:pt x="0" y="0"/>
                  </a:lnTo>
                  <a:lnTo>
                    <a:pt x="0" y="15836"/>
                  </a:lnTo>
                  <a:lnTo>
                    <a:pt x="108000" y="1583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756005" y="4447438"/>
              <a:ext cx="108585" cy="17780"/>
            </a:xfrm>
            <a:custGeom>
              <a:avLst/>
              <a:gdLst/>
              <a:ahLst/>
              <a:cxnLst/>
              <a:rect l="l" t="t" r="r" b="b"/>
              <a:pathLst>
                <a:path w="108584" h="17779">
                  <a:moveTo>
                    <a:pt x="108000" y="0"/>
                  </a:moveTo>
                  <a:lnTo>
                    <a:pt x="0" y="0"/>
                  </a:lnTo>
                  <a:lnTo>
                    <a:pt x="0" y="17284"/>
                  </a:lnTo>
                  <a:lnTo>
                    <a:pt x="108000" y="1728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863993" y="4448886"/>
              <a:ext cx="108585" cy="15875"/>
            </a:xfrm>
            <a:custGeom>
              <a:avLst/>
              <a:gdLst/>
              <a:ahLst/>
              <a:cxnLst/>
              <a:rect l="l" t="t" r="r" b="b"/>
              <a:pathLst>
                <a:path w="108584" h="15875">
                  <a:moveTo>
                    <a:pt x="108000" y="0"/>
                  </a:moveTo>
                  <a:lnTo>
                    <a:pt x="0" y="0"/>
                  </a:lnTo>
                  <a:lnTo>
                    <a:pt x="0" y="15836"/>
                  </a:lnTo>
                  <a:lnTo>
                    <a:pt x="108000" y="1583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0" name="object 40"/>
          <p:cNvGrpSpPr/>
          <p:nvPr/>
        </p:nvGrpSpPr>
        <p:grpSpPr>
          <a:xfrm>
            <a:off x="4859997" y="4158005"/>
            <a:ext cx="432434" cy="307340"/>
            <a:chOff x="4859997" y="4158005"/>
            <a:chExt cx="432434" cy="307340"/>
          </a:xfrm>
        </p:grpSpPr>
        <p:sp>
          <p:nvSpPr>
            <p:cNvPr id="41" name="object 41"/>
            <p:cNvSpPr/>
            <p:nvPr/>
          </p:nvSpPr>
          <p:spPr>
            <a:xfrm>
              <a:off x="4859998" y="4158017"/>
              <a:ext cx="324485" cy="306705"/>
            </a:xfrm>
            <a:custGeom>
              <a:avLst/>
              <a:gdLst/>
              <a:ahLst/>
              <a:cxnLst/>
              <a:rect l="l" t="t" r="r" b="b"/>
              <a:pathLst>
                <a:path w="324485" h="306704">
                  <a:moveTo>
                    <a:pt x="324002" y="0"/>
                  </a:moveTo>
                  <a:lnTo>
                    <a:pt x="216001" y="0"/>
                  </a:lnTo>
                  <a:lnTo>
                    <a:pt x="108000" y="0"/>
                  </a:lnTo>
                  <a:lnTo>
                    <a:pt x="0" y="0"/>
                  </a:lnTo>
                  <a:lnTo>
                    <a:pt x="0" y="306705"/>
                  </a:lnTo>
                  <a:lnTo>
                    <a:pt x="108000" y="306705"/>
                  </a:lnTo>
                  <a:lnTo>
                    <a:pt x="216001" y="306705"/>
                  </a:lnTo>
                  <a:lnTo>
                    <a:pt x="324002" y="306705"/>
                  </a:lnTo>
                  <a:lnTo>
                    <a:pt x="324002" y="0"/>
                  </a:lnTo>
                  <a:close/>
                </a:path>
              </a:pathLst>
            </a:custGeom>
            <a:solidFill>
              <a:srgbClr val="E8E9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84000" y="4448886"/>
              <a:ext cx="108585" cy="15875"/>
            </a:xfrm>
            <a:custGeom>
              <a:avLst/>
              <a:gdLst/>
              <a:ahLst/>
              <a:cxnLst/>
              <a:rect l="l" t="t" r="r" b="b"/>
              <a:pathLst>
                <a:path w="108585" h="15875">
                  <a:moveTo>
                    <a:pt x="108000" y="0"/>
                  </a:moveTo>
                  <a:lnTo>
                    <a:pt x="0" y="0"/>
                  </a:lnTo>
                  <a:lnTo>
                    <a:pt x="0" y="15836"/>
                  </a:lnTo>
                  <a:lnTo>
                    <a:pt x="108000" y="1583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3" name="object 43"/>
          <p:cNvSpPr txBox="1"/>
          <p:nvPr/>
        </p:nvSpPr>
        <p:spPr>
          <a:xfrm>
            <a:off x="521369" y="4248004"/>
            <a:ext cx="460375" cy="13589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-75" b="1">
                <a:solidFill>
                  <a:srgbClr val="221E1F"/>
                </a:solidFill>
                <a:latin typeface="Arial"/>
                <a:cs typeface="Arial"/>
              </a:rPr>
              <a:t>1,1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-75" b="1">
                <a:solidFill>
                  <a:srgbClr val="221E1F"/>
                </a:solidFill>
                <a:latin typeface="Arial"/>
                <a:cs typeface="Arial"/>
              </a:rPr>
              <a:t>1,1</a:t>
            </a:r>
            <a:endParaRPr sz="65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-75" b="1">
                <a:solidFill>
                  <a:srgbClr val="221E1F"/>
                </a:solidFill>
                <a:latin typeface="Arial"/>
                <a:cs typeface="Arial"/>
              </a:rPr>
              <a:t>1,1</a:t>
            </a:r>
            <a:endParaRPr sz="6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841368" y="4270905"/>
            <a:ext cx="460375" cy="13716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,1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27300" y="4745703"/>
            <a:ext cx="913130" cy="6877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Сохранение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би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логичес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о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разнообразия</a:t>
            </a:r>
            <a:endParaRPr sz="800">
              <a:latin typeface="Microsoft Sans Serif"/>
              <a:cs typeface="Microsoft Sans Serif"/>
            </a:endParaRPr>
          </a:p>
          <a:p>
            <a:pPr marL="12700" marR="26670">
              <a:lnSpc>
                <a:spcPts val="850"/>
              </a:lnSpc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э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логичес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о 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туризма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847300" y="4745703"/>
            <a:ext cx="939800" cy="5797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Комплексная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ем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мони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ринга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качества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окружающей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среды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28239" y="450599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848238" y="450599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608239" y="450599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688239" y="450599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741239" y="450599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28239" y="6197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608239" y="6197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8239" y="6197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768239" y="6197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848238" y="6197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5928239" y="6197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pic>
        <p:nvPicPr>
          <p:cNvPr id="58" name="object 5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699994" y="4333684"/>
            <a:ext cx="432003" cy="131038"/>
          </a:xfrm>
          <a:prstGeom prst="rect">
            <a:avLst/>
          </a:prstGeom>
        </p:spPr>
      </p:pic>
      <p:sp>
        <p:nvSpPr>
          <p:cNvPr id="59" name="object 59"/>
          <p:cNvSpPr txBox="1"/>
          <p:nvPr/>
        </p:nvSpPr>
        <p:spPr>
          <a:xfrm>
            <a:off x="2681368" y="4159174"/>
            <a:ext cx="460375" cy="20383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83185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,1</a:t>
            </a:r>
            <a:endParaRPr sz="650">
              <a:latin typeface="Arial"/>
              <a:cs typeface="Arial"/>
            </a:endParaRPr>
          </a:p>
          <a:p>
            <a:pPr marL="29845">
              <a:lnSpc>
                <a:spcPct val="100000"/>
              </a:lnSpc>
              <a:spcBef>
                <a:spcPts val="70"/>
              </a:spcBef>
            </a:pP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5,4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4,2</a:t>
            </a:r>
            <a:endParaRPr sz="650">
              <a:latin typeface="Arial"/>
              <a:cs typeface="Arial"/>
            </a:endParaRPr>
          </a:p>
          <a:p>
            <a:pPr marL="44450">
              <a:lnSpc>
                <a:spcPct val="100000"/>
              </a:lnSpc>
              <a:spcBef>
                <a:spcPts val="70"/>
              </a:spcBef>
            </a:pP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6,2</a:t>
            </a:r>
            <a:endParaRPr sz="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687299" y="4745703"/>
            <a:ext cx="694055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анение 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лесов</a:t>
            </a:r>
            <a:endParaRPr sz="800">
              <a:latin typeface="Microsoft Sans Serif"/>
              <a:cs typeface="Microsoft Sans Serif"/>
            </a:endParaRPr>
          </a:p>
        </p:txBody>
      </p:sp>
      <p:pic>
        <p:nvPicPr>
          <p:cNvPr id="61" name="object 6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699994" y="5952959"/>
            <a:ext cx="432003" cy="203047"/>
          </a:xfrm>
          <a:prstGeom prst="rect">
            <a:avLst/>
          </a:prstGeom>
        </p:spPr>
      </p:pic>
      <p:sp>
        <p:nvSpPr>
          <p:cNvPr id="62" name="object 62"/>
          <p:cNvSpPr txBox="1"/>
          <p:nvPr/>
        </p:nvSpPr>
        <p:spPr>
          <a:xfrm>
            <a:off x="2687299" y="6473703"/>
            <a:ext cx="436245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тый 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воздух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2681368" y="5723227"/>
            <a:ext cx="460375" cy="32956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52705">
              <a:lnSpc>
                <a:spcPct val="100000"/>
              </a:lnSpc>
              <a:spcBef>
                <a:spcPts val="150"/>
              </a:spcBef>
            </a:pP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6,4</a:t>
            </a:r>
            <a:endParaRPr sz="650">
              <a:latin typeface="Arial"/>
              <a:cs typeface="Arial"/>
            </a:endParaRPr>
          </a:p>
          <a:p>
            <a:pPr marL="117475">
              <a:lnSpc>
                <a:spcPct val="100000"/>
              </a:lnSpc>
              <a:spcBef>
                <a:spcPts val="70"/>
              </a:spcBef>
            </a:pPr>
            <a:r>
              <a:rPr dirty="0" sz="650" spc="-40" b="1">
                <a:solidFill>
                  <a:srgbClr val="221E1F"/>
                </a:solidFill>
                <a:latin typeface="Arial"/>
                <a:cs typeface="Arial"/>
              </a:rPr>
              <a:t>11,6</a:t>
            </a:r>
            <a:endParaRPr sz="650">
              <a:latin typeface="Arial"/>
              <a:cs typeface="Arial"/>
            </a:endParaRPr>
          </a:p>
          <a:p>
            <a:pPr marL="153670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15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4,0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64" name="object 64"/>
          <p:cNvGrpSpPr/>
          <p:nvPr/>
        </p:nvGrpSpPr>
        <p:grpSpPr>
          <a:xfrm>
            <a:off x="4859997" y="5771527"/>
            <a:ext cx="432434" cy="384810"/>
            <a:chOff x="4859997" y="5771527"/>
            <a:chExt cx="432434" cy="384810"/>
          </a:xfrm>
        </p:grpSpPr>
        <p:sp>
          <p:nvSpPr>
            <p:cNvPr id="65" name="object 65"/>
            <p:cNvSpPr/>
            <p:nvPr/>
          </p:nvSpPr>
          <p:spPr>
            <a:xfrm>
              <a:off x="4859997" y="5879528"/>
              <a:ext cx="108585" cy="276860"/>
            </a:xfrm>
            <a:custGeom>
              <a:avLst/>
              <a:gdLst/>
              <a:ahLst/>
              <a:cxnLst/>
              <a:rect l="l" t="t" r="r" b="b"/>
              <a:pathLst>
                <a:path w="108585" h="276860">
                  <a:moveTo>
                    <a:pt x="108000" y="0"/>
                  </a:moveTo>
                  <a:lnTo>
                    <a:pt x="0" y="0"/>
                  </a:lnTo>
                  <a:lnTo>
                    <a:pt x="0" y="276478"/>
                  </a:lnTo>
                  <a:lnTo>
                    <a:pt x="108000" y="27647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4967998" y="5771527"/>
              <a:ext cx="108585" cy="384810"/>
            </a:xfrm>
            <a:custGeom>
              <a:avLst/>
              <a:gdLst/>
              <a:ahLst/>
              <a:cxnLst/>
              <a:rect l="l" t="t" r="r" b="b"/>
              <a:pathLst>
                <a:path w="108585" h="384810">
                  <a:moveTo>
                    <a:pt x="108000" y="0"/>
                  </a:moveTo>
                  <a:lnTo>
                    <a:pt x="0" y="0"/>
                  </a:lnTo>
                  <a:lnTo>
                    <a:pt x="0" y="384479"/>
                  </a:lnTo>
                  <a:lnTo>
                    <a:pt x="108000" y="38447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5075999" y="5870892"/>
              <a:ext cx="108585" cy="285115"/>
            </a:xfrm>
            <a:custGeom>
              <a:avLst/>
              <a:gdLst/>
              <a:ahLst/>
              <a:cxnLst/>
              <a:rect l="l" t="t" r="r" b="b"/>
              <a:pathLst>
                <a:path w="108585" h="285114">
                  <a:moveTo>
                    <a:pt x="108000" y="0"/>
                  </a:moveTo>
                  <a:lnTo>
                    <a:pt x="0" y="0"/>
                  </a:lnTo>
                  <a:lnTo>
                    <a:pt x="0" y="285114"/>
                  </a:lnTo>
                  <a:lnTo>
                    <a:pt x="108000" y="28511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5184000" y="5887809"/>
              <a:ext cx="108585" cy="268605"/>
            </a:xfrm>
            <a:custGeom>
              <a:avLst/>
              <a:gdLst/>
              <a:ahLst/>
              <a:cxnLst/>
              <a:rect l="l" t="t" r="r" b="b"/>
              <a:pathLst>
                <a:path w="108585" h="268604">
                  <a:moveTo>
                    <a:pt x="108000" y="0"/>
                  </a:moveTo>
                  <a:lnTo>
                    <a:pt x="0" y="0"/>
                  </a:lnTo>
                  <a:lnTo>
                    <a:pt x="0" y="268198"/>
                  </a:lnTo>
                  <a:lnTo>
                    <a:pt x="108000" y="26819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" name="object 69"/>
          <p:cNvSpPr txBox="1"/>
          <p:nvPr/>
        </p:nvSpPr>
        <p:spPr>
          <a:xfrm>
            <a:off x="4847300" y="6473703"/>
            <a:ext cx="843915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здоровление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Волги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841368" y="5526103"/>
            <a:ext cx="460375" cy="32067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20955">
              <a:lnSpc>
                <a:spcPct val="100000"/>
              </a:lnSpc>
              <a:spcBef>
                <a:spcPts val="150"/>
              </a:spcBef>
            </a:pPr>
            <a:r>
              <a:rPr dirty="0" sz="650" spc="-5" b="1">
                <a:solidFill>
                  <a:srgbClr val="221E1F"/>
                </a:solidFill>
                <a:latin typeface="Arial"/>
                <a:cs typeface="Arial"/>
              </a:rPr>
              <a:t>19,2</a:t>
            </a:r>
            <a:endParaRPr sz="650">
              <a:latin typeface="Arial"/>
              <a:cs typeface="Arial"/>
            </a:endParaRPr>
          </a:p>
          <a:p>
            <a:pPr marL="128905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,7</a:t>
            </a:r>
            <a:endParaRPr sz="650">
              <a:latin typeface="Arial"/>
              <a:cs typeface="Arial"/>
            </a:endParaRPr>
          </a:p>
          <a:p>
            <a:pPr marL="31750">
              <a:lnSpc>
                <a:spcPct val="100000"/>
              </a:lnSpc>
              <a:spcBef>
                <a:spcPts val="70"/>
              </a:spcBef>
            </a:pPr>
            <a:r>
              <a:rPr dirty="0" sz="650" spc="-45" b="1">
                <a:solidFill>
                  <a:srgbClr val="221E1F"/>
                </a:solidFill>
                <a:latin typeface="Arial"/>
                <a:cs typeface="Arial"/>
              </a:rPr>
              <a:t>19,1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18,8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71" name="object 71"/>
          <p:cNvGrpSpPr/>
          <p:nvPr/>
        </p:nvGrpSpPr>
        <p:grpSpPr>
          <a:xfrm>
            <a:off x="3780002" y="5777281"/>
            <a:ext cx="432434" cy="379095"/>
            <a:chOff x="3780002" y="5777281"/>
            <a:chExt cx="432434" cy="379095"/>
          </a:xfrm>
        </p:grpSpPr>
        <p:sp>
          <p:nvSpPr>
            <p:cNvPr id="72" name="object 72"/>
            <p:cNvSpPr/>
            <p:nvPr/>
          </p:nvSpPr>
          <p:spPr>
            <a:xfrm>
              <a:off x="3780002" y="5940006"/>
              <a:ext cx="108585" cy="216535"/>
            </a:xfrm>
            <a:custGeom>
              <a:avLst/>
              <a:gdLst/>
              <a:ahLst/>
              <a:cxnLst/>
              <a:rect l="l" t="t" r="r" b="b"/>
              <a:pathLst>
                <a:path w="108585" h="216535">
                  <a:moveTo>
                    <a:pt x="108000" y="0"/>
                  </a:moveTo>
                  <a:lnTo>
                    <a:pt x="0" y="0"/>
                  </a:lnTo>
                  <a:lnTo>
                    <a:pt x="0" y="216001"/>
                  </a:lnTo>
                  <a:lnTo>
                    <a:pt x="108000" y="21600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3888003" y="5777281"/>
              <a:ext cx="108585" cy="379095"/>
            </a:xfrm>
            <a:custGeom>
              <a:avLst/>
              <a:gdLst/>
              <a:ahLst/>
              <a:cxnLst/>
              <a:rect l="l" t="t" r="r" b="b"/>
              <a:pathLst>
                <a:path w="108585" h="379095">
                  <a:moveTo>
                    <a:pt x="108000" y="0"/>
                  </a:moveTo>
                  <a:lnTo>
                    <a:pt x="0" y="0"/>
                  </a:lnTo>
                  <a:lnTo>
                    <a:pt x="0" y="378726"/>
                  </a:lnTo>
                  <a:lnTo>
                    <a:pt x="108000" y="37872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3996004" y="5940006"/>
              <a:ext cx="108585" cy="216535"/>
            </a:xfrm>
            <a:custGeom>
              <a:avLst/>
              <a:gdLst/>
              <a:ahLst/>
              <a:cxnLst/>
              <a:rect l="l" t="t" r="r" b="b"/>
              <a:pathLst>
                <a:path w="108585" h="216535">
                  <a:moveTo>
                    <a:pt x="108000" y="0"/>
                  </a:moveTo>
                  <a:lnTo>
                    <a:pt x="0" y="0"/>
                  </a:lnTo>
                  <a:lnTo>
                    <a:pt x="0" y="216001"/>
                  </a:lnTo>
                  <a:lnTo>
                    <a:pt x="108000" y="21600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4104004" y="5952960"/>
              <a:ext cx="108585" cy="203200"/>
            </a:xfrm>
            <a:custGeom>
              <a:avLst/>
              <a:gdLst/>
              <a:ahLst/>
              <a:cxnLst/>
              <a:rect l="l" t="t" r="r" b="b"/>
              <a:pathLst>
                <a:path w="108585" h="203200">
                  <a:moveTo>
                    <a:pt x="108000" y="0"/>
                  </a:moveTo>
                  <a:lnTo>
                    <a:pt x="0" y="0"/>
                  </a:lnTo>
                  <a:lnTo>
                    <a:pt x="0" y="203047"/>
                  </a:lnTo>
                  <a:lnTo>
                    <a:pt x="108000" y="20304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6" name="object 76"/>
          <p:cNvSpPr txBox="1"/>
          <p:nvPr/>
        </p:nvSpPr>
        <p:spPr>
          <a:xfrm>
            <a:off x="3767299" y="6473703"/>
            <a:ext cx="938530" cy="6877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182880">
              <a:lnSpc>
                <a:spcPts val="850"/>
              </a:lnSpc>
              <a:spcBef>
                <a:spcPts val="219"/>
              </a:spcBef>
            </a:pP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омпле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сная 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система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обращения</a:t>
            </a:r>
            <a:endParaRPr sz="800">
              <a:latin typeface="Microsoft Sans Serif"/>
              <a:cs typeface="Microsoft Sans Serif"/>
            </a:endParaRPr>
          </a:p>
          <a:p>
            <a:pPr marL="12700" marR="5080">
              <a:lnSpc>
                <a:spcPts val="850"/>
              </a:lnSpc>
            </a:pP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твердыми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оммунальными 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отходами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761369" y="5520718"/>
            <a:ext cx="460375" cy="39116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26034">
              <a:lnSpc>
                <a:spcPct val="100000"/>
              </a:lnSpc>
              <a:spcBef>
                <a:spcPts val="15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15,4</a:t>
            </a:r>
            <a:endParaRPr sz="650">
              <a:latin typeface="Arial"/>
              <a:cs typeface="Arial"/>
            </a:endParaRPr>
          </a:p>
          <a:p>
            <a:pPr marL="187960">
              <a:lnSpc>
                <a:spcPct val="100000"/>
              </a:lnSpc>
              <a:spcBef>
                <a:spcPts val="7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  <a:p>
            <a:pPr marL="26034">
              <a:lnSpc>
                <a:spcPct val="100000"/>
              </a:lnSpc>
              <a:spcBef>
                <a:spcPts val="7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15,4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-45" b="1">
                <a:solidFill>
                  <a:srgbClr val="221E1F"/>
                </a:solidFill>
                <a:latin typeface="Arial"/>
                <a:cs typeface="Arial"/>
              </a:rPr>
              <a:t>15,1</a:t>
            </a:r>
            <a:endParaRPr sz="650">
              <a:latin typeface="Arial"/>
              <a:cs typeface="Arial"/>
            </a:endParaRPr>
          </a:p>
        </p:txBody>
      </p:sp>
      <p:pic>
        <p:nvPicPr>
          <p:cNvPr id="78" name="object 7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40004" y="6001931"/>
            <a:ext cx="431990" cy="154076"/>
          </a:xfrm>
          <a:prstGeom prst="rect">
            <a:avLst/>
          </a:prstGeom>
        </p:spPr>
      </p:pic>
      <p:sp>
        <p:nvSpPr>
          <p:cNvPr id="79" name="object 79"/>
          <p:cNvSpPr txBox="1"/>
          <p:nvPr/>
        </p:nvSpPr>
        <p:spPr>
          <a:xfrm>
            <a:off x="527300" y="6473703"/>
            <a:ext cx="933450" cy="5797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Инф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а 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для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обращения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отходами</a:t>
            </a:r>
            <a:endParaRPr sz="800">
              <a:latin typeface="Microsoft Sans Serif"/>
              <a:cs typeface="Microsoft Sans Serif"/>
            </a:endParaRPr>
          </a:p>
          <a:p>
            <a:pPr marL="12700" marR="302260">
              <a:lnSpc>
                <a:spcPts val="850"/>
              </a:lnSpc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I–I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I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кла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ов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опасности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21369" y="5762056"/>
            <a:ext cx="460375" cy="27241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85725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10,7</a:t>
            </a:r>
            <a:endParaRPr sz="650">
              <a:latin typeface="Arial"/>
              <a:cs typeface="Arial"/>
            </a:endParaRPr>
          </a:p>
          <a:p>
            <a:pPr marL="86360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,4</a:t>
            </a:r>
            <a:endParaRPr sz="650">
              <a:latin typeface="Arial"/>
              <a:cs typeface="Arial"/>
            </a:endParaRPr>
          </a:p>
          <a:p>
            <a:pPr marL="45720">
              <a:lnSpc>
                <a:spcPct val="100000"/>
              </a:lnSpc>
              <a:spcBef>
                <a:spcPts val="70"/>
              </a:spcBef>
            </a:pPr>
            <a:r>
              <a:rPr dirty="0" sz="650" spc="-15" b="1">
                <a:solidFill>
                  <a:srgbClr val="221E1F"/>
                </a:solidFill>
                <a:latin typeface="Arial"/>
                <a:cs typeface="Arial"/>
              </a:rPr>
              <a:t>8,1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-30" b="1">
                <a:solidFill>
                  <a:srgbClr val="221E1F"/>
                </a:solidFill>
                <a:latin typeface="Arial"/>
                <a:cs typeface="Arial"/>
              </a:rPr>
              <a:t>5,1</a:t>
            </a:r>
            <a:endParaRPr sz="650">
              <a:latin typeface="Arial"/>
              <a:cs typeface="Arial"/>
            </a:endParaRPr>
          </a:p>
        </p:txBody>
      </p:sp>
      <p:pic>
        <p:nvPicPr>
          <p:cNvPr id="81" name="object 8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753002" y="4219206"/>
            <a:ext cx="432003" cy="245516"/>
          </a:xfrm>
          <a:prstGeom prst="rect">
            <a:avLst/>
          </a:prstGeom>
        </p:spPr>
      </p:pic>
      <p:sp>
        <p:nvSpPr>
          <p:cNvPr id="82" name="object 82"/>
          <p:cNvSpPr txBox="1"/>
          <p:nvPr/>
        </p:nvSpPr>
        <p:spPr>
          <a:xfrm>
            <a:off x="3740299" y="4745703"/>
            <a:ext cx="407034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тая 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ана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734368" y="4217745"/>
            <a:ext cx="136525" cy="15113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3842368" y="3960326"/>
            <a:ext cx="136525" cy="217804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,7</a:t>
            </a:r>
            <a:endParaRPr sz="65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950368" y="4003454"/>
            <a:ext cx="244475" cy="33464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58115">
              <a:lnSpc>
                <a:spcPct val="100000"/>
              </a:lnSpc>
              <a:spcBef>
                <a:spcPts val="150"/>
              </a:spcBef>
            </a:pPr>
            <a:r>
              <a:rPr dirty="0" sz="650" spc="-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16,3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86" name="object 86"/>
          <p:cNvGrpSpPr/>
          <p:nvPr/>
        </p:nvGrpSpPr>
        <p:grpSpPr>
          <a:xfrm>
            <a:off x="5939993" y="4190403"/>
            <a:ext cx="432434" cy="1965960"/>
            <a:chOff x="5939993" y="4190403"/>
            <a:chExt cx="432434" cy="1965960"/>
          </a:xfrm>
        </p:grpSpPr>
        <p:sp>
          <p:nvSpPr>
            <p:cNvPr id="87" name="object 87"/>
            <p:cNvSpPr/>
            <p:nvPr/>
          </p:nvSpPr>
          <p:spPr>
            <a:xfrm>
              <a:off x="6263995" y="5581446"/>
              <a:ext cx="108585" cy="574675"/>
            </a:xfrm>
            <a:custGeom>
              <a:avLst/>
              <a:gdLst/>
              <a:ahLst/>
              <a:cxnLst/>
              <a:rect l="l" t="t" r="r" b="b"/>
              <a:pathLst>
                <a:path w="108585" h="574675">
                  <a:moveTo>
                    <a:pt x="108000" y="0"/>
                  </a:moveTo>
                  <a:lnTo>
                    <a:pt x="0" y="0"/>
                  </a:lnTo>
                  <a:lnTo>
                    <a:pt x="0" y="574560"/>
                  </a:lnTo>
                  <a:lnTo>
                    <a:pt x="108000" y="57456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5939993" y="5581446"/>
              <a:ext cx="108585" cy="574675"/>
            </a:xfrm>
            <a:custGeom>
              <a:avLst/>
              <a:gdLst/>
              <a:ahLst/>
              <a:cxnLst/>
              <a:rect l="l" t="t" r="r" b="b"/>
              <a:pathLst>
                <a:path w="108585" h="574675">
                  <a:moveTo>
                    <a:pt x="108000" y="0"/>
                  </a:moveTo>
                  <a:lnTo>
                    <a:pt x="0" y="0"/>
                  </a:lnTo>
                  <a:lnTo>
                    <a:pt x="0" y="574560"/>
                  </a:lnTo>
                  <a:lnTo>
                    <a:pt x="108000" y="57456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6047994" y="4190403"/>
              <a:ext cx="108585" cy="1965960"/>
            </a:xfrm>
            <a:custGeom>
              <a:avLst/>
              <a:gdLst/>
              <a:ahLst/>
              <a:cxnLst/>
              <a:rect l="l" t="t" r="r" b="b"/>
              <a:pathLst>
                <a:path w="108585" h="1965960">
                  <a:moveTo>
                    <a:pt x="108000" y="0"/>
                  </a:moveTo>
                  <a:lnTo>
                    <a:pt x="0" y="0"/>
                  </a:lnTo>
                  <a:lnTo>
                    <a:pt x="0" y="1965604"/>
                  </a:lnTo>
                  <a:lnTo>
                    <a:pt x="108000" y="196560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/>
            <p:cNvSpPr/>
            <p:nvPr/>
          </p:nvSpPr>
          <p:spPr>
            <a:xfrm>
              <a:off x="6155994" y="4435208"/>
              <a:ext cx="108585" cy="1720850"/>
            </a:xfrm>
            <a:custGeom>
              <a:avLst/>
              <a:gdLst/>
              <a:ahLst/>
              <a:cxnLst/>
              <a:rect l="l" t="t" r="r" b="b"/>
              <a:pathLst>
                <a:path w="108585" h="1720850">
                  <a:moveTo>
                    <a:pt x="108000" y="0"/>
                  </a:moveTo>
                  <a:lnTo>
                    <a:pt x="0" y="0"/>
                  </a:lnTo>
                  <a:lnTo>
                    <a:pt x="0" y="1720799"/>
                  </a:lnTo>
                  <a:lnTo>
                    <a:pt x="108000" y="172079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1" name="object 91"/>
          <p:cNvSpPr txBox="1"/>
          <p:nvPr/>
        </p:nvSpPr>
        <p:spPr>
          <a:xfrm>
            <a:off x="5927300" y="6473703"/>
            <a:ext cx="3397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527300" y="10088502"/>
            <a:ext cx="22987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17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1200" spc="95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14374193" y="10088502"/>
            <a:ext cx="21844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85">
                <a:solidFill>
                  <a:srgbClr val="221E1F"/>
                </a:solidFill>
                <a:latin typeface="Microsoft Sans Serif"/>
                <a:cs typeface="Microsoft Sans Serif"/>
              </a:rPr>
              <a:t>49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921368" y="5352036"/>
            <a:ext cx="136525" cy="18859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6029368" y="3914438"/>
            <a:ext cx="136525" cy="23495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5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endParaRPr sz="65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6137367" y="4155037"/>
            <a:ext cx="136525" cy="23939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123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6245368" y="5352036"/>
            <a:ext cx="136525" cy="18859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3767299" y="7368743"/>
            <a:ext cx="3157855" cy="5118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льно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внимани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лен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инфр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уре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зданной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обращения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с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опасными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отходами.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чтобы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контролировать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обращение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опасных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отходов,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3767299" y="8016743"/>
            <a:ext cx="3161665" cy="16459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формационная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система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учета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контроля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за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обращени-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ем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отходами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I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II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классов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опасности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(I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класс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чрезвы-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чайно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опасные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отходы;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II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класс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высокоопасные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отходы).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2030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уровень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выбросов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опасных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загрязняю-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щих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веществ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будет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снижен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два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раза.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кого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результата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обеспечивается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за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счет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модернизации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промышленны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дприяти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дей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твующи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льных, 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перевода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отопления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частных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домовладениях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с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угля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более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экологичное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топливо,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запуска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общественного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транспорта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электричестве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газомоторном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топливе.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8195299" y="1087472"/>
            <a:ext cx="3163570" cy="19697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Кроме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того,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рамках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национального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проекта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ведется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работа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повышению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качества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питьевой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воды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селения,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том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числе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жителей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населенных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пунктов,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не оборудованных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современными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системами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центра-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лизованного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водоснабжения;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экологическое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оздоров-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ъ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ч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ние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уникальных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водных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систем,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включая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озера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Байкал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лец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ое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;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анени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би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логичес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знооб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зия. 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Для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достижения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целей национального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проекта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сформировано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федеральных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проектов: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«Чистая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стра-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»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«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омпле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сна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си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ем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об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ащени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тве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дым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ом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мунальными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отходами»,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«Инфраструктура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обраще-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11435298" y="1088200"/>
            <a:ext cx="3164205" cy="1969770"/>
          </a:xfrm>
          <a:prstGeom prst="rect">
            <a:avLst/>
          </a:prstGeom>
        </p:spPr>
        <p:txBody>
          <a:bodyPr wrap="square" lIns="0" tIns="52705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415"/>
              </a:spcBef>
            </a:pP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ам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I</a:t>
            </a:r>
            <a:r>
              <a:rPr dirty="0" sz="800" spc="18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I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I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ла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ас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»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«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Чи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ты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»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endParaRPr sz="800">
              <a:latin typeface="Microsoft Sans Serif"/>
              <a:cs typeface="Microsoft Sans Serif"/>
            </a:endParaRPr>
          </a:p>
          <a:p>
            <a:pPr algn="just" marL="12700">
              <a:lnSpc>
                <a:spcPct val="100000"/>
              </a:lnSpc>
              <a:spcBef>
                <a:spcPts val="315"/>
              </a:spcBef>
            </a:pP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«Оздоровление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Волги»,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«Сохранение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озера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Байкал»,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«Сохранение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уникальных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водных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объектов»,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«Сохране-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ние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биологического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разнообразия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эколо-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гического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туризма»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«Сохранение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лесов».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Кроме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го,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будет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реализован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федеральный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проект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«Комплексная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система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мониторинга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качества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окружа-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ющей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среды»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целях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создания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ственной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0">
                <a:solidFill>
                  <a:srgbClr val="221E1F"/>
                </a:solidFill>
                <a:latin typeface="Microsoft Sans Serif"/>
                <a:cs typeface="Microsoft Sans Serif"/>
              </a:rPr>
              <a:t>информационной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системы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ного экологического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мониторинга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(государственного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мониторинга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окружающей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среды)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территории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Рос-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сийской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Федерации.</a:t>
            </a:r>
            <a:endParaRPr sz="8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974090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20">
                <a:solidFill>
                  <a:srgbClr val="221E1F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Е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Л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Я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80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5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С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А  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ЭКОНОМИКИ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195299" y="3858963"/>
            <a:ext cx="2455545" cy="5118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2022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ГОДУ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РАМКАХ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НАЦИОНАЛЬНОГО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ПРОЕКТА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БЫЛИ ДОСТИГНУТЫ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 СЛЕДУЮЩИЕ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РЕЗУЛЬТАТЫ:</a:t>
            </a:r>
            <a:endParaRPr sz="8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8207997" y="462641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8323815" y="4542962"/>
            <a:ext cx="3032760" cy="25996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8255">
              <a:lnSpc>
                <a:spcPct val="1329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ликвидирован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4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несанкционированны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свало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2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)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7620">
              <a:lnSpc>
                <a:spcPct val="132900"/>
              </a:lnSpc>
              <a:spcBef>
                <a:spcPts val="280"/>
              </a:spcBef>
            </a:pP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субъектами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закуплены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91,1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тыс.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контейнеров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раздельного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сбора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твердых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комму-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нальных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отходов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77,8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контейнеров);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  <a:spcBef>
                <a:spcPts val="285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ликвидированы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800" spc="-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наиболее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опасных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объектов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накоплен-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ного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вреда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окружающей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среде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(соответствует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плану);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  <a:spcBef>
                <a:spcPts val="284"/>
              </a:spcBef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проводились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работы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нулевого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цикла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(разработка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кот-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лована,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устройство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фундаментов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обратной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засып-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кой),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началось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строительство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новых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зданий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изводственно-техническом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комплексе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(далее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ПТК)</a:t>
            </a:r>
            <a:endParaRPr sz="8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315"/>
              </a:spcBef>
            </a:pP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«Горный»;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  <a:spcBef>
                <a:spcPts val="28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поставлено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оборудование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обработке,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утилизации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обезвреживанию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отходов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I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II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классов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опасности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ПТК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«Горный»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ПТК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«Щучье»;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207997" y="498642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207997" y="550842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207997" y="586842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207997" y="671442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1447995" y="4619002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11563805" y="4535543"/>
            <a:ext cx="3034030" cy="22758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6350">
              <a:lnSpc>
                <a:spcPct val="132900"/>
              </a:lnSpc>
              <a:spcBef>
                <a:spcPts val="1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сни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ово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упны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ъе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выбро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заг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зняющи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ществ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атмосферный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воздух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за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отчетный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год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0,30%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(нарастающим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итогом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2021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года,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0,35%);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9525" indent="-635">
              <a:lnSpc>
                <a:spcPct val="132900"/>
              </a:lnSpc>
              <a:spcBef>
                <a:spcPts val="280"/>
              </a:spcBef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сокращение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отведения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реку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Волгу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за-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грязненных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сточных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вод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0,27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куб.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км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путем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завер-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ш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кц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(м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низации)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очистных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сооружений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0,22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куб.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км);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  <a:spcBef>
                <a:spcPts val="285"/>
              </a:spcBef>
            </a:pP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92,0%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Байкальской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природной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территории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охваче-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государственным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экологическим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мониторингом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87,0%);</a:t>
            </a:r>
            <a:endParaRPr sz="800">
              <a:latin typeface="Microsoft Sans Serif"/>
              <a:cs typeface="Microsoft Sans Serif"/>
            </a:endParaRPr>
          </a:p>
          <a:p>
            <a:pPr algn="just" marL="12700">
              <a:lnSpc>
                <a:spcPct val="100000"/>
              </a:lnSpc>
              <a:spcBef>
                <a:spcPts val="600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созданы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17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особо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охраняемых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природных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территорий;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9525">
              <a:lnSpc>
                <a:spcPct val="132900"/>
              </a:lnSpc>
              <a:spcBef>
                <a:spcPts val="28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площадь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лесовосстановления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лесоразведения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ставила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876,2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600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га).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1447995" y="514101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1447995" y="582500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1447995" y="6347002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1447995" y="654500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540000" y="1306714"/>
          <a:ext cx="6367145" cy="20040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1143330">
                <a:tc>
                  <a:txBody>
                    <a:bodyPr/>
                    <a:lstStyle/>
                    <a:p>
                      <a:pPr algn="just" marL="53975" marR="42545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75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объектов,</a:t>
                      </a:r>
                      <a:r>
                        <a:rPr dirty="0" sz="75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оказывающих</a:t>
                      </a:r>
                      <a:r>
                        <a:rPr dirty="0" sz="75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негативное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воздействи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75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750" spc="-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атмосферны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й</a:t>
                      </a:r>
                      <a:r>
                        <a:rPr dirty="0" sz="75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воздух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75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прошедших 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модернизацию,</a:t>
                      </a:r>
                      <a:r>
                        <a:rPr dirty="0" sz="75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том</a:t>
                      </a:r>
                      <a:r>
                        <a:rPr dirty="0" sz="75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числе</a:t>
                      </a:r>
                      <a:r>
                        <a:rPr dirty="0" sz="75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использованием </a:t>
                      </a:r>
                      <a:r>
                        <a:rPr dirty="0" sz="750" spc="-1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наилучших</a:t>
                      </a:r>
                      <a:r>
                        <a:rPr dirty="0" sz="75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доступных</a:t>
                      </a:r>
                      <a:r>
                        <a:rPr dirty="0" sz="75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технологий</a:t>
                      </a:r>
                      <a:r>
                        <a:rPr dirty="0" sz="75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и/или</a:t>
                      </a:r>
                      <a:r>
                        <a:rPr dirty="0" sz="75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750" spc="-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исполь-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зование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</a:t>
                      </a:r>
                      <a:r>
                        <a:rPr dirty="0" sz="750" spc="-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инструменто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50" spc="-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зеленог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750" spc="-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финансирования 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50" spc="-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крупных</a:t>
                      </a:r>
                      <a:r>
                        <a:rPr dirty="0" sz="7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промышленных</a:t>
                      </a:r>
                      <a:r>
                        <a:rPr dirty="0" sz="7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центрах</a:t>
                      </a:r>
                      <a:r>
                        <a:rPr dirty="0" sz="7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России,</a:t>
                      </a:r>
                      <a:r>
                        <a:rPr dirty="0" sz="7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вклю- </a:t>
                      </a:r>
                      <a:r>
                        <a:rPr dirty="0" sz="750" spc="-1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чая</a:t>
                      </a:r>
                      <a:r>
                        <a:rPr dirty="0" sz="75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города</a:t>
                      </a:r>
                      <a:r>
                        <a:rPr dirty="0" sz="75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Братск,</a:t>
                      </a:r>
                      <a:r>
                        <a:rPr dirty="0" sz="75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Красноярск,</a:t>
                      </a:r>
                      <a:r>
                        <a:rPr dirty="0" sz="75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Липецк,</a:t>
                      </a:r>
                      <a:r>
                        <a:rPr dirty="0" sz="75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Магнито-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горск,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Медногорск, </a:t>
                      </a:r>
                      <a:r>
                        <a:rPr dirty="0" sz="750" spc="10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Нижний </a:t>
                      </a:r>
                      <a:r>
                        <a:rPr dirty="0" sz="75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Тагил,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Новокузнецк,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Норильск,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Омск,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Челябинск,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Череповец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Читу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847900">
                <a:tc>
                  <a:txBody>
                    <a:bodyPr/>
                    <a:lstStyle/>
                    <a:p>
                      <a:pPr algn="just" marL="53975" marR="43180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выданных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комплексных экологичес-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ких</a:t>
                      </a:r>
                      <a:r>
                        <a:rPr dirty="0" sz="750" spc="-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разрешений</a:t>
                      </a:r>
                      <a:r>
                        <a:rPr dirty="0" sz="75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всем</a:t>
                      </a:r>
                      <a:r>
                        <a:rPr dirty="0" sz="75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объектам,</a:t>
                      </a:r>
                      <a:r>
                        <a:rPr dirty="0" sz="75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оказывающим</a:t>
                      </a:r>
                      <a:r>
                        <a:rPr dirty="0" sz="75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зна-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чительно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75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негативно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75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воздействи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750" spc="-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рек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</a:t>
                      </a:r>
                      <a:r>
                        <a:rPr dirty="0" sz="75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Волгу  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750" spc="-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реализующи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</a:t>
                      </a:r>
                      <a:r>
                        <a:rPr dirty="0" sz="75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программ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ы</a:t>
                      </a:r>
                      <a:r>
                        <a:rPr dirty="0" sz="75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повышени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я</a:t>
                      </a:r>
                      <a:r>
                        <a:rPr dirty="0" sz="75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эколог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- 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ческой</a:t>
                      </a:r>
                      <a:r>
                        <a:rPr dirty="0" sz="75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эффективности</a:t>
                      </a:r>
                      <a:r>
                        <a:rPr dirty="0" sz="75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750" spc="-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применением</a:t>
                      </a:r>
                      <a:r>
                        <a:rPr dirty="0" sz="75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наилучших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доступных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технологий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2768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-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sp>
        <p:nvSpPr>
          <p:cNvPr id="36" name="object 36"/>
          <p:cNvSpPr txBox="1"/>
          <p:nvPr/>
        </p:nvSpPr>
        <p:spPr>
          <a:xfrm>
            <a:off x="527300" y="10088502"/>
            <a:ext cx="21907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90">
                <a:solidFill>
                  <a:srgbClr val="221E1F"/>
                </a:solidFill>
                <a:latin typeface="Microsoft Sans Serif"/>
                <a:cs typeface="Microsoft Sans Serif"/>
              </a:rPr>
              <a:t>50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4421682" y="10088502"/>
            <a:ext cx="17145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4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1200" spc="-23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endParaRPr sz="1200">
              <a:latin typeface="Microsoft Sans Serif"/>
              <a:cs typeface="Microsoft Sans Serif"/>
            </a:endParaRPr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540000" y="3511003"/>
          <a:ext cx="6367145" cy="21653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409592">
                <a:tc>
                  <a:txBody>
                    <a:bodyPr/>
                    <a:lstStyle/>
                    <a:p>
                      <a:pPr marL="53975" marR="293370">
                        <a:lnSpc>
                          <a:spcPts val="850"/>
                        </a:lnSpc>
                        <a:spcBef>
                          <a:spcPts val="420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 населения,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улучшившего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экологические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условия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проживания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вблизи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водных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объектов,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нарастающим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итогом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33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54610">
                        <a:lnSpc>
                          <a:spcPts val="850"/>
                        </a:lnSpc>
                        <a:spcBef>
                          <a:spcPts val="420"/>
                        </a:spcBef>
                      </a:pP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Млн </a:t>
                      </a:r>
                      <a:r>
                        <a:rPr dirty="0" sz="75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ловек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33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30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75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9,6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444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30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10,0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444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10,8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444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30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75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12,6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444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13,8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444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750" spc="-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13,1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444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034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15,9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444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308150">
                <a:tc>
                  <a:txBody>
                    <a:bodyPr/>
                    <a:lstStyle/>
                    <a:p>
                      <a:pPr marL="53975" marR="255904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Площадь</a:t>
                      </a:r>
                      <a:r>
                        <a:rPr dirty="0" sz="75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восстановленных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водных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объектов,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нарастающим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итогом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Тыс.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га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3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10,6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54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12,8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03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14,4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-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17,2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-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17,3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-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17,2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03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23,5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308151">
                <a:tc>
                  <a:txBody>
                    <a:bodyPr/>
                    <a:lstStyle/>
                    <a:p>
                      <a:pPr marL="53975" marR="564515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Протяженность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расчищенных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участков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русел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рек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Км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-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193,1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-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193,1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03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8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344,4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352,5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-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416,1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384,2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594,0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308150">
                <a:tc>
                  <a:txBody>
                    <a:bodyPr/>
                    <a:lstStyle/>
                    <a:p>
                      <a:pPr marL="53975" marR="279400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Площадь</a:t>
                      </a:r>
                      <a:r>
                        <a:rPr dirty="0" sz="75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восстановленных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водных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объектов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Нижней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Волги,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нарастающим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итогом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Тыс.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га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3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16,6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16,7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20,9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21,0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25,0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25,0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28,1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3929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 marR="174625">
                        <a:lnSpc>
                          <a:spcPts val="850"/>
                        </a:lnSpc>
                      </a:pP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Протяженность восстановленных водных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объектов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Нижней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Волги,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нарастающим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итогом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7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Км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583,5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779,4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03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971,6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750" spc="-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08</a:t>
                      </a:r>
                      <a:r>
                        <a:rPr dirty="0" sz="750" spc="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75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750" spc="-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750" spc="-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750" spc="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750" spc="-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75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75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750" spc="-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750" spc="-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75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75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31999">
                <a:tc>
                  <a:txBody>
                    <a:bodyPr/>
                    <a:lstStyle/>
                    <a:p>
                      <a:pPr marL="53975" marR="258445">
                        <a:lnSpc>
                          <a:spcPts val="850"/>
                        </a:lnSpc>
                        <a:spcBef>
                          <a:spcPts val="595"/>
                        </a:spcBef>
                      </a:pP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Сокращение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объемов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сбросов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загрязненных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сточных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вод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водные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объекты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Байкальской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природной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территории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55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ы</a:t>
                      </a:r>
                      <a:r>
                        <a:rPr dirty="0" sz="75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.</a:t>
                      </a:r>
                      <a:r>
                        <a:rPr dirty="0" sz="7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</a:t>
                      </a:r>
                      <a:r>
                        <a:rPr dirty="0" baseline="34722" sz="6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3</a:t>
                      </a:r>
                      <a:endParaRPr baseline="34722"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750" spc="-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750" spc="-1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750" spc="-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750" spc="-1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750" spc="-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750" spc="-1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750" spc="-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750" spc="-1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75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750" spc="-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750" spc="-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750" spc="-1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75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750" spc="-9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75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3" name="object 23"/>
          <p:cNvGraphicFramePr>
            <a:graphicFrameLocks noGrp="1"/>
          </p:cNvGraphicFramePr>
          <p:nvPr/>
        </p:nvGraphicFramePr>
        <p:xfrm>
          <a:off x="540000" y="5978152"/>
          <a:ext cx="6367145" cy="13944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549499">
                <a:tc>
                  <a:txBody>
                    <a:bodyPr/>
                    <a:lstStyle/>
                    <a:p>
                      <a:pPr marL="53975" marR="159385">
                        <a:lnSpc>
                          <a:spcPts val="850"/>
                        </a:lnSpc>
                        <a:spcBef>
                          <a:spcPts val="670"/>
                        </a:spcBef>
                      </a:pP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Численность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населения,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качество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жизни </a:t>
                      </a:r>
                      <a:r>
                        <a:rPr dirty="0" sz="75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которого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улучшится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связи </a:t>
                      </a:r>
                      <a:r>
                        <a:rPr dirty="0" sz="75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сокращением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объема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вредных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выбросов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5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крупных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промыш-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ленных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центрах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Российской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Федерации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850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60325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Тыс. 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75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ло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750" spc="-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750" spc="-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08</a:t>
                      </a:r>
                      <a:r>
                        <a:rPr dirty="0" sz="75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750" spc="-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750" spc="-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75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750" spc="-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75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750" spc="-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75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750" spc="-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75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750" spc="-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75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16100">
                <a:tc>
                  <a:txBody>
                    <a:bodyPr/>
                    <a:lstStyle/>
                    <a:p>
                      <a:pPr marL="53975" marR="330200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Снижение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совокупного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объема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выбросов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опасных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загрязняющих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веществ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городах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1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–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участниках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проекта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3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96,0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95,0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3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92,0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89,2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54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88,2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88,1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85,0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16101">
                <a:tc>
                  <a:txBody>
                    <a:bodyPr/>
                    <a:lstStyle/>
                    <a:p>
                      <a:pPr marL="53975" marR="85090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городов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75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высоким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75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очень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высоким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уровнем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загрязнения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атмосферного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воздуха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30"/>
                        </a:lnSpc>
                      </a:pP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городах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1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–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участниках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проекта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03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-1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03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-1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03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-1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03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-1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4" name="object 24"/>
          <p:cNvGraphicFramePr>
            <a:graphicFrameLocks noGrp="1"/>
          </p:cNvGraphicFramePr>
          <p:nvPr/>
        </p:nvGraphicFramePr>
        <p:xfrm>
          <a:off x="540000" y="7560056"/>
          <a:ext cx="6367145" cy="11690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739948">
                <a:tc>
                  <a:txBody>
                    <a:bodyPr/>
                    <a:lstStyle/>
                    <a:p>
                      <a:pPr marL="53975" marR="361315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Численность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населения,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качество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жизни </a:t>
                      </a:r>
                      <a:r>
                        <a:rPr dirty="0" sz="75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которого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улучшится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5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связи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ликвидацией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наиболее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опасных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объектов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накопленного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вреда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окружающей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среде, в </a:t>
                      </a: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том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числе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находящихся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собственности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30"/>
                        </a:lnSpc>
                      </a:pP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Российской</a:t>
                      </a:r>
                      <a:r>
                        <a:rPr dirty="0" sz="75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Федерации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60325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Тыс. 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75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ло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750" spc="-8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750" spc="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750" spc="-8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750" spc="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750" spc="-1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55</a:t>
                      </a:r>
                      <a:r>
                        <a:rPr dirty="0" sz="75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75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750" spc="-1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55</a:t>
                      </a:r>
                      <a:r>
                        <a:rPr dirty="0" sz="75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75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82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750" spc="-114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750" spc="-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,7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750" spc="-10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75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750" spc="-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75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750" spc="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16101">
                <a:tc>
                  <a:txBody>
                    <a:bodyPr/>
                    <a:lstStyle/>
                    <a:p>
                      <a:pPr marL="53975" marR="481965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ликвидированных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наиболее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опасных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объектов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накопленного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вреда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окружающей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среде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501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501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77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9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5" name="object 25"/>
          <p:cNvGraphicFramePr>
            <a:graphicFrameLocks noGrp="1"/>
          </p:cNvGraphicFramePr>
          <p:nvPr/>
        </p:nvGraphicFramePr>
        <p:xfrm>
          <a:off x="540000" y="8916308"/>
          <a:ext cx="6367145" cy="9563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527344">
                <a:tc>
                  <a:txBody>
                    <a:bodyPr/>
                    <a:lstStyle/>
                    <a:p>
                      <a:pPr marL="53975" marR="451484">
                        <a:lnSpc>
                          <a:spcPts val="850"/>
                        </a:lnSpc>
                        <a:spcBef>
                          <a:spcPts val="495"/>
                        </a:spcBef>
                      </a:pP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Численность </a:t>
                      </a:r>
                      <a:r>
                        <a:rPr dirty="0" sz="75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населения, </a:t>
                      </a:r>
                      <a:r>
                        <a:rPr dirty="0" sz="75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качество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жизни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которого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улучшится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связи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7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ликвидацией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несанкционированных </a:t>
                      </a:r>
                      <a:r>
                        <a:rPr dirty="0" sz="75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свалок </a:t>
                      </a:r>
                      <a:r>
                        <a:rPr dirty="0" sz="75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границах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городов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28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60325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Тыс. 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75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ло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750" spc="-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750" spc="-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750" spc="-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75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750" spc="-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80</a:t>
                      </a: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750" spc="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3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750" spc="-114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88</a:t>
                      </a:r>
                      <a:r>
                        <a:rPr dirty="0" sz="75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750" spc="-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75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75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750" spc="-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75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750" spc="-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750" spc="-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75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7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16101">
                <a:tc>
                  <a:txBody>
                    <a:bodyPr/>
                    <a:lstStyle/>
                    <a:p>
                      <a:pPr marL="53975" marR="419100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ликвидированных </a:t>
                      </a: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несанкционированных</a:t>
                      </a:r>
                      <a:r>
                        <a:rPr dirty="0" sz="75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свалок</a:t>
                      </a:r>
                      <a:r>
                        <a:rPr dirty="0" sz="75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5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границах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городов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39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57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-1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111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-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191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6" name="object 26"/>
          <p:cNvGraphicFramePr>
            <a:graphicFrameLocks noGrp="1"/>
          </p:cNvGraphicFramePr>
          <p:nvPr/>
        </p:nvGraphicFramePr>
        <p:xfrm>
          <a:off x="3415563" y="1071712"/>
          <a:ext cx="3382645" cy="2076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9405"/>
                <a:gridCol w="493395"/>
                <a:gridCol w="438150"/>
                <a:gridCol w="450850"/>
                <a:gridCol w="438150"/>
                <a:gridCol w="434975"/>
                <a:gridCol w="471805"/>
                <a:gridCol w="332740"/>
              </a:tblGrid>
              <a:tr h="103657">
                <a:tc>
                  <a:txBody>
                    <a:bodyPr/>
                    <a:lstStyle/>
                    <a:p>
                      <a:pPr marL="31750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ctr" marL="40640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marL="132715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r" marR="110489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marL="111760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3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</a:tr>
              <a:tr h="10365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42545">
                        <a:lnSpc>
                          <a:spcPts val="655"/>
                        </a:lnSpc>
                        <a:spcBef>
                          <a:spcPts val="55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55"/>
                        </a:lnSpc>
                        <a:spcBef>
                          <a:spcPts val="55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ts val="655"/>
                        </a:lnSpc>
                        <a:spcBef>
                          <a:spcPts val="55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55"/>
                        </a:lnSpc>
                        <a:spcBef>
                          <a:spcPts val="55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r" marR="100965">
                        <a:lnSpc>
                          <a:spcPts val="655"/>
                        </a:lnSpc>
                        <a:spcBef>
                          <a:spcPts val="55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55"/>
                        </a:lnSpc>
                        <a:spcBef>
                          <a:spcPts val="55"/>
                        </a:spcBef>
                      </a:pPr>
                      <a:r>
                        <a:rPr dirty="0" sz="600" spc="1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факт**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27" name="object 27"/>
          <p:cNvSpPr txBox="1"/>
          <p:nvPr/>
        </p:nvSpPr>
        <p:spPr>
          <a:xfrm>
            <a:off x="587650" y="3342546"/>
            <a:ext cx="5119370" cy="1397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Сохранение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75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восстановление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0" b="1">
                <a:solidFill>
                  <a:srgbClr val="221E1F"/>
                </a:solidFill>
                <a:latin typeface="Arial"/>
                <a:cs typeface="Arial"/>
              </a:rPr>
              <a:t>водных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35" b="1">
                <a:solidFill>
                  <a:srgbClr val="221E1F"/>
                </a:solidFill>
                <a:latin typeface="Arial"/>
                <a:cs typeface="Arial"/>
              </a:rPr>
              <a:t>объектов,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включая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реку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35" b="1">
                <a:solidFill>
                  <a:srgbClr val="221E1F"/>
                </a:solidFill>
                <a:latin typeface="Arial"/>
                <a:cs typeface="Arial"/>
              </a:rPr>
              <a:t>Волгу,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озера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Байкал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75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Телецкое</a:t>
            </a:r>
            <a:endParaRPr sz="75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87649" y="5708253"/>
            <a:ext cx="576072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750" spc="80" b="1">
                <a:solidFill>
                  <a:srgbClr val="221E1F"/>
                </a:solidFill>
                <a:latin typeface="Arial"/>
                <a:cs typeface="Arial"/>
              </a:rPr>
              <a:t>Снижение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35" b="1">
                <a:solidFill>
                  <a:srgbClr val="221E1F"/>
                </a:solidFill>
                <a:latin typeface="Arial"/>
                <a:cs typeface="Arial"/>
              </a:rPr>
              <a:t>выбросов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опасных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загрязняющих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веществ,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оказывающих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наибольшее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негативное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воздействие </a:t>
            </a:r>
            <a:r>
              <a:rPr dirty="0" sz="750" spc="-19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75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окружающую</a:t>
            </a:r>
            <a:r>
              <a:rPr dirty="0" sz="75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среду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75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здоровье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человека</a:t>
            </a:r>
            <a:endParaRPr sz="75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87649" y="7404455"/>
            <a:ext cx="4450080" cy="1397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Ликвидация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наиболее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опасных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0" b="1">
                <a:solidFill>
                  <a:srgbClr val="221E1F"/>
                </a:solidFill>
                <a:latin typeface="Arial"/>
                <a:cs typeface="Arial"/>
              </a:rPr>
              <a:t>объектов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накопленного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вреда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5" b="1">
                <a:solidFill>
                  <a:srgbClr val="221E1F"/>
                </a:solidFill>
                <a:latin typeface="Arial"/>
                <a:cs typeface="Arial"/>
              </a:rPr>
              <a:t>окружающей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среде</a:t>
            </a:r>
            <a:endParaRPr sz="7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87649" y="8760707"/>
            <a:ext cx="3432810" cy="1397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Ликвидация</a:t>
            </a:r>
            <a:r>
              <a:rPr dirty="0" sz="7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несанкционированных</a:t>
            </a:r>
            <a:r>
              <a:rPr dirty="0" sz="75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свалок</a:t>
            </a:r>
            <a:r>
              <a:rPr dirty="0" sz="75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75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границах</a:t>
            </a:r>
            <a:r>
              <a:rPr dirty="0" sz="75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городов</a:t>
            </a:r>
            <a:endParaRPr sz="750">
              <a:latin typeface="Arial"/>
              <a:cs typeface="Arial"/>
            </a:endParaRPr>
          </a:p>
        </p:txBody>
      </p:sp>
      <p:graphicFrame>
        <p:nvGraphicFramePr>
          <p:cNvPr id="31" name="object 31"/>
          <p:cNvGraphicFramePr>
            <a:graphicFrameLocks noGrp="1"/>
          </p:cNvGraphicFramePr>
          <p:nvPr/>
        </p:nvGraphicFramePr>
        <p:xfrm>
          <a:off x="8207999" y="1576213"/>
          <a:ext cx="6367145" cy="537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524051">
                <a:tc>
                  <a:txBody>
                    <a:bodyPr/>
                    <a:lstStyle/>
                    <a:p>
                      <a:pPr marL="53975" marR="108585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направленных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захоронение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твердых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коммунальных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отходов,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том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числе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прошедших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обработку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(сортировку), в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общей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массе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образованных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твердых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коммунальных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отходов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619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93,8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73,2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587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92,4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841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81,7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90,8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62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79,9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638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87,9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2" name="object 32"/>
          <p:cNvGraphicFramePr>
            <a:graphicFrameLocks noGrp="1"/>
          </p:cNvGraphicFramePr>
          <p:nvPr/>
        </p:nvGraphicFramePr>
        <p:xfrm>
          <a:off x="8207999" y="2414765"/>
          <a:ext cx="6367145" cy="11690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416100">
                <a:tc>
                  <a:txBody>
                    <a:bodyPr/>
                    <a:lstStyle/>
                    <a:p>
                      <a:pPr marL="53975">
                        <a:lnSpc>
                          <a:spcPts val="875"/>
                        </a:lnSpc>
                        <a:spcBef>
                          <a:spcPts val="400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75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населения,</a:t>
                      </a:r>
                      <a:r>
                        <a:rPr dirty="0" sz="75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вовлеченного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  <a:p>
                      <a:pPr marL="53975" marR="377190">
                        <a:lnSpc>
                          <a:spcPts val="850"/>
                        </a:lnSpc>
                        <a:spcBef>
                          <a:spcPts val="45"/>
                        </a:spcBef>
                      </a:pP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мероприятия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</a:t>
                      </a:r>
                      <a:r>
                        <a:rPr dirty="0" sz="7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очистке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берегов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водных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объектов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63500">
                        <a:lnSpc>
                          <a:spcPct val="77800"/>
                        </a:lnSpc>
                        <a:spcBef>
                          <a:spcPts val="600"/>
                        </a:spcBef>
                      </a:pP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Млн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ловек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0,8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-8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1,1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0,8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-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1,3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0,8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-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1,6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0,8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739951">
                <a:tc>
                  <a:txBody>
                    <a:bodyPr/>
                    <a:lstStyle/>
                    <a:p>
                      <a:pPr marL="53975" marR="638175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75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населения,</a:t>
                      </a:r>
                      <a:r>
                        <a:rPr dirty="0" sz="75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вовлеченного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мероприятия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охране,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защите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  <a:p>
                      <a:pPr marL="53975" marR="204470">
                        <a:lnSpc>
                          <a:spcPts val="850"/>
                        </a:lnSpc>
                      </a:pP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воспроизводству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лесов </a:t>
                      </a:r>
                      <a:r>
                        <a:rPr dirty="0" sz="75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(в 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т.ч.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тушения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лесных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пожаров,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посадке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леса,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очистке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лесов,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охране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лесов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правонарушений,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участий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30"/>
                        </a:lnSpc>
                      </a:pP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деятельности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школьных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лесничеств)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63500">
                        <a:lnSpc>
                          <a:spcPct val="77800"/>
                        </a:lnSpc>
                        <a:spcBef>
                          <a:spcPts val="600"/>
                        </a:spcBef>
                      </a:pP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Млн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ловек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9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11083561" y="1026712"/>
          <a:ext cx="3382645" cy="2076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9405"/>
                <a:gridCol w="493395"/>
                <a:gridCol w="438150"/>
                <a:gridCol w="450850"/>
                <a:gridCol w="438150"/>
                <a:gridCol w="434975"/>
                <a:gridCol w="471805"/>
                <a:gridCol w="332740"/>
              </a:tblGrid>
              <a:tr h="103657">
                <a:tc>
                  <a:txBody>
                    <a:bodyPr/>
                    <a:lstStyle/>
                    <a:p>
                      <a:pPr marL="31750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r" marR="133985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marL="132715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r" marR="110489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marL="111760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3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</a:tr>
              <a:tr h="10365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116839">
                        <a:lnSpc>
                          <a:spcPts val="655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55"/>
                        </a:lnSpc>
                        <a:spcBef>
                          <a:spcPts val="60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ts val="655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55"/>
                        </a:lnSpc>
                        <a:spcBef>
                          <a:spcPts val="60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r" marR="100965">
                        <a:lnSpc>
                          <a:spcPts val="655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ts val="655"/>
                        </a:lnSpc>
                        <a:spcBef>
                          <a:spcPts val="60"/>
                        </a:spcBef>
                      </a:pPr>
                      <a:r>
                        <a:rPr dirty="0" sz="600" spc="1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факт**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34" name="object 34"/>
          <p:cNvSpPr txBox="1"/>
          <p:nvPr/>
        </p:nvSpPr>
        <p:spPr>
          <a:xfrm>
            <a:off x="8255648" y="1306314"/>
            <a:ext cx="515874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Обеспечено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80" b="1">
                <a:solidFill>
                  <a:srgbClr val="221E1F"/>
                </a:solidFill>
                <a:latin typeface="Arial"/>
                <a:cs typeface="Arial"/>
              </a:rPr>
              <a:t>снижение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экологической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нагрузки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75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население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за</a:t>
            </a:r>
            <a:r>
              <a:rPr dirty="0" sz="75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счет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сокращения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захоронения </a:t>
            </a:r>
            <a:r>
              <a:rPr dirty="0" sz="750" spc="-19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твердых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коммунальных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30" b="1">
                <a:solidFill>
                  <a:srgbClr val="221E1F"/>
                </a:solidFill>
                <a:latin typeface="Arial"/>
                <a:cs typeface="Arial"/>
              </a:rPr>
              <a:t>отходов,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75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0" b="1">
                <a:solidFill>
                  <a:srgbClr val="221E1F"/>
                </a:solidFill>
                <a:latin typeface="Arial"/>
                <a:cs typeface="Arial"/>
              </a:rPr>
              <a:t>том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числе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5" b="1">
                <a:solidFill>
                  <a:srgbClr val="221E1F"/>
                </a:solidFill>
                <a:latin typeface="Arial"/>
                <a:cs typeface="Arial"/>
              </a:rPr>
              <a:t>прошедших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обработку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(сортировку)</a:t>
            </a:r>
            <a:endParaRPr sz="7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8255648" y="2144865"/>
            <a:ext cx="434467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75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участием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населения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реализованы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экологические</a:t>
            </a:r>
            <a:r>
              <a:rPr dirty="0" sz="75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проекты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по</a:t>
            </a:r>
            <a:r>
              <a:rPr dirty="0" sz="7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очистке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берегов </a:t>
            </a:r>
            <a:r>
              <a:rPr dirty="0" sz="750" spc="-19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0" b="1">
                <a:solidFill>
                  <a:srgbClr val="221E1F"/>
                </a:solidFill>
                <a:latin typeface="Arial"/>
                <a:cs typeface="Arial"/>
              </a:rPr>
              <a:t>водных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35" b="1">
                <a:solidFill>
                  <a:srgbClr val="221E1F"/>
                </a:solidFill>
                <a:latin typeface="Arial"/>
                <a:cs typeface="Arial"/>
              </a:rPr>
              <a:t>объектов,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по</a:t>
            </a:r>
            <a:r>
              <a:rPr dirty="0" sz="75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охране,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защите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75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воспроизводству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0" b="1">
                <a:solidFill>
                  <a:srgbClr val="221E1F"/>
                </a:solidFill>
                <a:latin typeface="Arial"/>
                <a:cs typeface="Arial"/>
              </a:rPr>
              <a:t>лесов</a:t>
            </a:r>
            <a:endParaRPr sz="7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974090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20">
                <a:solidFill>
                  <a:srgbClr val="221E1F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Е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Л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Я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80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5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С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А  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ЭКОНОМИКИ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493300" y="9281703"/>
            <a:ext cx="880110" cy="687705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20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городских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агломерациях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(с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2023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года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 </a:t>
            </a:r>
            <a:r>
              <a:rPr dirty="0" sz="800" spc="1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обще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твенно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о 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транспорта)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7300" y="8957702"/>
            <a:ext cx="182880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Автомобильные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Модернизация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7300" y="9065703"/>
            <a:ext cx="182943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78535" algn="l"/>
              </a:tabLst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дорог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	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сажирс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27300" y="9173702"/>
            <a:ext cx="16224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78535" algn="l"/>
              </a:tabLst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Миноборон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	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анспо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та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6479997" y="3996067"/>
            <a:ext cx="432434" cy="4644390"/>
            <a:chOff x="6479997" y="3996067"/>
            <a:chExt cx="432434" cy="4644390"/>
          </a:xfrm>
        </p:grpSpPr>
        <p:sp>
          <p:nvSpPr>
            <p:cNvPr id="13" name="object 13"/>
            <p:cNvSpPr/>
            <p:nvPr/>
          </p:nvSpPr>
          <p:spPr>
            <a:xfrm>
              <a:off x="6479997" y="5914796"/>
              <a:ext cx="108585" cy="2725420"/>
            </a:xfrm>
            <a:custGeom>
              <a:avLst/>
              <a:gdLst/>
              <a:ahLst/>
              <a:cxnLst/>
              <a:rect l="l" t="t" r="r" b="b"/>
              <a:pathLst>
                <a:path w="108584" h="2725420">
                  <a:moveTo>
                    <a:pt x="108000" y="0"/>
                  </a:moveTo>
                  <a:lnTo>
                    <a:pt x="0" y="0"/>
                  </a:lnTo>
                  <a:lnTo>
                    <a:pt x="0" y="2725204"/>
                  </a:lnTo>
                  <a:lnTo>
                    <a:pt x="108000" y="272520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6587997" y="4975199"/>
              <a:ext cx="108585" cy="3665220"/>
            </a:xfrm>
            <a:custGeom>
              <a:avLst/>
              <a:gdLst/>
              <a:ahLst/>
              <a:cxnLst/>
              <a:rect l="l" t="t" r="r" b="b"/>
              <a:pathLst>
                <a:path w="108584" h="3665220">
                  <a:moveTo>
                    <a:pt x="108000" y="0"/>
                  </a:moveTo>
                  <a:lnTo>
                    <a:pt x="0" y="0"/>
                  </a:lnTo>
                  <a:lnTo>
                    <a:pt x="0" y="3664800"/>
                  </a:lnTo>
                  <a:lnTo>
                    <a:pt x="108000" y="366480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6695998" y="4777193"/>
              <a:ext cx="108585" cy="3863340"/>
            </a:xfrm>
            <a:custGeom>
              <a:avLst/>
              <a:gdLst/>
              <a:ahLst/>
              <a:cxnLst/>
              <a:rect l="l" t="t" r="r" b="b"/>
              <a:pathLst>
                <a:path w="108584" h="3863340">
                  <a:moveTo>
                    <a:pt x="108000" y="0"/>
                  </a:moveTo>
                  <a:lnTo>
                    <a:pt x="0" y="0"/>
                  </a:lnTo>
                  <a:lnTo>
                    <a:pt x="0" y="3862806"/>
                  </a:lnTo>
                  <a:lnTo>
                    <a:pt x="108000" y="386280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6803999" y="3996067"/>
              <a:ext cx="108585" cy="4644390"/>
            </a:xfrm>
            <a:custGeom>
              <a:avLst/>
              <a:gdLst/>
              <a:ahLst/>
              <a:cxnLst/>
              <a:rect l="l" t="t" r="r" b="b"/>
              <a:pathLst>
                <a:path w="108584" h="4644390">
                  <a:moveTo>
                    <a:pt x="108000" y="0"/>
                  </a:moveTo>
                  <a:lnTo>
                    <a:pt x="0" y="0"/>
                  </a:lnTo>
                  <a:lnTo>
                    <a:pt x="0" y="4643932"/>
                  </a:lnTo>
                  <a:lnTo>
                    <a:pt x="108000" y="464393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6461368" y="5610202"/>
            <a:ext cx="136525" cy="26352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36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569368" y="4493148"/>
            <a:ext cx="244475" cy="44132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490,4</a:t>
            </a:r>
            <a:endParaRPr sz="650">
              <a:latin typeface="Arial"/>
              <a:cs typeface="Arial"/>
            </a:endParaRPr>
          </a:p>
          <a:p>
            <a:pPr marL="210185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516,9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785368" y="3708895"/>
            <a:ext cx="136525" cy="246379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621,4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69900" y="1772706"/>
            <a:ext cx="374396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434" b="1">
                <a:solidFill>
                  <a:srgbClr val="221E1F"/>
                </a:solidFill>
                <a:latin typeface="Cambria"/>
                <a:cs typeface="Cambria"/>
              </a:rPr>
              <a:t>Н</a:t>
            </a:r>
            <a:r>
              <a:rPr dirty="0" sz="3800" spc="35" b="1">
                <a:solidFill>
                  <a:srgbClr val="221E1F"/>
                </a:solidFill>
                <a:latin typeface="Cambria"/>
                <a:cs typeface="Cambria"/>
              </a:rPr>
              <a:t>а</a:t>
            </a:r>
            <a:r>
              <a:rPr dirty="0" sz="3800" spc="135" b="1">
                <a:solidFill>
                  <a:srgbClr val="221E1F"/>
                </a:solidFill>
                <a:latin typeface="Cambria"/>
                <a:cs typeface="Cambria"/>
              </a:rPr>
              <a:t>ц</a:t>
            </a:r>
            <a:r>
              <a:rPr dirty="0" sz="3800" spc="50" b="1">
                <a:solidFill>
                  <a:srgbClr val="221E1F"/>
                </a:solidFill>
                <a:latin typeface="Cambria"/>
                <a:cs typeface="Cambria"/>
              </a:rPr>
              <a:t>и</a:t>
            </a:r>
            <a:r>
              <a:rPr dirty="0" sz="3800" spc="-140" b="1">
                <a:solidFill>
                  <a:srgbClr val="221E1F"/>
                </a:solidFill>
                <a:latin typeface="Cambria"/>
                <a:cs typeface="Cambria"/>
              </a:rPr>
              <a:t>о</a:t>
            </a:r>
            <a:r>
              <a:rPr dirty="0" sz="3800" spc="85" b="1">
                <a:solidFill>
                  <a:srgbClr val="221E1F"/>
                </a:solidFill>
                <a:latin typeface="Cambria"/>
                <a:cs typeface="Cambria"/>
              </a:rPr>
              <a:t>н</a:t>
            </a:r>
            <a:r>
              <a:rPr dirty="0" sz="3800" spc="65" b="1">
                <a:solidFill>
                  <a:srgbClr val="221E1F"/>
                </a:solidFill>
                <a:latin typeface="Cambria"/>
                <a:cs typeface="Cambria"/>
              </a:rPr>
              <a:t>а</a:t>
            </a:r>
            <a:r>
              <a:rPr dirty="0" sz="3800" spc="-160" b="1">
                <a:solidFill>
                  <a:srgbClr val="221E1F"/>
                </a:solidFill>
                <a:latin typeface="Cambria"/>
                <a:cs typeface="Cambria"/>
              </a:rPr>
              <a:t>л</a:t>
            </a:r>
            <a:r>
              <a:rPr dirty="0" sz="3800" spc="-5" b="1">
                <a:solidFill>
                  <a:srgbClr val="221E1F"/>
                </a:solidFill>
                <a:latin typeface="Cambria"/>
                <a:cs typeface="Cambria"/>
              </a:rPr>
              <a:t>ь</a:t>
            </a:r>
            <a:r>
              <a:rPr dirty="0" sz="3800" spc="150" b="1">
                <a:solidFill>
                  <a:srgbClr val="221E1F"/>
                </a:solidFill>
                <a:latin typeface="Cambria"/>
                <a:cs typeface="Cambria"/>
              </a:rPr>
              <a:t>н</a:t>
            </a:r>
            <a:r>
              <a:rPr dirty="0" sz="3800" spc="240" b="1">
                <a:solidFill>
                  <a:srgbClr val="221E1F"/>
                </a:solidFill>
                <a:latin typeface="Cambria"/>
                <a:cs typeface="Cambria"/>
              </a:rPr>
              <a:t>ы</a:t>
            </a:r>
            <a:r>
              <a:rPr dirty="0" sz="3800" spc="114" b="1">
                <a:solidFill>
                  <a:srgbClr val="221E1F"/>
                </a:solidFill>
                <a:latin typeface="Cambria"/>
                <a:cs typeface="Cambria"/>
              </a:rPr>
              <a:t>й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9204" y="2204707"/>
            <a:ext cx="1684655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120" b="1">
                <a:solidFill>
                  <a:srgbClr val="221E1F"/>
                </a:solidFill>
                <a:latin typeface="Cambria"/>
                <a:cs typeface="Cambria"/>
              </a:rPr>
              <a:t>п</a:t>
            </a:r>
            <a:r>
              <a:rPr dirty="0" sz="3800" spc="35" b="1">
                <a:solidFill>
                  <a:srgbClr val="221E1F"/>
                </a:solidFill>
                <a:latin typeface="Cambria"/>
                <a:cs typeface="Cambria"/>
              </a:rPr>
              <a:t>р</a:t>
            </a:r>
            <a:r>
              <a:rPr dirty="0" sz="3800" spc="-90" b="1">
                <a:solidFill>
                  <a:srgbClr val="221E1F"/>
                </a:solidFill>
                <a:latin typeface="Cambria"/>
                <a:cs typeface="Cambria"/>
              </a:rPr>
              <a:t>о</a:t>
            </a:r>
            <a:r>
              <a:rPr dirty="0" sz="3800" spc="-140" b="1">
                <a:solidFill>
                  <a:srgbClr val="221E1F"/>
                </a:solidFill>
                <a:latin typeface="Cambria"/>
                <a:cs typeface="Cambria"/>
              </a:rPr>
              <a:t>е</a:t>
            </a:r>
            <a:r>
              <a:rPr dirty="0" sz="3800" spc="190" b="1">
                <a:solidFill>
                  <a:srgbClr val="221E1F"/>
                </a:solidFill>
                <a:latin typeface="Cambria"/>
                <a:cs typeface="Cambria"/>
              </a:rPr>
              <a:t>к</a:t>
            </a:r>
            <a:r>
              <a:rPr dirty="0" sz="3800" spc="-35" b="1">
                <a:solidFill>
                  <a:srgbClr val="221E1F"/>
                </a:solidFill>
                <a:latin typeface="Cambria"/>
                <a:cs typeface="Cambria"/>
              </a:rPr>
              <a:t>т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57556" y="2636706"/>
            <a:ext cx="306705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-5" b="1">
                <a:solidFill>
                  <a:srgbClr val="221E1F"/>
                </a:solidFill>
                <a:latin typeface="Cambria"/>
                <a:cs typeface="Cambria"/>
              </a:rPr>
              <a:t>«Безопасные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69900" y="2830964"/>
            <a:ext cx="5372735" cy="1100455"/>
          </a:xfrm>
          <a:prstGeom prst="rect">
            <a:avLst/>
          </a:prstGeom>
        </p:spPr>
        <p:txBody>
          <a:bodyPr wrap="square" lIns="0" tIns="2501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970"/>
              </a:spcBef>
            </a:pPr>
            <a:r>
              <a:rPr dirty="0" sz="3800" spc="25" b="1">
                <a:solidFill>
                  <a:srgbClr val="221E1F"/>
                </a:solidFill>
                <a:latin typeface="Cambria"/>
                <a:cs typeface="Cambria"/>
              </a:rPr>
              <a:t>качественные</a:t>
            </a:r>
            <a:r>
              <a:rPr dirty="0" sz="3800" spc="8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-75" b="1">
                <a:solidFill>
                  <a:srgbClr val="221E1F"/>
                </a:solidFill>
                <a:latin typeface="Cambria"/>
                <a:cs typeface="Cambria"/>
              </a:rPr>
              <a:t>дороги»</a:t>
            </a:r>
            <a:endParaRPr sz="3800">
              <a:latin typeface="Cambria"/>
              <a:cs typeface="Cambria"/>
            </a:endParaRPr>
          </a:p>
          <a:p>
            <a:pPr marL="69850">
              <a:lnSpc>
                <a:spcPct val="100000"/>
              </a:lnSpc>
              <a:spcBef>
                <a:spcPts val="590"/>
              </a:spcBef>
            </a:pPr>
            <a:r>
              <a:rPr dirty="0" sz="1200" spc="55">
                <a:solidFill>
                  <a:srgbClr val="C283A0"/>
                </a:solidFill>
                <a:latin typeface="Microsoft Sans Serif"/>
                <a:cs typeface="Microsoft Sans Serif"/>
              </a:rPr>
              <a:t>СРОКИ</a:t>
            </a:r>
            <a:r>
              <a:rPr dirty="0" sz="1200" spc="-20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65">
                <a:solidFill>
                  <a:srgbClr val="C283A0"/>
                </a:solidFill>
                <a:latin typeface="Microsoft Sans Serif"/>
                <a:cs typeface="Microsoft Sans Serif"/>
              </a:rPr>
              <a:t>РЕАЛИЗАЦИИ:</a:t>
            </a:r>
            <a:r>
              <a:rPr dirty="0" sz="1200" spc="-15">
                <a:solidFill>
                  <a:srgbClr val="C283A0"/>
                </a:solidFill>
                <a:latin typeface="Microsoft Sans Serif"/>
                <a:cs typeface="Microsoft Sans Serif"/>
              </a:rPr>
              <a:t> 03.12.2018 </a:t>
            </a:r>
            <a:r>
              <a:rPr dirty="0" sz="1200" spc="245">
                <a:solidFill>
                  <a:srgbClr val="C283A0"/>
                </a:solidFill>
                <a:latin typeface="Microsoft Sans Serif"/>
                <a:cs typeface="Microsoft Sans Serif"/>
              </a:rPr>
              <a:t>–</a:t>
            </a:r>
            <a:r>
              <a:rPr dirty="0" sz="1200" spc="-15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20">
                <a:solidFill>
                  <a:srgbClr val="C283A0"/>
                </a:solidFill>
                <a:latin typeface="Microsoft Sans Serif"/>
                <a:cs typeface="Microsoft Sans Serif"/>
              </a:rPr>
              <a:t>31.12.2030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27298" y="5417782"/>
            <a:ext cx="3676650" cy="889635"/>
          </a:xfrm>
          <a:prstGeom prst="rect">
            <a:avLst/>
          </a:prstGeom>
        </p:spPr>
        <p:txBody>
          <a:bodyPr wrap="square" lIns="0" tIns="457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Расходы</a:t>
            </a:r>
            <a:r>
              <a:rPr dirty="0" sz="12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федерального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18100"/>
              </a:lnSpc>
            </a:pP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</a:t>
            </a:r>
            <a:r>
              <a:rPr dirty="0" sz="120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2021–2024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годах</a:t>
            </a:r>
            <a:r>
              <a:rPr dirty="0" sz="120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1200" spc="-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реализацию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проекта,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4427994" y="6771602"/>
            <a:ext cx="432434" cy="1868805"/>
            <a:chOff x="4427994" y="6771602"/>
            <a:chExt cx="432434" cy="1868805"/>
          </a:xfrm>
        </p:grpSpPr>
        <p:sp>
          <p:nvSpPr>
            <p:cNvPr id="26" name="object 26"/>
            <p:cNvSpPr/>
            <p:nvPr/>
          </p:nvSpPr>
          <p:spPr>
            <a:xfrm>
              <a:off x="4427994" y="7778166"/>
              <a:ext cx="108585" cy="862330"/>
            </a:xfrm>
            <a:custGeom>
              <a:avLst/>
              <a:gdLst/>
              <a:ahLst/>
              <a:cxnLst/>
              <a:rect l="l" t="t" r="r" b="b"/>
              <a:pathLst>
                <a:path w="108585" h="862329">
                  <a:moveTo>
                    <a:pt x="108000" y="0"/>
                  </a:moveTo>
                  <a:lnTo>
                    <a:pt x="0" y="0"/>
                  </a:lnTo>
                  <a:lnTo>
                    <a:pt x="0" y="861834"/>
                  </a:lnTo>
                  <a:lnTo>
                    <a:pt x="108000" y="86183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4535995" y="7309802"/>
              <a:ext cx="108585" cy="1330325"/>
            </a:xfrm>
            <a:custGeom>
              <a:avLst/>
              <a:gdLst/>
              <a:ahLst/>
              <a:cxnLst/>
              <a:rect l="l" t="t" r="r" b="b"/>
              <a:pathLst>
                <a:path w="108585" h="1330325">
                  <a:moveTo>
                    <a:pt x="108000" y="0"/>
                  </a:moveTo>
                  <a:lnTo>
                    <a:pt x="0" y="0"/>
                  </a:lnTo>
                  <a:lnTo>
                    <a:pt x="0" y="1330198"/>
                  </a:lnTo>
                  <a:lnTo>
                    <a:pt x="108000" y="133019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4643996" y="7064997"/>
              <a:ext cx="108585" cy="1575435"/>
            </a:xfrm>
            <a:custGeom>
              <a:avLst/>
              <a:gdLst/>
              <a:ahLst/>
              <a:cxnLst/>
              <a:rect l="l" t="t" r="r" b="b"/>
              <a:pathLst>
                <a:path w="108585" h="1575434">
                  <a:moveTo>
                    <a:pt x="108000" y="0"/>
                  </a:moveTo>
                  <a:lnTo>
                    <a:pt x="0" y="0"/>
                  </a:lnTo>
                  <a:lnTo>
                    <a:pt x="0" y="1575003"/>
                  </a:lnTo>
                  <a:lnTo>
                    <a:pt x="108000" y="157500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4751997" y="6771602"/>
              <a:ext cx="108585" cy="1868805"/>
            </a:xfrm>
            <a:custGeom>
              <a:avLst/>
              <a:gdLst/>
              <a:ahLst/>
              <a:cxnLst/>
              <a:rect l="l" t="t" r="r" b="b"/>
              <a:pathLst>
                <a:path w="108585" h="1868804">
                  <a:moveTo>
                    <a:pt x="108000" y="0"/>
                  </a:moveTo>
                  <a:lnTo>
                    <a:pt x="0" y="0"/>
                  </a:lnTo>
                  <a:lnTo>
                    <a:pt x="0" y="1868398"/>
                  </a:lnTo>
                  <a:lnTo>
                    <a:pt x="108000" y="186839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0" name="object 30"/>
          <p:cNvSpPr txBox="1"/>
          <p:nvPr/>
        </p:nvSpPr>
        <p:spPr>
          <a:xfrm>
            <a:off x="4409368" y="7514003"/>
            <a:ext cx="136525" cy="22288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11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517368" y="7028802"/>
            <a:ext cx="136525" cy="240029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3,9</a:t>
            </a:r>
            <a:endParaRPr sz="6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625369" y="6779793"/>
            <a:ext cx="136525" cy="24447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19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,4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733368" y="6476569"/>
            <a:ext cx="136525" cy="25400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25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,5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415299" y="8957702"/>
            <a:ext cx="805180" cy="4718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егиональная 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местная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дорожная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сеть</a:t>
            </a:r>
            <a:endParaRPr sz="800">
              <a:latin typeface="Microsoft Sans Serif"/>
              <a:cs typeface="Microsoft Sans Serif"/>
            </a:endParaRPr>
          </a:p>
        </p:txBody>
      </p:sp>
      <p:pic>
        <p:nvPicPr>
          <p:cNvPr id="35" name="object 3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484005" y="8571509"/>
            <a:ext cx="431990" cy="68491"/>
          </a:xfrm>
          <a:prstGeom prst="rect">
            <a:avLst/>
          </a:prstGeom>
        </p:spPr>
      </p:pic>
      <p:sp>
        <p:nvSpPr>
          <p:cNvPr id="36" name="object 36"/>
          <p:cNvSpPr txBox="1"/>
          <p:nvPr/>
        </p:nvSpPr>
        <p:spPr>
          <a:xfrm>
            <a:off x="2465368" y="8370344"/>
            <a:ext cx="460375" cy="19177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33020">
              <a:lnSpc>
                <a:spcPct val="100000"/>
              </a:lnSpc>
              <a:spcBef>
                <a:spcPts val="150"/>
              </a:spcBef>
            </a:pP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7,5</a:t>
            </a:r>
            <a:endParaRPr sz="650">
              <a:latin typeface="Arial"/>
              <a:cs typeface="Arial"/>
            </a:endParaRPr>
          </a:p>
          <a:p>
            <a:pPr marL="43815">
              <a:lnSpc>
                <a:spcPct val="100000"/>
              </a:lnSpc>
              <a:spcBef>
                <a:spcPts val="70"/>
              </a:spcBef>
            </a:pP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,9</a:t>
            </a:r>
            <a:endParaRPr sz="650">
              <a:latin typeface="Arial"/>
              <a:cs typeface="Arial"/>
            </a:endParaRPr>
          </a:p>
          <a:p>
            <a:pPr marL="24130">
              <a:lnSpc>
                <a:spcPct val="100000"/>
              </a:lnSpc>
              <a:spcBef>
                <a:spcPts val="70"/>
              </a:spcBef>
            </a:pP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6,3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4,8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471299" y="8957702"/>
            <a:ext cx="945515" cy="4718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Общеси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емные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меры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дорожного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хозяйства</a:t>
            </a:r>
            <a:endParaRPr sz="800">
              <a:latin typeface="Microsoft Sans Serif"/>
              <a:cs typeface="Microsoft Sans Serif"/>
            </a:endParaRPr>
          </a:p>
        </p:txBody>
      </p:sp>
      <p:pic>
        <p:nvPicPr>
          <p:cNvPr id="38" name="object 3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10000" y="8571509"/>
            <a:ext cx="432003" cy="68491"/>
          </a:xfrm>
          <a:prstGeom prst="rect">
            <a:avLst/>
          </a:prstGeom>
        </p:spPr>
      </p:pic>
      <p:sp>
        <p:nvSpPr>
          <p:cNvPr id="39" name="object 39"/>
          <p:cNvSpPr txBox="1"/>
          <p:nvPr/>
        </p:nvSpPr>
        <p:spPr>
          <a:xfrm>
            <a:off x="3491368" y="8380167"/>
            <a:ext cx="460375" cy="18605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47625">
              <a:lnSpc>
                <a:spcPct val="100000"/>
              </a:lnSpc>
              <a:spcBef>
                <a:spcPts val="150"/>
              </a:spcBef>
            </a:pP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-30" b="1">
                <a:solidFill>
                  <a:srgbClr val="221E1F"/>
                </a:solidFill>
                <a:latin typeface="Arial"/>
                <a:cs typeface="Arial"/>
              </a:rPr>
              <a:t>2,1</a:t>
            </a:r>
            <a:endParaRPr sz="650">
              <a:latin typeface="Arial"/>
              <a:cs typeface="Arial"/>
            </a:endParaRPr>
          </a:p>
          <a:p>
            <a:pPr marL="27940">
              <a:lnSpc>
                <a:spcPct val="100000"/>
              </a:lnSpc>
              <a:spcBef>
                <a:spcPts val="70"/>
              </a:spcBef>
            </a:pP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6,7</a:t>
            </a:r>
            <a:endParaRPr sz="650">
              <a:latin typeface="Arial"/>
              <a:cs typeface="Arial"/>
            </a:endParaRPr>
          </a:p>
          <a:p>
            <a:pPr marL="33655">
              <a:lnSpc>
                <a:spcPct val="100000"/>
              </a:lnSpc>
              <a:spcBef>
                <a:spcPts val="70"/>
              </a:spcBef>
            </a:pPr>
            <a:r>
              <a:rPr dirty="0" sz="650" spc="-35" b="1">
                <a:solidFill>
                  <a:srgbClr val="221E1F"/>
                </a:solidFill>
                <a:latin typeface="Arial"/>
                <a:cs typeface="Arial"/>
              </a:rPr>
              <a:t>7,1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497299" y="8957702"/>
            <a:ext cx="783590" cy="3638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зопасно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ть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дорожного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движения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540004" y="8640000"/>
            <a:ext cx="432434" cy="10795"/>
            <a:chOff x="540004" y="8640000"/>
            <a:chExt cx="432434" cy="10795"/>
          </a:xfrm>
        </p:grpSpPr>
        <p:sp>
          <p:nvSpPr>
            <p:cNvPr id="42" name="object 42"/>
            <p:cNvSpPr/>
            <p:nvPr/>
          </p:nvSpPr>
          <p:spPr>
            <a:xfrm>
              <a:off x="540004" y="8640000"/>
              <a:ext cx="108585" cy="10795"/>
            </a:xfrm>
            <a:custGeom>
              <a:avLst/>
              <a:gdLst/>
              <a:ahLst/>
              <a:cxnLst/>
              <a:rect l="l" t="t" r="r" b="b"/>
              <a:pathLst>
                <a:path w="108584" h="10795">
                  <a:moveTo>
                    <a:pt x="108000" y="0"/>
                  </a:moveTo>
                  <a:lnTo>
                    <a:pt x="0" y="0"/>
                  </a:lnTo>
                  <a:lnTo>
                    <a:pt x="0" y="10261"/>
                  </a:lnTo>
                  <a:lnTo>
                    <a:pt x="108000" y="1026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648004" y="8641029"/>
              <a:ext cx="108585" cy="9525"/>
            </a:xfrm>
            <a:custGeom>
              <a:avLst/>
              <a:gdLst/>
              <a:ahLst/>
              <a:cxnLst/>
              <a:rect l="l" t="t" r="r" b="b"/>
              <a:pathLst>
                <a:path w="108584" h="9525">
                  <a:moveTo>
                    <a:pt x="108000" y="0"/>
                  </a:moveTo>
                  <a:lnTo>
                    <a:pt x="0" y="0"/>
                  </a:lnTo>
                  <a:lnTo>
                    <a:pt x="0" y="9232"/>
                  </a:lnTo>
                  <a:lnTo>
                    <a:pt x="108000" y="923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756005" y="8641029"/>
              <a:ext cx="108585" cy="9525"/>
            </a:xfrm>
            <a:custGeom>
              <a:avLst/>
              <a:gdLst/>
              <a:ahLst/>
              <a:cxnLst/>
              <a:rect l="l" t="t" r="r" b="b"/>
              <a:pathLst>
                <a:path w="108584" h="9525">
                  <a:moveTo>
                    <a:pt x="108000" y="0"/>
                  </a:moveTo>
                  <a:lnTo>
                    <a:pt x="0" y="0"/>
                  </a:lnTo>
                  <a:lnTo>
                    <a:pt x="0" y="9232"/>
                  </a:lnTo>
                  <a:lnTo>
                    <a:pt x="108000" y="923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863993" y="8642057"/>
              <a:ext cx="108585" cy="8255"/>
            </a:xfrm>
            <a:custGeom>
              <a:avLst/>
              <a:gdLst/>
              <a:ahLst/>
              <a:cxnLst/>
              <a:rect l="l" t="t" r="r" b="b"/>
              <a:pathLst>
                <a:path w="108584" h="8254">
                  <a:moveTo>
                    <a:pt x="108000" y="0"/>
                  </a:moveTo>
                  <a:lnTo>
                    <a:pt x="0" y="0"/>
                  </a:lnTo>
                  <a:lnTo>
                    <a:pt x="0" y="8204"/>
                  </a:lnTo>
                  <a:lnTo>
                    <a:pt x="108000" y="820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6" name="object 46"/>
          <p:cNvSpPr txBox="1"/>
          <p:nvPr/>
        </p:nvSpPr>
        <p:spPr>
          <a:xfrm>
            <a:off x="521369" y="8440138"/>
            <a:ext cx="460375" cy="16065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4604">
              <a:lnSpc>
                <a:spcPct val="100000"/>
              </a:lnSpc>
              <a:spcBef>
                <a:spcPts val="150"/>
              </a:spcBef>
            </a:pP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1,0</a:t>
            </a:r>
            <a:endParaRPr sz="650">
              <a:latin typeface="Arial"/>
              <a:cs typeface="Arial"/>
            </a:endParaRPr>
          </a:p>
          <a:p>
            <a:pPr marL="13335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27300" y="9281702"/>
            <a:ext cx="42672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сии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28239" y="8691529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grpSp>
        <p:nvGrpSpPr>
          <p:cNvPr id="49" name="object 49"/>
          <p:cNvGrpSpPr/>
          <p:nvPr/>
        </p:nvGrpSpPr>
        <p:grpSpPr>
          <a:xfrm>
            <a:off x="5508002" y="6318034"/>
            <a:ext cx="432434" cy="2322195"/>
            <a:chOff x="5508002" y="6318034"/>
            <a:chExt cx="432434" cy="2322195"/>
          </a:xfrm>
        </p:grpSpPr>
        <p:sp>
          <p:nvSpPr>
            <p:cNvPr id="50" name="object 50"/>
            <p:cNvSpPr/>
            <p:nvPr/>
          </p:nvSpPr>
          <p:spPr>
            <a:xfrm>
              <a:off x="5508002" y="6902996"/>
              <a:ext cx="108585" cy="1737360"/>
            </a:xfrm>
            <a:custGeom>
              <a:avLst/>
              <a:gdLst/>
              <a:ahLst/>
              <a:cxnLst/>
              <a:rect l="l" t="t" r="r" b="b"/>
              <a:pathLst>
                <a:path w="108585" h="1737359">
                  <a:moveTo>
                    <a:pt x="108000" y="0"/>
                  </a:moveTo>
                  <a:lnTo>
                    <a:pt x="0" y="0"/>
                  </a:lnTo>
                  <a:lnTo>
                    <a:pt x="0" y="1737004"/>
                  </a:lnTo>
                  <a:lnTo>
                    <a:pt x="108000" y="173700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5616003" y="6386398"/>
              <a:ext cx="108585" cy="2253615"/>
            </a:xfrm>
            <a:custGeom>
              <a:avLst/>
              <a:gdLst/>
              <a:ahLst/>
              <a:cxnLst/>
              <a:rect l="l" t="t" r="r" b="b"/>
              <a:pathLst>
                <a:path w="108585" h="2253615">
                  <a:moveTo>
                    <a:pt x="108000" y="0"/>
                  </a:moveTo>
                  <a:lnTo>
                    <a:pt x="0" y="0"/>
                  </a:lnTo>
                  <a:lnTo>
                    <a:pt x="0" y="2253602"/>
                  </a:lnTo>
                  <a:lnTo>
                    <a:pt x="108000" y="225360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5724004" y="6680809"/>
              <a:ext cx="108585" cy="1959610"/>
            </a:xfrm>
            <a:custGeom>
              <a:avLst/>
              <a:gdLst/>
              <a:ahLst/>
              <a:cxnLst/>
              <a:rect l="l" t="t" r="r" b="b"/>
              <a:pathLst>
                <a:path w="108585" h="1959609">
                  <a:moveTo>
                    <a:pt x="108000" y="0"/>
                  </a:moveTo>
                  <a:lnTo>
                    <a:pt x="0" y="0"/>
                  </a:lnTo>
                  <a:lnTo>
                    <a:pt x="0" y="1959190"/>
                  </a:lnTo>
                  <a:lnTo>
                    <a:pt x="108000" y="195919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5832004" y="6318034"/>
              <a:ext cx="108585" cy="2322195"/>
            </a:xfrm>
            <a:custGeom>
              <a:avLst/>
              <a:gdLst/>
              <a:ahLst/>
              <a:cxnLst/>
              <a:rect l="l" t="t" r="r" b="b"/>
              <a:pathLst>
                <a:path w="108585" h="2322195">
                  <a:moveTo>
                    <a:pt x="108000" y="0"/>
                  </a:moveTo>
                  <a:lnTo>
                    <a:pt x="0" y="0"/>
                  </a:lnTo>
                  <a:lnTo>
                    <a:pt x="0" y="2321966"/>
                  </a:lnTo>
                  <a:lnTo>
                    <a:pt x="108000" y="232196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" name="object 54"/>
          <p:cNvSpPr txBox="1"/>
          <p:nvPr/>
        </p:nvSpPr>
        <p:spPr>
          <a:xfrm>
            <a:off x="5489369" y="6626626"/>
            <a:ext cx="136525" cy="23558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231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endParaRPr sz="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5597368" y="6096157"/>
            <a:ext cx="136525" cy="249554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1,4</a:t>
            </a:r>
            <a:endParaRPr sz="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705368" y="6403861"/>
            <a:ext cx="136525" cy="23622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,1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5813369" y="6028335"/>
            <a:ext cx="136525" cy="24892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31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,4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5495300" y="8957702"/>
            <a:ext cx="867410" cy="4718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федеральной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маги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альной 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сети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59" name="object 59"/>
          <p:cNvGrpSpPr/>
          <p:nvPr/>
        </p:nvGrpSpPr>
        <p:grpSpPr>
          <a:xfrm>
            <a:off x="1506004" y="8283727"/>
            <a:ext cx="432434" cy="356870"/>
            <a:chOff x="1506004" y="8283727"/>
            <a:chExt cx="432434" cy="356870"/>
          </a:xfrm>
        </p:grpSpPr>
        <p:sp>
          <p:nvSpPr>
            <p:cNvPr id="60" name="object 60"/>
            <p:cNvSpPr/>
            <p:nvPr/>
          </p:nvSpPr>
          <p:spPr>
            <a:xfrm>
              <a:off x="1506004" y="8607679"/>
              <a:ext cx="108585" cy="32384"/>
            </a:xfrm>
            <a:custGeom>
              <a:avLst/>
              <a:gdLst/>
              <a:ahLst/>
              <a:cxnLst/>
              <a:rect l="l" t="t" r="r" b="b"/>
              <a:pathLst>
                <a:path w="108584" h="32384">
                  <a:moveTo>
                    <a:pt x="108000" y="0"/>
                  </a:moveTo>
                  <a:lnTo>
                    <a:pt x="0" y="0"/>
                  </a:lnTo>
                  <a:lnTo>
                    <a:pt x="0" y="32321"/>
                  </a:lnTo>
                  <a:lnTo>
                    <a:pt x="108000" y="3232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1614004" y="8616150"/>
              <a:ext cx="108585" cy="24130"/>
            </a:xfrm>
            <a:custGeom>
              <a:avLst/>
              <a:gdLst/>
              <a:ahLst/>
              <a:cxnLst/>
              <a:rect l="l" t="t" r="r" b="b"/>
              <a:pathLst>
                <a:path w="108585" h="24129">
                  <a:moveTo>
                    <a:pt x="108000" y="0"/>
                  </a:moveTo>
                  <a:lnTo>
                    <a:pt x="0" y="0"/>
                  </a:lnTo>
                  <a:lnTo>
                    <a:pt x="0" y="23850"/>
                  </a:lnTo>
                  <a:lnTo>
                    <a:pt x="108000" y="2385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1722005" y="8283727"/>
              <a:ext cx="108585" cy="356870"/>
            </a:xfrm>
            <a:custGeom>
              <a:avLst/>
              <a:gdLst/>
              <a:ahLst/>
              <a:cxnLst/>
              <a:rect l="l" t="t" r="r" b="b"/>
              <a:pathLst>
                <a:path w="108585" h="356870">
                  <a:moveTo>
                    <a:pt x="108000" y="0"/>
                  </a:moveTo>
                  <a:lnTo>
                    <a:pt x="0" y="0"/>
                  </a:lnTo>
                  <a:lnTo>
                    <a:pt x="0" y="356273"/>
                  </a:lnTo>
                  <a:lnTo>
                    <a:pt x="108000" y="35627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1829993" y="8350669"/>
              <a:ext cx="108585" cy="289560"/>
            </a:xfrm>
            <a:custGeom>
              <a:avLst/>
              <a:gdLst/>
              <a:ahLst/>
              <a:cxnLst/>
              <a:rect l="l" t="t" r="r" b="b"/>
              <a:pathLst>
                <a:path w="108585" h="289559">
                  <a:moveTo>
                    <a:pt x="108000" y="0"/>
                  </a:moveTo>
                  <a:lnTo>
                    <a:pt x="0" y="0"/>
                  </a:lnTo>
                  <a:lnTo>
                    <a:pt x="0" y="289331"/>
                  </a:lnTo>
                  <a:lnTo>
                    <a:pt x="108000" y="28933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4" name="object 64"/>
          <p:cNvSpPr txBox="1"/>
          <p:nvPr/>
        </p:nvSpPr>
        <p:spPr>
          <a:xfrm>
            <a:off x="1487368" y="8405559"/>
            <a:ext cx="244475" cy="16954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20955">
              <a:lnSpc>
                <a:spcPct val="100000"/>
              </a:lnSpc>
              <a:spcBef>
                <a:spcPts val="150"/>
              </a:spcBef>
            </a:pP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,2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3,2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703368" y="8034506"/>
            <a:ext cx="244475" cy="27495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50"/>
              </a:spcBef>
            </a:pP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43,5</a:t>
            </a:r>
            <a:endParaRPr sz="650">
              <a:latin typeface="Arial"/>
              <a:cs typeface="Arial"/>
            </a:endParaRPr>
          </a:p>
          <a:p>
            <a:pPr algn="r" marR="65405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8,8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27298" y="4236743"/>
            <a:ext cx="3655695" cy="8356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«Безопасные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качественные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дороги»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оказывают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большое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вли-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яни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анспо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тну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инфр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сии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: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новые, 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современные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магистрали,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мосты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путепроводы,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применяются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современные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технологии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материалы,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внедряются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интеллекту-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альные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транспортные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системы,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повышается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сохранность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трасс.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1435298" y="761792"/>
            <a:ext cx="3163570" cy="18275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6350">
              <a:lnSpc>
                <a:spcPct val="134400"/>
              </a:lnSpc>
              <a:spcBef>
                <a:spcPts val="1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шеходов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дороги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станут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благодаря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усилению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контроля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за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соблюдением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правил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дорожного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движения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повы-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шению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качества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обучения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автошколах.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4400"/>
              </a:lnSpc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Для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достижения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целей национального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проекта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сформировано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6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федеральных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проектов: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«Региональ-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ная</a:t>
            </a:r>
            <a:r>
              <a:rPr dirty="0" sz="80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3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местная</a:t>
            </a:r>
            <a:r>
              <a:rPr dirty="0" sz="80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дорожная</a:t>
            </a:r>
            <a:r>
              <a:rPr dirty="0" sz="80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-20" i="1">
                <a:solidFill>
                  <a:srgbClr val="221E1F"/>
                </a:solidFill>
                <a:latin typeface="Arial"/>
                <a:cs typeface="Arial"/>
              </a:rPr>
              <a:t>сеть»,</a:t>
            </a:r>
            <a:r>
              <a:rPr dirty="0" sz="80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«Общесистемные</a:t>
            </a:r>
            <a:r>
              <a:rPr dirty="0" sz="800" spc="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меры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развития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дорожного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0" i="1">
                <a:solidFill>
                  <a:srgbClr val="221E1F"/>
                </a:solidFill>
                <a:latin typeface="Arial"/>
                <a:cs typeface="Arial"/>
              </a:rPr>
              <a:t>хозяйства»,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«Безопасность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дорож-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ного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движения»,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«Автомобильные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дороги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Минобороны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России»,</a:t>
            </a:r>
            <a:r>
              <a:rPr dirty="0" sz="800" spc="-3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«Развитие</a:t>
            </a:r>
            <a:r>
              <a:rPr dirty="0" sz="800" spc="-3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федеральной</a:t>
            </a:r>
            <a:r>
              <a:rPr dirty="0" sz="800" spc="-3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магистральной</a:t>
            </a:r>
            <a:r>
              <a:rPr dirty="0" sz="800" spc="-3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i="1">
                <a:solidFill>
                  <a:srgbClr val="221E1F"/>
                </a:solidFill>
                <a:latin typeface="Arial"/>
                <a:cs typeface="Arial"/>
              </a:rPr>
              <a:t>сети»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2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«Модернизация</a:t>
            </a:r>
            <a:r>
              <a:rPr dirty="0" sz="800" spc="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пассажирского</a:t>
            </a:r>
            <a:r>
              <a:rPr dirty="0" sz="800" spc="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транспорта</a:t>
            </a:r>
            <a:r>
              <a:rPr dirty="0" sz="800" spc="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город-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ских</a:t>
            </a:r>
            <a:r>
              <a:rPr dirty="0" sz="800" spc="-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агломерациях»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8195299" y="780741"/>
            <a:ext cx="3158490" cy="19697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дни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ально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тан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т 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повышение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уровня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экономической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связанности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терри-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торий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России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за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счет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строительства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реконструкции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участков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автомобильных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дорог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федерального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значе-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ния,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что,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свою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очередь,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благоприятно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скажется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честве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жизни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Реализация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национального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проекта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обеспечит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соци-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ально-экономическое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регионов,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также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соз-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даст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позитивные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демографические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тренды.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За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счет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ализации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национального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проекта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том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числе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снизится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сме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тно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дор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жн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-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анспо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тны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прои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шествий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(ДТП).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Более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безопасными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водителей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пе-</a:t>
            </a:r>
            <a:endParaRPr sz="800">
              <a:latin typeface="Microsoft Sans Serif"/>
              <a:cs typeface="Microsoft Sans Serif"/>
            </a:endParaRPr>
          </a:p>
        </p:txBody>
      </p:sp>
      <p:graphicFrame>
        <p:nvGraphicFramePr>
          <p:cNvPr id="69" name="object 69"/>
          <p:cNvGraphicFramePr>
            <a:graphicFrameLocks noGrp="1"/>
          </p:cNvGraphicFramePr>
          <p:nvPr/>
        </p:nvGraphicFramePr>
        <p:xfrm>
          <a:off x="8207999" y="4276061"/>
          <a:ext cx="6367145" cy="11715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422248">
                <a:tc>
                  <a:txBody>
                    <a:bodyPr/>
                    <a:lstStyle/>
                    <a:p>
                      <a:pPr marL="53975" marR="21018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автомобильных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дорог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регионального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межмуниципального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значения,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соответ-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ствующих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нормативным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требованиям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45,8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5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48,9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48,0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85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50,1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51,0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52,6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54,0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314297">
                <a:tc>
                  <a:txBody>
                    <a:bodyPr/>
                    <a:lstStyle/>
                    <a:p>
                      <a:pPr marL="53975" marR="6286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дорожной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сети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городских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агломераций,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находящаяся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нормативном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состоянии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73,0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0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77,9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77,0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17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79,1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81,0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85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83,1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22247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Удовлетворенность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качеством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398780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доступностью автомобильных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дорог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(доля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граждан,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отметивших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улучшение)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98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41,5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49,0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43,0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2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47,0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603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51,0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0" name="object 70"/>
          <p:cNvGraphicFramePr>
            <a:graphicFrameLocks noGrp="1"/>
          </p:cNvGraphicFramePr>
          <p:nvPr/>
        </p:nvGraphicFramePr>
        <p:xfrm>
          <a:off x="8207999" y="5641201"/>
          <a:ext cx="6367145" cy="4349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422247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погибших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дорожно-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294005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анспо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тны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происше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твия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0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ты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яч 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транспортных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средств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Человек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816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841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746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835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746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790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207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1" name="object 71"/>
          <p:cNvGraphicFramePr>
            <a:graphicFrameLocks noGrp="1"/>
          </p:cNvGraphicFramePr>
          <p:nvPr/>
        </p:nvGraphicFramePr>
        <p:xfrm>
          <a:off x="11083561" y="3802963"/>
          <a:ext cx="3382645" cy="271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9405"/>
                <a:gridCol w="493395"/>
                <a:gridCol w="438150"/>
                <a:gridCol w="450850"/>
                <a:gridCol w="438150"/>
                <a:gridCol w="434975"/>
                <a:gridCol w="471805"/>
                <a:gridCol w="332740"/>
              </a:tblGrid>
              <a:tr h="135407">
                <a:tc>
                  <a:txBody>
                    <a:bodyPr/>
                    <a:lstStyle/>
                    <a:p>
                      <a:pPr marL="3175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r" marR="133985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32715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r" marR="110489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1176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3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</a:tr>
              <a:tr h="13540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116839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r" marR="10096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1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факт**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72" name="object 72"/>
          <p:cNvSpPr txBox="1"/>
          <p:nvPr/>
        </p:nvSpPr>
        <p:spPr>
          <a:xfrm>
            <a:off x="8255648" y="4114111"/>
            <a:ext cx="502539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Повышено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качество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дорожной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сети,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том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числе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уличной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сети,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городских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агломераций</a:t>
            </a:r>
            <a:endParaRPr sz="8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8255648" y="5479251"/>
            <a:ext cx="340360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Повышена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безопасность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участников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дорожного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движения</a:t>
            </a:r>
            <a:endParaRPr sz="8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8195299" y="3041781"/>
            <a:ext cx="5368925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Для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достижения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целей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проекта 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выделены </a:t>
            </a:r>
            <a:r>
              <a:rPr dirty="0" sz="1200" spc="7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следующие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общественно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значимые</a:t>
            </a:r>
            <a:r>
              <a:rPr dirty="0" sz="12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результаты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-5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показатели,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которые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служат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индикаторами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достижения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результатов</a:t>
            </a:r>
            <a:endParaRPr sz="12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8195299" y="6396744"/>
            <a:ext cx="2455545" cy="5118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2022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ГОДУ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РАМКАХ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НАЦИОНАЛЬНОГО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ПРОЕКТА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БЫЛИ ДОСТИГНУТЫ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 СЛЕДУЮЩИЕ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РЕЗУЛЬТАТЫ:</a:t>
            </a:r>
            <a:endParaRPr sz="800">
              <a:latin typeface="Arial"/>
              <a:cs typeface="Arial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8207997" y="7128205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 txBox="1"/>
          <p:nvPr/>
        </p:nvSpPr>
        <p:spPr>
          <a:xfrm>
            <a:off x="8323770" y="7044742"/>
            <a:ext cx="3034030" cy="26174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9525">
              <a:lnSpc>
                <a:spcPct val="132900"/>
              </a:lnSpc>
              <a:spcBef>
                <a:spcPts val="100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уще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тв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ле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тв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ук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ци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бильных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дорог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регионального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или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межмуниципаль-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ного,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местного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значения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протяженностью 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16,8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тыс.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км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(соответствует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плану);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890">
              <a:lnSpc>
                <a:spcPct val="132900"/>
              </a:lnSpc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енно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ъе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ов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вв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денны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э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спл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атаци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–  </a:t>
            </a:r>
            <a:r>
              <a:rPr dirty="0" sz="800" spc="-13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3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800" spc="-12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км);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350" indent="-635">
              <a:lnSpc>
                <a:spcPct val="132900"/>
              </a:lnSpc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подразделения,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осуществляющие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контрольные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над-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зорные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функции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области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безопасно-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дорожного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движения,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оснащены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специальными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техническими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средствами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измерений,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используемы-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контроля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за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безопасностью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при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эксплуатации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автомобильных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дорог,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количестве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4,58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единиц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2,08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единиц);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здан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(м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дерн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зированы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)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ем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омпле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сной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автоматизации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контрольно-надзорной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деятельности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(соответствует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плану);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8207997" y="777620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8207997" y="810020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8207997" y="923420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11447995" y="7128205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 txBox="1"/>
          <p:nvPr/>
        </p:nvSpPr>
        <p:spPr>
          <a:xfrm>
            <a:off x="11563812" y="7044742"/>
            <a:ext cx="3032760" cy="277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25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ч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х 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средств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измерения,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используемых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контроля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за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безопасностью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при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эксплуатации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транспортных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средств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(соответствует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плану);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255">
              <a:lnSpc>
                <a:spcPct val="132900"/>
              </a:lnSpc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осуществлено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строительство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реконструкция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феде-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ральных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автомобильных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дорог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Росавтодора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протя-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женностью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231,9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км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207,7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км);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построены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реконструированы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федеральные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ав-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томобильные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дороги,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переданные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доверительное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управление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Государственной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компании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«Российские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автомобильные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дороги»,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протяженностью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72,75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км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(соответствует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плану);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>
              <a:lnSpc>
                <a:spcPct val="132900"/>
              </a:lnSpc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поставлено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623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транспортных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средства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(автобусы,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трамваи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троллейбусы)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в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целях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обновления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под-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вижного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состава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наземного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общественного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пасса-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0">
                <a:solidFill>
                  <a:srgbClr val="221E1F"/>
                </a:solidFill>
                <a:latin typeface="Microsoft Sans Serif"/>
                <a:cs typeface="Microsoft Sans Serif"/>
              </a:rPr>
              <a:t>жирского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транспорта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городских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агломерациях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603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транспортных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средства).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11447995" y="777620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11447995" y="826220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11447995" y="907220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 txBox="1"/>
          <p:nvPr/>
        </p:nvSpPr>
        <p:spPr>
          <a:xfrm>
            <a:off x="6467299" y="8957702"/>
            <a:ext cx="3397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527300" y="10088502"/>
            <a:ext cx="20066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25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1200" spc="1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14389830" y="10088502"/>
            <a:ext cx="20320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5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1200" spc="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494238" y="8681270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472239" y="8681270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3498239" y="8681270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4416239" y="8681270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496240" y="8681270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6468239" y="8681270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974090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20">
                <a:solidFill>
                  <a:srgbClr val="221E1F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Е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Л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Я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80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5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С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А  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ЭКОНОМИКИ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3239998" y="6570713"/>
            <a:ext cx="432434" cy="341630"/>
            <a:chOff x="3239998" y="6570713"/>
            <a:chExt cx="432434" cy="341630"/>
          </a:xfrm>
        </p:grpSpPr>
        <p:sp>
          <p:nvSpPr>
            <p:cNvPr id="9" name="object 9"/>
            <p:cNvSpPr/>
            <p:nvPr/>
          </p:nvSpPr>
          <p:spPr>
            <a:xfrm>
              <a:off x="3239998" y="6570726"/>
              <a:ext cx="432434" cy="341630"/>
            </a:xfrm>
            <a:custGeom>
              <a:avLst/>
              <a:gdLst/>
              <a:ahLst/>
              <a:cxnLst/>
              <a:rect l="l" t="t" r="r" b="b"/>
              <a:pathLst>
                <a:path w="432435" h="341629">
                  <a:moveTo>
                    <a:pt x="108000" y="0"/>
                  </a:moveTo>
                  <a:lnTo>
                    <a:pt x="0" y="0"/>
                  </a:lnTo>
                  <a:lnTo>
                    <a:pt x="0" y="341274"/>
                  </a:lnTo>
                  <a:lnTo>
                    <a:pt x="108000" y="341274"/>
                  </a:lnTo>
                  <a:lnTo>
                    <a:pt x="108000" y="0"/>
                  </a:lnTo>
                  <a:close/>
                </a:path>
                <a:path w="432435" h="341629">
                  <a:moveTo>
                    <a:pt x="432003" y="0"/>
                  </a:moveTo>
                  <a:lnTo>
                    <a:pt x="324002" y="0"/>
                  </a:lnTo>
                  <a:lnTo>
                    <a:pt x="216001" y="0"/>
                  </a:lnTo>
                  <a:lnTo>
                    <a:pt x="216001" y="341274"/>
                  </a:lnTo>
                  <a:lnTo>
                    <a:pt x="324002" y="341274"/>
                  </a:lnTo>
                  <a:lnTo>
                    <a:pt x="432003" y="341274"/>
                  </a:lnTo>
                  <a:lnTo>
                    <a:pt x="432003" y="0"/>
                  </a:lnTo>
                  <a:close/>
                </a:path>
              </a:pathLst>
            </a:custGeom>
            <a:solidFill>
              <a:srgbClr val="E8E9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3347999" y="6899402"/>
              <a:ext cx="108585" cy="12700"/>
            </a:xfrm>
            <a:custGeom>
              <a:avLst/>
              <a:gdLst/>
              <a:ahLst/>
              <a:cxnLst/>
              <a:rect l="l" t="t" r="r" b="b"/>
              <a:pathLst>
                <a:path w="108585" h="12700">
                  <a:moveTo>
                    <a:pt x="108000" y="0"/>
                  </a:moveTo>
                  <a:lnTo>
                    <a:pt x="0" y="0"/>
                  </a:lnTo>
                  <a:lnTo>
                    <a:pt x="0" y="12598"/>
                  </a:lnTo>
                  <a:lnTo>
                    <a:pt x="108000" y="1259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527300" y="3787468"/>
            <a:ext cx="4241165" cy="9975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Национальный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проект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«Национальная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программа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«Цифровая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эконо-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мика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Федерации»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реализуется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соответствии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Указом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зидента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от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7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мая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2018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года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0">
                <a:solidFill>
                  <a:srgbClr val="221E1F"/>
                </a:solidFill>
                <a:latin typeface="Microsoft Sans Serif"/>
                <a:cs typeface="Microsoft Sans Serif"/>
              </a:rPr>
              <a:t>№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204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«О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целях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стратегических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задачах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период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года»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решения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задач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обеспечению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ускоренного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внедрения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цифровых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технологий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экономике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сфере.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69900" y="1772706"/>
            <a:ext cx="633476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70" b="1">
                <a:solidFill>
                  <a:srgbClr val="221E1F"/>
                </a:solidFill>
                <a:latin typeface="Cambria"/>
                <a:cs typeface="Cambria"/>
              </a:rPr>
              <a:t>Национальная</a:t>
            </a:r>
            <a:r>
              <a:rPr dirty="0" sz="3800" spc="55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70" b="1">
                <a:solidFill>
                  <a:srgbClr val="221E1F"/>
                </a:solidFill>
                <a:latin typeface="Cambria"/>
                <a:cs typeface="Cambria"/>
              </a:rPr>
              <a:t>программа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57556" y="2204707"/>
            <a:ext cx="5467985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65" b="1">
                <a:solidFill>
                  <a:srgbClr val="221E1F"/>
                </a:solidFill>
                <a:latin typeface="Cambria"/>
                <a:cs typeface="Cambria"/>
              </a:rPr>
              <a:t>«Цифровая</a:t>
            </a:r>
            <a:r>
              <a:rPr dirty="0" sz="3800" spc="35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45" b="1">
                <a:solidFill>
                  <a:srgbClr val="221E1F"/>
                </a:solidFill>
                <a:latin typeface="Cambria"/>
                <a:cs typeface="Cambria"/>
              </a:rPr>
              <a:t>экономика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69900" y="2398964"/>
            <a:ext cx="5857240" cy="1100455"/>
          </a:xfrm>
          <a:prstGeom prst="rect">
            <a:avLst/>
          </a:prstGeom>
        </p:spPr>
        <p:txBody>
          <a:bodyPr wrap="square" lIns="0" tIns="2501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970"/>
              </a:spcBef>
            </a:pPr>
            <a:r>
              <a:rPr dirty="0" sz="3800" spc="50" b="1">
                <a:solidFill>
                  <a:srgbClr val="221E1F"/>
                </a:solidFill>
                <a:latin typeface="Cambria"/>
                <a:cs typeface="Cambria"/>
              </a:rPr>
              <a:t>Российской</a:t>
            </a:r>
            <a:r>
              <a:rPr dirty="0" sz="3800" spc="8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20" b="1">
                <a:solidFill>
                  <a:srgbClr val="221E1F"/>
                </a:solidFill>
                <a:latin typeface="Cambria"/>
                <a:cs typeface="Cambria"/>
              </a:rPr>
              <a:t>Федерации»</a:t>
            </a:r>
            <a:endParaRPr sz="3800">
              <a:latin typeface="Cambria"/>
              <a:cs typeface="Cambria"/>
            </a:endParaRPr>
          </a:p>
          <a:p>
            <a:pPr marL="69850">
              <a:lnSpc>
                <a:spcPct val="100000"/>
              </a:lnSpc>
              <a:spcBef>
                <a:spcPts val="590"/>
              </a:spcBef>
            </a:pPr>
            <a:r>
              <a:rPr dirty="0" sz="1200" spc="55">
                <a:solidFill>
                  <a:srgbClr val="C283A0"/>
                </a:solidFill>
                <a:latin typeface="Microsoft Sans Serif"/>
                <a:cs typeface="Microsoft Sans Serif"/>
              </a:rPr>
              <a:t>СРОКИ</a:t>
            </a:r>
            <a:r>
              <a:rPr dirty="0" sz="1200" spc="-20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65">
                <a:solidFill>
                  <a:srgbClr val="C283A0"/>
                </a:solidFill>
                <a:latin typeface="Microsoft Sans Serif"/>
                <a:cs typeface="Microsoft Sans Serif"/>
              </a:rPr>
              <a:t>РЕАЛИЗАЦИИ:</a:t>
            </a:r>
            <a:r>
              <a:rPr dirty="0" sz="1200" spc="-15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30">
                <a:solidFill>
                  <a:srgbClr val="C283A0"/>
                </a:solidFill>
                <a:latin typeface="Microsoft Sans Serif"/>
                <a:cs typeface="Microsoft Sans Serif"/>
              </a:rPr>
              <a:t>01.10.2018</a:t>
            </a:r>
            <a:r>
              <a:rPr dirty="0" sz="1200" spc="-15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245">
                <a:solidFill>
                  <a:srgbClr val="C283A0"/>
                </a:solidFill>
                <a:latin typeface="Microsoft Sans Serif"/>
                <a:cs typeface="Microsoft Sans Serif"/>
              </a:rPr>
              <a:t>–</a:t>
            </a:r>
            <a:r>
              <a:rPr dirty="0" sz="1200" spc="-15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25">
                <a:solidFill>
                  <a:srgbClr val="C283A0"/>
                </a:solidFill>
                <a:latin typeface="Microsoft Sans Serif"/>
                <a:cs typeface="Microsoft Sans Serif"/>
              </a:rPr>
              <a:t>31.12.2024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27298" y="5093782"/>
            <a:ext cx="4392295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Расходы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федерального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2021–2024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годах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1200" spc="-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реализацию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национальной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программы,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1079995" y="6908406"/>
            <a:ext cx="432434" cy="3810"/>
            <a:chOff x="1079995" y="6908406"/>
            <a:chExt cx="432434" cy="3810"/>
          </a:xfrm>
        </p:grpSpPr>
        <p:sp>
          <p:nvSpPr>
            <p:cNvPr id="17" name="object 17"/>
            <p:cNvSpPr/>
            <p:nvPr/>
          </p:nvSpPr>
          <p:spPr>
            <a:xfrm>
              <a:off x="1079995" y="6908406"/>
              <a:ext cx="108585" cy="3810"/>
            </a:xfrm>
            <a:custGeom>
              <a:avLst/>
              <a:gdLst/>
              <a:ahLst/>
              <a:cxnLst/>
              <a:rect l="l" t="t" r="r" b="b"/>
              <a:pathLst>
                <a:path w="108584" h="3809">
                  <a:moveTo>
                    <a:pt x="108000" y="0"/>
                  </a:moveTo>
                  <a:lnTo>
                    <a:pt x="0" y="0"/>
                  </a:lnTo>
                  <a:lnTo>
                    <a:pt x="0" y="3594"/>
                  </a:lnTo>
                  <a:lnTo>
                    <a:pt x="108000" y="359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187996" y="6908406"/>
              <a:ext cx="108585" cy="3810"/>
            </a:xfrm>
            <a:custGeom>
              <a:avLst/>
              <a:gdLst/>
              <a:ahLst/>
              <a:cxnLst/>
              <a:rect l="l" t="t" r="r" b="b"/>
              <a:pathLst>
                <a:path w="108584" h="3809">
                  <a:moveTo>
                    <a:pt x="108000" y="0"/>
                  </a:moveTo>
                  <a:lnTo>
                    <a:pt x="0" y="0"/>
                  </a:lnTo>
                  <a:lnTo>
                    <a:pt x="0" y="3594"/>
                  </a:lnTo>
                  <a:lnTo>
                    <a:pt x="108000" y="359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295996" y="6908406"/>
              <a:ext cx="108585" cy="3810"/>
            </a:xfrm>
            <a:custGeom>
              <a:avLst/>
              <a:gdLst/>
              <a:ahLst/>
              <a:cxnLst/>
              <a:rect l="l" t="t" r="r" b="b"/>
              <a:pathLst>
                <a:path w="108584" h="3809">
                  <a:moveTo>
                    <a:pt x="108000" y="0"/>
                  </a:moveTo>
                  <a:lnTo>
                    <a:pt x="0" y="0"/>
                  </a:lnTo>
                  <a:lnTo>
                    <a:pt x="0" y="3594"/>
                  </a:lnTo>
                  <a:lnTo>
                    <a:pt x="108000" y="359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403997" y="6908406"/>
              <a:ext cx="108585" cy="3810"/>
            </a:xfrm>
            <a:custGeom>
              <a:avLst/>
              <a:gdLst/>
              <a:ahLst/>
              <a:cxnLst/>
              <a:rect l="l" t="t" r="r" b="b"/>
              <a:pathLst>
                <a:path w="108584" h="3809">
                  <a:moveTo>
                    <a:pt x="107988" y="0"/>
                  </a:moveTo>
                  <a:lnTo>
                    <a:pt x="0" y="0"/>
                  </a:lnTo>
                  <a:lnTo>
                    <a:pt x="0" y="3594"/>
                  </a:lnTo>
                  <a:lnTo>
                    <a:pt x="107988" y="3594"/>
                  </a:lnTo>
                  <a:lnTo>
                    <a:pt x="107988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" name="object 21"/>
          <p:cNvSpPr txBox="1"/>
          <p:nvPr/>
        </p:nvSpPr>
        <p:spPr>
          <a:xfrm>
            <a:off x="1061368" y="6648288"/>
            <a:ext cx="460375" cy="21907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-15" b="1">
                <a:solidFill>
                  <a:srgbClr val="221E1F"/>
                </a:solidFill>
                <a:latin typeface="Arial"/>
                <a:cs typeface="Arial"/>
              </a:rPr>
              <a:t>0,1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0,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0,01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0,02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067300" y="7229703"/>
            <a:ext cx="878205" cy="4718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Нормативное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рег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лирование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цифровой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среды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068238" y="695327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6479997" y="6471005"/>
            <a:ext cx="432434" cy="2493010"/>
            <a:chOff x="6479997" y="6471005"/>
            <a:chExt cx="432434" cy="2493010"/>
          </a:xfrm>
        </p:grpSpPr>
        <p:sp>
          <p:nvSpPr>
            <p:cNvPr id="25" name="object 25"/>
            <p:cNvSpPr/>
            <p:nvPr/>
          </p:nvSpPr>
          <p:spPr>
            <a:xfrm>
              <a:off x="6479997" y="7221601"/>
              <a:ext cx="108585" cy="1742439"/>
            </a:xfrm>
            <a:custGeom>
              <a:avLst/>
              <a:gdLst/>
              <a:ahLst/>
              <a:cxnLst/>
              <a:rect l="l" t="t" r="r" b="b"/>
              <a:pathLst>
                <a:path w="108584" h="1742440">
                  <a:moveTo>
                    <a:pt x="108000" y="0"/>
                  </a:moveTo>
                  <a:lnTo>
                    <a:pt x="0" y="0"/>
                  </a:lnTo>
                  <a:lnTo>
                    <a:pt x="0" y="1742401"/>
                  </a:lnTo>
                  <a:lnTo>
                    <a:pt x="108000" y="174240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6587997" y="6471005"/>
              <a:ext cx="108585" cy="2493010"/>
            </a:xfrm>
            <a:custGeom>
              <a:avLst/>
              <a:gdLst/>
              <a:ahLst/>
              <a:cxnLst/>
              <a:rect l="l" t="t" r="r" b="b"/>
              <a:pathLst>
                <a:path w="108584" h="2493009">
                  <a:moveTo>
                    <a:pt x="108000" y="0"/>
                  </a:moveTo>
                  <a:lnTo>
                    <a:pt x="0" y="0"/>
                  </a:lnTo>
                  <a:lnTo>
                    <a:pt x="0" y="2492997"/>
                  </a:lnTo>
                  <a:lnTo>
                    <a:pt x="108000" y="249299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6695998" y="7066076"/>
              <a:ext cx="108585" cy="1898014"/>
            </a:xfrm>
            <a:custGeom>
              <a:avLst/>
              <a:gdLst/>
              <a:ahLst/>
              <a:cxnLst/>
              <a:rect l="l" t="t" r="r" b="b"/>
              <a:pathLst>
                <a:path w="108584" h="1898015">
                  <a:moveTo>
                    <a:pt x="108000" y="0"/>
                  </a:moveTo>
                  <a:lnTo>
                    <a:pt x="0" y="0"/>
                  </a:lnTo>
                  <a:lnTo>
                    <a:pt x="0" y="1897926"/>
                  </a:lnTo>
                  <a:lnTo>
                    <a:pt x="108000" y="189792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6803999" y="7050240"/>
              <a:ext cx="108585" cy="1913889"/>
            </a:xfrm>
            <a:custGeom>
              <a:avLst/>
              <a:gdLst/>
              <a:ahLst/>
              <a:cxnLst/>
              <a:rect l="l" t="t" r="r" b="b"/>
              <a:pathLst>
                <a:path w="108584" h="1913890">
                  <a:moveTo>
                    <a:pt x="108000" y="0"/>
                  </a:moveTo>
                  <a:lnTo>
                    <a:pt x="0" y="0"/>
                  </a:lnTo>
                  <a:lnTo>
                    <a:pt x="0" y="1913762"/>
                  </a:lnTo>
                  <a:lnTo>
                    <a:pt x="108000" y="191376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" name="object 29"/>
          <p:cNvSpPr txBox="1"/>
          <p:nvPr/>
        </p:nvSpPr>
        <p:spPr>
          <a:xfrm>
            <a:off x="6461368" y="6836604"/>
            <a:ext cx="136525" cy="19875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131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569368" y="6182738"/>
            <a:ext cx="136525" cy="24701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16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677369" y="6777250"/>
            <a:ext cx="244475" cy="24765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140,1</a:t>
            </a:r>
            <a:endParaRPr sz="650">
              <a:latin typeface="Arial"/>
              <a:cs typeface="Arial"/>
            </a:endParaRPr>
          </a:p>
          <a:p>
            <a:pPr marL="27940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-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1,4</a:t>
            </a:r>
            <a:endParaRPr sz="6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575299" y="9281703"/>
            <a:ext cx="3397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4319994" y="8383676"/>
            <a:ext cx="432434" cy="580390"/>
            <a:chOff x="4319994" y="8383676"/>
            <a:chExt cx="432434" cy="580390"/>
          </a:xfrm>
        </p:grpSpPr>
        <p:sp>
          <p:nvSpPr>
            <p:cNvPr id="34" name="object 34"/>
            <p:cNvSpPr/>
            <p:nvPr/>
          </p:nvSpPr>
          <p:spPr>
            <a:xfrm>
              <a:off x="4319994" y="8383676"/>
              <a:ext cx="108585" cy="580390"/>
            </a:xfrm>
            <a:custGeom>
              <a:avLst/>
              <a:gdLst/>
              <a:ahLst/>
              <a:cxnLst/>
              <a:rect l="l" t="t" r="r" b="b"/>
              <a:pathLst>
                <a:path w="108585" h="580390">
                  <a:moveTo>
                    <a:pt x="108000" y="0"/>
                  </a:moveTo>
                  <a:lnTo>
                    <a:pt x="0" y="0"/>
                  </a:lnTo>
                  <a:lnTo>
                    <a:pt x="0" y="580326"/>
                  </a:lnTo>
                  <a:lnTo>
                    <a:pt x="108000" y="58032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4427994" y="8677440"/>
              <a:ext cx="108585" cy="287020"/>
            </a:xfrm>
            <a:custGeom>
              <a:avLst/>
              <a:gdLst/>
              <a:ahLst/>
              <a:cxnLst/>
              <a:rect l="l" t="t" r="r" b="b"/>
              <a:pathLst>
                <a:path w="108585" h="287020">
                  <a:moveTo>
                    <a:pt x="108000" y="0"/>
                  </a:moveTo>
                  <a:lnTo>
                    <a:pt x="0" y="0"/>
                  </a:lnTo>
                  <a:lnTo>
                    <a:pt x="0" y="286562"/>
                  </a:lnTo>
                  <a:lnTo>
                    <a:pt x="108000" y="28656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4535995" y="8792642"/>
              <a:ext cx="108585" cy="171450"/>
            </a:xfrm>
            <a:custGeom>
              <a:avLst/>
              <a:gdLst/>
              <a:ahLst/>
              <a:cxnLst/>
              <a:rect l="l" t="t" r="r" b="b"/>
              <a:pathLst>
                <a:path w="108585" h="171450">
                  <a:moveTo>
                    <a:pt x="108000" y="0"/>
                  </a:moveTo>
                  <a:lnTo>
                    <a:pt x="0" y="0"/>
                  </a:lnTo>
                  <a:lnTo>
                    <a:pt x="0" y="171361"/>
                  </a:lnTo>
                  <a:lnTo>
                    <a:pt x="108000" y="17136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4643996" y="8843403"/>
              <a:ext cx="108585" cy="120650"/>
            </a:xfrm>
            <a:custGeom>
              <a:avLst/>
              <a:gdLst/>
              <a:ahLst/>
              <a:cxnLst/>
              <a:rect l="l" t="t" r="r" b="b"/>
              <a:pathLst>
                <a:path w="108585" h="120650">
                  <a:moveTo>
                    <a:pt x="108000" y="0"/>
                  </a:moveTo>
                  <a:lnTo>
                    <a:pt x="0" y="0"/>
                  </a:lnTo>
                  <a:lnTo>
                    <a:pt x="0" y="120599"/>
                  </a:lnTo>
                  <a:lnTo>
                    <a:pt x="108000" y="12059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" name="object 38"/>
          <p:cNvGrpSpPr/>
          <p:nvPr/>
        </p:nvGrpSpPr>
        <p:grpSpPr>
          <a:xfrm>
            <a:off x="2160003" y="6793916"/>
            <a:ext cx="324485" cy="118110"/>
            <a:chOff x="2160003" y="6793916"/>
            <a:chExt cx="324485" cy="118110"/>
          </a:xfrm>
        </p:grpSpPr>
        <p:sp>
          <p:nvSpPr>
            <p:cNvPr id="39" name="object 39"/>
            <p:cNvSpPr/>
            <p:nvPr/>
          </p:nvSpPr>
          <p:spPr>
            <a:xfrm>
              <a:off x="2160003" y="6793916"/>
              <a:ext cx="108585" cy="118110"/>
            </a:xfrm>
            <a:custGeom>
              <a:avLst/>
              <a:gdLst/>
              <a:ahLst/>
              <a:cxnLst/>
              <a:rect l="l" t="t" r="r" b="b"/>
              <a:pathLst>
                <a:path w="108585" h="118109">
                  <a:moveTo>
                    <a:pt x="108000" y="0"/>
                  </a:moveTo>
                  <a:lnTo>
                    <a:pt x="0" y="0"/>
                  </a:lnTo>
                  <a:lnTo>
                    <a:pt x="0" y="118084"/>
                  </a:lnTo>
                  <a:lnTo>
                    <a:pt x="108000" y="11808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2268004" y="6808318"/>
              <a:ext cx="108585" cy="104139"/>
            </a:xfrm>
            <a:custGeom>
              <a:avLst/>
              <a:gdLst/>
              <a:ahLst/>
              <a:cxnLst/>
              <a:rect l="l" t="t" r="r" b="b"/>
              <a:pathLst>
                <a:path w="108585" h="104140">
                  <a:moveTo>
                    <a:pt x="108000" y="0"/>
                  </a:moveTo>
                  <a:lnTo>
                    <a:pt x="0" y="0"/>
                  </a:lnTo>
                  <a:lnTo>
                    <a:pt x="0" y="103682"/>
                  </a:lnTo>
                  <a:lnTo>
                    <a:pt x="108000" y="10368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2376004" y="6854406"/>
              <a:ext cx="108585" cy="57785"/>
            </a:xfrm>
            <a:custGeom>
              <a:avLst/>
              <a:gdLst/>
              <a:ahLst/>
              <a:cxnLst/>
              <a:rect l="l" t="t" r="r" b="b"/>
              <a:pathLst>
                <a:path w="108585" h="57784">
                  <a:moveTo>
                    <a:pt x="108000" y="0"/>
                  </a:moveTo>
                  <a:lnTo>
                    <a:pt x="0" y="0"/>
                  </a:lnTo>
                  <a:lnTo>
                    <a:pt x="0" y="57594"/>
                  </a:lnTo>
                  <a:lnTo>
                    <a:pt x="108000" y="5759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" name="object 42"/>
          <p:cNvGrpSpPr/>
          <p:nvPr/>
        </p:nvGrpSpPr>
        <p:grpSpPr>
          <a:xfrm>
            <a:off x="1079995" y="8847366"/>
            <a:ext cx="432434" cy="116839"/>
            <a:chOff x="1079995" y="8847366"/>
            <a:chExt cx="432434" cy="116839"/>
          </a:xfrm>
        </p:grpSpPr>
        <p:sp>
          <p:nvSpPr>
            <p:cNvPr id="43" name="object 43"/>
            <p:cNvSpPr/>
            <p:nvPr/>
          </p:nvSpPr>
          <p:spPr>
            <a:xfrm>
              <a:off x="1079995" y="8920797"/>
              <a:ext cx="108585" cy="43815"/>
            </a:xfrm>
            <a:custGeom>
              <a:avLst/>
              <a:gdLst/>
              <a:ahLst/>
              <a:cxnLst/>
              <a:rect l="l" t="t" r="r" b="b"/>
              <a:pathLst>
                <a:path w="108584" h="43815">
                  <a:moveTo>
                    <a:pt x="108000" y="0"/>
                  </a:moveTo>
                  <a:lnTo>
                    <a:pt x="0" y="0"/>
                  </a:lnTo>
                  <a:lnTo>
                    <a:pt x="0" y="43205"/>
                  </a:lnTo>
                  <a:lnTo>
                    <a:pt x="108000" y="4320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1187996" y="8874721"/>
              <a:ext cx="108585" cy="89535"/>
            </a:xfrm>
            <a:custGeom>
              <a:avLst/>
              <a:gdLst/>
              <a:ahLst/>
              <a:cxnLst/>
              <a:rect l="l" t="t" r="r" b="b"/>
              <a:pathLst>
                <a:path w="108584" h="89534">
                  <a:moveTo>
                    <a:pt x="108000" y="0"/>
                  </a:moveTo>
                  <a:lnTo>
                    <a:pt x="0" y="0"/>
                  </a:lnTo>
                  <a:lnTo>
                    <a:pt x="0" y="89280"/>
                  </a:lnTo>
                  <a:lnTo>
                    <a:pt x="108000" y="8928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1295996" y="8847366"/>
              <a:ext cx="108585" cy="116839"/>
            </a:xfrm>
            <a:custGeom>
              <a:avLst/>
              <a:gdLst/>
              <a:ahLst/>
              <a:cxnLst/>
              <a:rect l="l" t="t" r="r" b="b"/>
              <a:pathLst>
                <a:path w="108584" h="116840">
                  <a:moveTo>
                    <a:pt x="108000" y="0"/>
                  </a:moveTo>
                  <a:lnTo>
                    <a:pt x="0" y="0"/>
                  </a:lnTo>
                  <a:lnTo>
                    <a:pt x="0" y="116636"/>
                  </a:lnTo>
                  <a:lnTo>
                    <a:pt x="108000" y="11663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1403997" y="8868600"/>
              <a:ext cx="108585" cy="95885"/>
            </a:xfrm>
            <a:custGeom>
              <a:avLst/>
              <a:gdLst/>
              <a:ahLst/>
              <a:cxnLst/>
              <a:rect l="l" t="t" r="r" b="b"/>
              <a:pathLst>
                <a:path w="108584" h="95884">
                  <a:moveTo>
                    <a:pt x="108000" y="0"/>
                  </a:moveTo>
                  <a:lnTo>
                    <a:pt x="0" y="0"/>
                  </a:lnTo>
                  <a:lnTo>
                    <a:pt x="0" y="95402"/>
                  </a:lnTo>
                  <a:lnTo>
                    <a:pt x="108000" y="9540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7" name="object 47"/>
          <p:cNvGrpSpPr/>
          <p:nvPr/>
        </p:nvGrpSpPr>
        <p:grpSpPr>
          <a:xfrm>
            <a:off x="3239998" y="8478723"/>
            <a:ext cx="432434" cy="485775"/>
            <a:chOff x="3239998" y="8478723"/>
            <a:chExt cx="432434" cy="485775"/>
          </a:xfrm>
        </p:grpSpPr>
        <p:sp>
          <p:nvSpPr>
            <p:cNvPr id="48" name="object 48"/>
            <p:cNvSpPr/>
            <p:nvPr/>
          </p:nvSpPr>
          <p:spPr>
            <a:xfrm>
              <a:off x="3239998" y="8697608"/>
              <a:ext cx="108585" cy="266700"/>
            </a:xfrm>
            <a:custGeom>
              <a:avLst/>
              <a:gdLst/>
              <a:ahLst/>
              <a:cxnLst/>
              <a:rect l="l" t="t" r="r" b="b"/>
              <a:pathLst>
                <a:path w="108585" h="266700">
                  <a:moveTo>
                    <a:pt x="108000" y="0"/>
                  </a:moveTo>
                  <a:lnTo>
                    <a:pt x="0" y="0"/>
                  </a:lnTo>
                  <a:lnTo>
                    <a:pt x="0" y="266395"/>
                  </a:lnTo>
                  <a:lnTo>
                    <a:pt x="108000" y="26639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3347999" y="8478723"/>
              <a:ext cx="108585" cy="485775"/>
            </a:xfrm>
            <a:custGeom>
              <a:avLst/>
              <a:gdLst/>
              <a:ahLst/>
              <a:cxnLst/>
              <a:rect l="l" t="t" r="r" b="b"/>
              <a:pathLst>
                <a:path w="108585" h="485775">
                  <a:moveTo>
                    <a:pt x="108000" y="0"/>
                  </a:moveTo>
                  <a:lnTo>
                    <a:pt x="0" y="0"/>
                  </a:lnTo>
                  <a:lnTo>
                    <a:pt x="0" y="485279"/>
                  </a:lnTo>
                  <a:lnTo>
                    <a:pt x="108000" y="48527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3456000" y="8707679"/>
              <a:ext cx="108585" cy="256540"/>
            </a:xfrm>
            <a:custGeom>
              <a:avLst/>
              <a:gdLst/>
              <a:ahLst/>
              <a:cxnLst/>
              <a:rect l="l" t="t" r="r" b="b"/>
              <a:pathLst>
                <a:path w="108585" h="256540">
                  <a:moveTo>
                    <a:pt x="108000" y="0"/>
                  </a:moveTo>
                  <a:lnTo>
                    <a:pt x="0" y="0"/>
                  </a:lnTo>
                  <a:lnTo>
                    <a:pt x="0" y="256324"/>
                  </a:lnTo>
                  <a:lnTo>
                    <a:pt x="108000" y="25632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3564000" y="8630640"/>
              <a:ext cx="108585" cy="333375"/>
            </a:xfrm>
            <a:custGeom>
              <a:avLst/>
              <a:gdLst/>
              <a:ahLst/>
              <a:cxnLst/>
              <a:rect l="l" t="t" r="r" b="b"/>
              <a:pathLst>
                <a:path w="108585" h="333375">
                  <a:moveTo>
                    <a:pt x="108000" y="0"/>
                  </a:moveTo>
                  <a:lnTo>
                    <a:pt x="0" y="0"/>
                  </a:lnTo>
                  <a:lnTo>
                    <a:pt x="0" y="333362"/>
                  </a:lnTo>
                  <a:lnTo>
                    <a:pt x="108000" y="33336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" name="object 52"/>
          <p:cNvGrpSpPr/>
          <p:nvPr/>
        </p:nvGrpSpPr>
        <p:grpSpPr>
          <a:xfrm>
            <a:off x="5400001" y="7601763"/>
            <a:ext cx="432434" cy="1362710"/>
            <a:chOff x="5400001" y="7601763"/>
            <a:chExt cx="432434" cy="1362710"/>
          </a:xfrm>
        </p:grpSpPr>
        <p:sp>
          <p:nvSpPr>
            <p:cNvPr id="53" name="object 53"/>
            <p:cNvSpPr/>
            <p:nvPr/>
          </p:nvSpPr>
          <p:spPr>
            <a:xfrm>
              <a:off x="5400001" y="8138884"/>
              <a:ext cx="108585" cy="825500"/>
            </a:xfrm>
            <a:custGeom>
              <a:avLst/>
              <a:gdLst/>
              <a:ahLst/>
              <a:cxnLst/>
              <a:rect l="l" t="t" r="r" b="b"/>
              <a:pathLst>
                <a:path w="108585" h="825500">
                  <a:moveTo>
                    <a:pt x="108000" y="0"/>
                  </a:moveTo>
                  <a:lnTo>
                    <a:pt x="0" y="0"/>
                  </a:lnTo>
                  <a:lnTo>
                    <a:pt x="0" y="825119"/>
                  </a:lnTo>
                  <a:lnTo>
                    <a:pt x="108000" y="82511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5508002" y="7601763"/>
              <a:ext cx="108585" cy="1362710"/>
            </a:xfrm>
            <a:custGeom>
              <a:avLst/>
              <a:gdLst/>
              <a:ahLst/>
              <a:cxnLst/>
              <a:rect l="l" t="t" r="r" b="b"/>
              <a:pathLst>
                <a:path w="108585" h="1362709">
                  <a:moveTo>
                    <a:pt x="108000" y="0"/>
                  </a:moveTo>
                  <a:lnTo>
                    <a:pt x="0" y="0"/>
                  </a:lnTo>
                  <a:lnTo>
                    <a:pt x="0" y="1362240"/>
                  </a:lnTo>
                  <a:lnTo>
                    <a:pt x="108000" y="136224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5616003" y="7884007"/>
              <a:ext cx="108585" cy="1080135"/>
            </a:xfrm>
            <a:custGeom>
              <a:avLst/>
              <a:gdLst/>
              <a:ahLst/>
              <a:cxnLst/>
              <a:rect l="l" t="t" r="r" b="b"/>
              <a:pathLst>
                <a:path w="108585" h="1080134">
                  <a:moveTo>
                    <a:pt x="108000" y="0"/>
                  </a:moveTo>
                  <a:lnTo>
                    <a:pt x="0" y="0"/>
                  </a:lnTo>
                  <a:lnTo>
                    <a:pt x="0" y="1079995"/>
                  </a:lnTo>
                  <a:lnTo>
                    <a:pt x="108000" y="107999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5724004" y="7917116"/>
              <a:ext cx="108585" cy="1047115"/>
            </a:xfrm>
            <a:custGeom>
              <a:avLst/>
              <a:gdLst/>
              <a:ahLst/>
              <a:cxnLst/>
              <a:rect l="l" t="t" r="r" b="b"/>
              <a:pathLst>
                <a:path w="108585" h="1047115">
                  <a:moveTo>
                    <a:pt x="108000" y="0"/>
                  </a:moveTo>
                  <a:lnTo>
                    <a:pt x="0" y="0"/>
                  </a:lnTo>
                  <a:lnTo>
                    <a:pt x="0" y="1046886"/>
                  </a:lnTo>
                  <a:lnTo>
                    <a:pt x="108000" y="104688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7" name="object 57"/>
          <p:cNvSpPr txBox="1"/>
          <p:nvPr/>
        </p:nvSpPr>
        <p:spPr>
          <a:xfrm>
            <a:off x="4301368" y="8128852"/>
            <a:ext cx="136525" cy="21399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141368" y="6577314"/>
            <a:ext cx="460375" cy="29464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16839">
              <a:lnSpc>
                <a:spcPct val="100000"/>
              </a:lnSpc>
              <a:spcBef>
                <a:spcPts val="150"/>
              </a:spcBef>
            </a:pP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7,2</a:t>
            </a:r>
            <a:endParaRPr sz="650">
              <a:latin typeface="Arial"/>
              <a:cs typeface="Arial"/>
            </a:endParaRPr>
          </a:p>
          <a:p>
            <a:pPr marL="131445">
              <a:lnSpc>
                <a:spcPct val="100000"/>
              </a:lnSpc>
              <a:spcBef>
                <a:spcPts val="70"/>
              </a:spcBef>
            </a:pP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6,2</a:t>
            </a:r>
            <a:endParaRPr sz="650">
              <a:latin typeface="Arial"/>
              <a:cs typeface="Arial"/>
            </a:endParaRPr>
          </a:p>
          <a:p>
            <a:pPr marL="156845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,7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0,0</a:t>
            </a:r>
            <a:endParaRPr sz="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061368" y="8656012"/>
            <a:ext cx="460375" cy="22352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algn="r" marR="7366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,0</a:t>
            </a:r>
            <a:endParaRPr sz="650">
              <a:latin typeface="Arial"/>
              <a:cs typeface="Arial"/>
            </a:endParaRPr>
          </a:p>
          <a:p>
            <a:pPr algn="r" marR="24130">
              <a:lnSpc>
                <a:spcPct val="100000"/>
              </a:lnSpc>
              <a:spcBef>
                <a:spcPts val="70"/>
              </a:spcBef>
            </a:pP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5,4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7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7,9</a:t>
            </a:r>
            <a:endParaRPr sz="650">
              <a:latin typeface="Arial"/>
              <a:cs typeface="Arial"/>
            </a:endParaRPr>
          </a:p>
          <a:p>
            <a:pPr algn="r" marR="33655">
              <a:lnSpc>
                <a:spcPct val="100000"/>
              </a:lnSpc>
              <a:spcBef>
                <a:spcPts val="70"/>
              </a:spcBef>
            </a:pP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5,6</a:t>
            </a:r>
            <a:endParaRPr sz="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221368" y="8465886"/>
            <a:ext cx="136525" cy="19050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,5</a:t>
            </a:r>
            <a:endParaRPr sz="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381368" y="7900644"/>
            <a:ext cx="136525" cy="19748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5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09368" y="8468922"/>
            <a:ext cx="352425" cy="33337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78435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,1</a:t>
            </a:r>
            <a:endParaRPr sz="650">
              <a:latin typeface="Arial"/>
              <a:cs typeface="Arial"/>
            </a:endParaRPr>
          </a:p>
          <a:p>
            <a:pPr marL="62865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16,2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10,8</a:t>
            </a:r>
            <a:endParaRPr sz="65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329368" y="8237346"/>
            <a:ext cx="136525" cy="20066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3,5</a:t>
            </a:r>
            <a:endParaRPr sz="65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489369" y="7346518"/>
            <a:ext cx="136525" cy="21399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8,3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437369" y="8481390"/>
            <a:ext cx="136525" cy="18605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,9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597368" y="7636519"/>
            <a:ext cx="244475" cy="23939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4572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5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76,2</a:t>
            </a:r>
            <a:endParaRPr sz="6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545368" y="8408501"/>
            <a:ext cx="136525" cy="18097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25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307300" y="9281703"/>
            <a:ext cx="919480" cy="363855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20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Информа-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ционная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инф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147299" y="7229703"/>
            <a:ext cx="636270" cy="3638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algn="just"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Кадры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для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цифровой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э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ономики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067300" y="9281703"/>
            <a:ext cx="776605" cy="363855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20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Информа-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ционная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зопасно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ть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227299" y="9281703"/>
            <a:ext cx="655955" cy="255904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20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Цифровые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хн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логии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5387299" y="9281703"/>
            <a:ext cx="965835" cy="363855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20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Цифровое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дар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твенное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управление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73" name="object 73"/>
          <p:cNvGrpSpPr/>
          <p:nvPr/>
        </p:nvGrpSpPr>
        <p:grpSpPr>
          <a:xfrm>
            <a:off x="4319994" y="6780606"/>
            <a:ext cx="432434" cy="131445"/>
            <a:chOff x="4319994" y="6780606"/>
            <a:chExt cx="432434" cy="131445"/>
          </a:xfrm>
        </p:grpSpPr>
        <p:sp>
          <p:nvSpPr>
            <p:cNvPr id="74" name="object 74"/>
            <p:cNvSpPr/>
            <p:nvPr/>
          </p:nvSpPr>
          <p:spPr>
            <a:xfrm>
              <a:off x="4427994" y="6809752"/>
              <a:ext cx="108585" cy="102870"/>
            </a:xfrm>
            <a:custGeom>
              <a:avLst/>
              <a:gdLst/>
              <a:ahLst/>
              <a:cxnLst/>
              <a:rect l="l" t="t" r="r" b="b"/>
              <a:pathLst>
                <a:path w="108585" h="102870">
                  <a:moveTo>
                    <a:pt x="108000" y="0"/>
                  </a:moveTo>
                  <a:lnTo>
                    <a:pt x="0" y="0"/>
                  </a:lnTo>
                  <a:lnTo>
                    <a:pt x="0" y="102247"/>
                  </a:lnTo>
                  <a:lnTo>
                    <a:pt x="108000" y="10224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4535995" y="6794995"/>
              <a:ext cx="108585" cy="117475"/>
            </a:xfrm>
            <a:custGeom>
              <a:avLst/>
              <a:gdLst/>
              <a:ahLst/>
              <a:cxnLst/>
              <a:rect l="l" t="t" r="r" b="b"/>
              <a:pathLst>
                <a:path w="108585" h="117475">
                  <a:moveTo>
                    <a:pt x="108000" y="0"/>
                  </a:moveTo>
                  <a:lnTo>
                    <a:pt x="0" y="0"/>
                  </a:lnTo>
                  <a:lnTo>
                    <a:pt x="0" y="117005"/>
                  </a:lnTo>
                  <a:lnTo>
                    <a:pt x="108000" y="11700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4643996" y="6780606"/>
              <a:ext cx="108585" cy="131445"/>
            </a:xfrm>
            <a:custGeom>
              <a:avLst/>
              <a:gdLst/>
              <a:ahLst/>
              <a:cxnLst/>
              <a:rect l="l" t="t" r="r" b="b"/>
              <a:pathLst>
                <a:path w="108585" h="131445">
                  <a:moveTo>
                    <a:pt x="108000" y="0"/>
                  </a:moveTo>
                  <a:lnTo>
                    <a:pt x="0" y="0"/>
                  </a:lnTo>
                  <a:lnTo>
                    <a:pt x="0" y="131394"/>
                  </a:lnTo>
                  <a:lnTo>
                    <a:pt x="108000" y="13139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4319994" y="6844322"/>
              <a:ext cx="108585" cy="67945"/>
            </a:xfrm>
            <a:custGeom>
              <a:avLst/>
              <a:gdLst/>
              <a:ahLst/>
              <a:cxnLst/>
              <a:rect l="l" t="t" r="r" b="b"/>
              <a:pathLst>
                <a:path w="108585" h="67945">
                  <a:moveTo>
                    <a:pt x="108000" y="0"/>
                  </a:moveTo>
                  <a:lnTo>
                    <a:pt x="0" y="0"/>
                  </a:lnTo>
                  <a:lnTo>
                    <a:pt x="0" y="67678"/>
                  </a:lnTo>
                  <a:lnTo>
                    <a:pt x="108000" y="6767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8" name="object 78"/>
          <p:cNvGrpSpPr/>
          <p:nvPr/>
        </p:nvGrpSpPr>
        <p:grpSpPr>
          <a:xfrm>
            <a:off x="2268004" y="8720645"/>
            <a:ext cx="324485" cy="243840"/>
            <a:chOff x="2268004" y="8720645"/>
            <a:chExt cx="324485" cy="243840"/>
          </a:xfrm>
        </p:grpSpPr>
        <p:sp>
          <p:nvSpPr>
            <p:cNvPr id="79" name="object 79"/>
            <p:cNvSpPr/>
            <p:nvPr/>
          </p:nvSpPr>
          <p:spPr>
            <a:xfrm>
              <a:off x="2268004" y="8894877"/>
              <a:ext cx="108585" cy="69215"/>
            </a:xfrm>
            <a:custGeom>
              <a:avLst/>
              <a:gdLst/>
              <a:ahLst/>
              <a:cxnLst/>
              <a:rect l="l" t="t" r="r" b="b"/>
              <a:pathLst>
                <a:path w="108585" h="69215">
                  <a:moveTo>
                    <a:pt x="108000" y="0"/>
                  </a:moveTo>
                  <a:lnTo>
                    <a:pt x="0" y="0"/>
                  </a:lnTo>
                  <a:lnTo>
                    <a:pt x="0" y="69126"/>
                  </a:lnTo>
                  <a:lnTo>
                    <a:pt x="108000" y="6912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/>
            <p:cNvSpPr/>
            <p:nvPr/>
          </p:nvSpPr>
          <p:spPr>
            <a:xfrm>
              <a:off x="2376004" y="8807044"/>
              <a:ext cx="108585" cy="157480"/>
            </a:xfrm>
            <a:custGeom>
              <a:avLst/>
              <a:gdLst/>
              <a:ahLst/>
              <a:cxnLst/>
              <a:rect l="l" t="t" r="r" b="b"/>
              <a:pathLst>
                <a:path w="108585" h="157479">
                  <a:moveTo>
                    <a:pt x="108000" y="0"/>
                  </a:moveTo>
                  <a:lnTo>
                    <a:pt x="0" y="0"/>
                  </a:lnTo>
                  <a:lnTo>
                    <a:pt x="0" y="156959"/>
                  </a:lnTo>
                  <a:lnTo>
                    <a:pt x="108000" y="15695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2484005" y="8720645"/>
              <a:ext cx="108585" cy="243840"/>
            </a:xfrm>
            <a:custGeom>
              <a:avLst/>
              <a:gdLst/>
              <a:ahLst/>
              <a:cxnLst/>
              <a:rect l="l" t="t" r="r" b="b"/>
              <a:pathLst>
                <a:path w="108585" h="243840">
                  <a:moveTo>
                    <a:pt x="108000" y="0"/>
                  </a:moveTo>
                  <a:lnTo>
                    <a:pt x="0" y="0"/>
                  </a:lnTo>
                  <a:lnTo>
                    <a:pt x="0" y="243357"/>
                  </a:lnTo>
                  <a:lnTo>
                    <a:pt x="108000" y="24335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2" name="object 82"/>
          <p:cNvSpPr txBox="1"/>
          <p:nvPr/>
        </p:nvSpPr>
        <p:spPr>
          <a:xfrm>
            <a:off x="2141368" y="8496744"/>
            <a:ext cx="460375" cy="43116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86995">
              <a:lnSpc>
                <a:spcPct val="100000"/>
              </a:lnSpc>
              <a:spcBef>
                <a:spcPts val="70"/>
              </a:spcBef>
            </a:pP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4,0</a:t>
            </a:r>
            <a:endParaRPr sz="650">
              <a:latin typeface="Arial"/>
              <a:cs typeface="Arial"/>
            </a:endParaRPr>
          </a:p>
          <a:p>
            <a:pPr marL="174625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10,9</a:t>
            </a:r>
            <a:endParaRPr sz="650">
              <a:latin typeface="Arial"/>
              <a:cs typeface="Arial"/>
            </a:endParaRPr>
          </a:p>
          <a:p>
            <a:pPr marL="260350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15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endParaRPr sz="650">
              <a:latin typeface="Arial"/>
              <a:cs typeface="Arial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527300" y="10088502"/>
            <a:ext cx="217804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45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1200" spc="12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14390516" y="10088502"/>
            <a:ext cx="20701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40">
                <a:solidFill>
                  <a:srgbClr val="221E1F"/>
                </a:solidFill>
                <a:latin typeface="Microsoft Sans Serif"/>
                <a:cs typeface="Microsoft Sans Serif"/>
              </a:rPr>
              <a:t>55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4301368" y="6578108"/>
            <a:ext cx="460375" cy="22542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algn="r" marR="70485">
              <a:lnSpc>
                <a:spcPct val="100000"/>
              </a:lnSpc>
              <a:spcBef>
                <a:spcPts val="150"/>
              </a:spcBef>
            </a:pP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,7</a:t>
            </a:r>
            <a:endParaRPr sz="650">
              <a:latin typeface="Arial"/>
              <a:cs typeface="Arial"/>
            </a:endParaRPr>
          </a:p>
          <a:p>
            <a:pPr algn="r" marR="38100">
              <a:lnSpc>
                <a:spcPct val="100000"/>
              </a:lnSpc>
              <a:spcBef>
                <a:spcPts val="70"/>
              </a:spcBef>
            </a:pP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6,9</a:t>
            </a:r>
            <a:endParaRPr sz="650">
              <a:latin typeface="Arial"/>
              <a:cs typeface="Arial"/>
            </a:endParaRPr>
          </a:p>
          <a:p>
            <a:pPr algn="r" marR="31115">
              <a:lnSpc>
                <a:spcPct val="100000"/>
              </a:lnSpc>
              <a:spcBef>
                <a:spcPts val="7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7,6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70"/>
              </a:spcBef>
            </a:pP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8,0</a:t>
            </a:r>
            <a:endParaRPr sz="65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307300" y="7229703"/>
            <a:ext cx="876300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Ис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твенный 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интеллект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2147299" y="9281703"/>
            <a:ext cx="676275" cy="471805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20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кадрового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енциала 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ИТ-отрасли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3221368" y="6725883"/>
            <a:ext cx="460375" cy="13589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3227299" y="7229703"/>
            <a:ext cx="777875" cy="7956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Обеспечение 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доступа</a:t>
            </a:r>
            <a:endParaRPr sz="800">
              <a:latin typeface="Microsoft Sans Serif"/>
              <a:cs typeface="Microsoft Sans Serif"/>
            </a:endParaRPr>
          </a:p>
          <a:p>
            <a:pPr marL="12700" marR="46990">
              <a:lnSpc>
                <a:spcPts val="850"/>
              </a:lnSpc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Интернет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за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счет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спу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тни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овой 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связи</a:t>
            </a:r>
            <a:endParaRPr sz="800">
              <a:latin typeface="Microsoft Sans Serif"/>
              <a:cs typeface="Microsoft Sans Serif"/>
            </a:endParaRPr>
          </a:p>
        </p:txBody>
      </p:sp>
      <p:graphicFrame>
        <p:nvGraphicFramePr>
          <p:cNvPr id="88" name="object 88"/>
          <p:cNvGraphicFramePr>
            <a:graphicFrameLocks noGrp="1"/>
          </p:cNvGraphicFramePr>
          <p:nvPr/>
        </p:nvGraphicFramePr>
        <p:xfrm>
          <a:off x="8207999" y="4936661"/>
          <a:ext cx="6367145" cy="31159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638147">
                <a:tc>
                  <a:txBody>
                    <a:bodyPr/>
                    <a:lstStyle/>
                    <a:p>
                      <a:pPr marL="53975" marR="57404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социально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значимых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объектов,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имеющих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широкополосный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доступ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188595">
                        <a:lnSpc>
                          <a:spcPts val="850"/>
                        </a:lnSpc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информационн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-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оммуни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ационной 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сети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Интернет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соответствии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40"/>
                        </a:lnSpc>
                      </a:pP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утвержденными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требованиями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50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74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99,6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50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1069948">
                <a:tc>
                  <a:txBody>
                    <a:bodyPr/>
                    <a:lstStyle/>
                    <a:p>
                      <a:pPr marL="53975" marR="32448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государственных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муниципальных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образовательных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организаций,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484505">
                        <a:lnSpc>
                          <a:spcPts val="850"/>
                        </a:lnSpc>
                      </a:pP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реализующих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программы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начального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общего,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основного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общего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среднего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общего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образования,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помещениях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которых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обеспечена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возможность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188595">
                        <a:lnSpc>
                          <a:spcPts val="850"/>
                        </a:lnSpc>
                      </a:pP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беспроводного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широкополосного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доступа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информационн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-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оммуни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ационной 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сети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Интернет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технологии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Wi-Fi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15,3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15,7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_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_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_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1394896">
                <a:tc>
                  <a:txBody>
                    <a:bodyPr/>
                    <a:lstStyle/>
                    <a:p>
                      <a:pPr marL="53975" marR="32448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государственных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муниципальных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образовательных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организаций,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506095">
                        <a:lnSpc>
                          <a:spcPts val="850"/>
                        </a:lnSpc>
                        <a:spcBef>
                          <a:spcPts val="5"/>
                        </a:spcBef>
                      </a:pP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реализующих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программы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начального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общего,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основного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общего,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среднего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371475">
                        <a:lnSpc>
                          <a:spcPts val="850"/>
                        </a:lnSpc>
                      </a:pP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общего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среднего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профессионального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образования,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подключенных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единой </a:t>
                      </a:r>
                      <a:r>
                        <a:rPr dirty="0" sz="800" spc="10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сети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передачи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данных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для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обеспечения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273050">
                        <a:lnSpc>
                          <a:spcPts val="850"/>
                        </a:lnSpc>
                      </a:pP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защищенного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доступа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государственным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муниципальным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информационным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785"/>
                        </a:lnSpc>
                      </a:pP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системам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безопасного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использования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271145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информационн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-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оммуни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ационной 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сети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Интернет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50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93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99,2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50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89" name="object 89"/>
          <p:cNvGraphicFramePr>
            <a:graphicFrameLocks noGrp="1"/>
          </p:cNvGraphicFramePr>
          <p:nvPr/>
        </p:nvGraphicFramePr>
        <p:xfrm>
          <a:off x="8207999" y="8474601"/>
          <a:ext cx="6367145" cy="1414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314297">
                <a:tc>
                  <a:txBody>
                    <a:bodyPr/>
                    <a:lstStyle/>
                    <a:p>
                      <a:pPr marL="53975" marR="32766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Публикации российских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специалистов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конференциях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области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ИИ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уровня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А*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117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30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324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11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370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79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423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460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22248">
                <a:tc>
                  <a:txBody>
                    <a:bodyPr/>
                    <a:lstStyle/>
                    <a:p>
                      <a:pPr marL="53975" marR="38544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800" spc="1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специалистов</a:t>
                      </a:r>
                      <a:r>
                        <a:rPr dirty="0" sz="800" spc="1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области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ИИ,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подготовленных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рамках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программ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высшего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образования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Человек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300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950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603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9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664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84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216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0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216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664507">
                <a:tc>
                  <a:txBody>
                    <a:bodyPr/>
                    <a:lstStyle/>
                    <a:p>
                      <a:pPr algn="just" marL="53975">
                        <a:lnSpc>
                          <a:spcPts val="905"/>
                        </a:lnSpc>
                        <a:spcBef>
                          <a:spcPts val="605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человек,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получивших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algn="just" marL="53975">
                        <a:lnSpc>
                          <a:spcPts val="850"/>
                        </a:lnSpc>
                      </a:pP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дополнительное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профессиональное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algn="just" marL="53975" marR="403860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образование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области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ИИ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смежных </a:t>
                      </a:r>
                      <a:r>
                        <a:rPr dirty="0" sz="800" spc="-204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областях </a:t>
                      </a: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использованием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механизма </a:t>
                      </a:r>
                      <a:r>
                        <a:rPr dirty="0" sz="800" spc="-204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персональных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цифровых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сертификатов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8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Человек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_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_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50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61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54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56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90" name="object 90"/>
          <p:cNvGraphicFramePr>
            <a:graphicFrameLocks noGrp="1"/>
          </p:cNvGraphicFramePr>
          <p:nvPr/>
        </p:nvGraphicFramePr>
        <p:xfrm>
          <a:off x="11083561" y="4234963"/>
          <a:ext cx="3382645" cy="271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9405"/>
                <a:gridCol w="493395"/>
                <a:gridCol w="438150"/>
                <a:gridCol w="450850"/>
                <a:gridCol w="438150"/>
                <a:gridCol w="434975"/>
                <a:gridCol w="471805"/>
                <a:gridCol w="332740"/>
              </a:tblGrid>
              <a:tr h="135407">
                <a:tc>
                  <a:txBody>
                    <a:bodyPr/>
                    <a:lstStyle/>
                    <a:p>
                      <a:pPr marL="3175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r" marR="133985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32715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r" marR="110489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1176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3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</a:tr>
              <a:tr h="13540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116839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r" marR="10096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600" spc="1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факт**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91" name="object 91"/>
          <p:cNvSpPr txBox="1"/>
          <p:nvPr/>
        </p:nvSpPr>
        <p:spPr>
          <a:xfrm>
            <a:off x="8255648" y="4546111"/>
            <a:ext cx="5885815" cy="3759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Создание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необходимой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телекоммуникационной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инфраструктуры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обеспечения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широкополосным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доступом </a:t>
            </a:r>
            <a:r>
              <a:rPr dirty="0" sz="800" spc="110" b="1">
                <a:solidFill>
                  <a:srgbClr val="221E1F"/>
                </a:solidFill>
                <a:latin typeface="Arial"/>
                <a:cs typeface="Arial"/>
              </a:rPr>
              <a:t>к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сети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Интернет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социально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значимых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объектов,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а </a:t>
            </a:r>
            <a:r>
              <a:rPr dirty="0" sz="800" spc="90" b="1">
                <a:solidFill>
                  <a:srgbClr val="221E1F"/>
                </a:solidFill>
                <a:latin typeface="Arial"/>
                <a:cs typeface="Arial"/>
              </a:rPr>
              <a:t>также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эффективного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безопасного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использования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ими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онлайн-сервисов</a:t>
            </a:r>
            <a:endParaRPr sz="8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8255648" y="8084050"/>
            <a:ext cx="5535295" cy="3759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930"/>
              </a:lnSpc>
              <a:spcBef>
                <a:spcPts val="100"/>
              </a:spcBef>
            </a:pP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Предприятия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граждане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используют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продукты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(услуги),</a:t>
            </a:r>
            <a:endParaRPr sz="800">
              <a:latin typeface="Arial"/>
              <a:cs typeface="Arial"/>
            </a:endParaRPr>
          </a:p>
          <a:p>
            <a:pPr marL="12700" marR="5080">
              <a:lnSpc>
                <a:spcPts val="900"/>
              </a:lnSpc>
              <a:spcBef>
                <a:spcPts val="50"/>
              </a:spcBef>
            </a:pP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основанные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8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преимущественно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отечественных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технологиях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искусственного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интеллекта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(ИИ), </a:t>
            </a:r>
            <a:r>
              <a:rPr dirty="0" sz="800" spc="-204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обеспечивающих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качественно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новый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уровень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эффективности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деятельности</a:t>
            </a:r>
            <a:endParaRPr sz="8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8195299" y="3365782"/>
            <a:ext cx="5368925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Для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достижения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целей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национальной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программы 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выделены </a:t>
            </a:r>
            <a:r>
              <a:rPr dirty="0" sz="1200" spc="7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следующие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общественно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значимые</a:t>
            </a:r>
            <a:r>
              <a:rPr dirty="0" sz="12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результаты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-5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показатели,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которые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служат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индикаторами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достижения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результатов</a:t>
            </a:r>
            <a:endParaRPr sz="12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8195299" y="1104742"/>
            <a:ext cx="3161030" cy="19697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Мероприятия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национальной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программы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«Цифро-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вая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экономика»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направлены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ускоренное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внедрение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цифровых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технологий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экономике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сфе-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целях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создания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условий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высокотехнологично-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бизнеса,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повышения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конкурентоспособности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страны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глобальном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рынке,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укрепления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национальной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безо-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пасности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качества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жизни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людей.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Вн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дрени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цифровы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хно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логи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пла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форменных 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решений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сферах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государственного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управления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ока-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зания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государственных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услуг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позволит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повысить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каче-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ство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жизни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граждан,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максимально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упростить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получе-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ние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ими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различных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услуг,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обеспечить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удобный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формат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11435299" y="1104740"/>
            <a:ext cx="3160395" cy="18078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7620">
              <a:lnSpc>
                <a:spcPct val="132900"/>
              </a:lnSpc>
              <a:spcBef>
                <a:spcPts val="100"/>
              </a:spcBef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взаимодействия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государством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изменение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процес-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сов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внутри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самих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органов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власти.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Для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достижения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целей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национальной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программы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формирован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дер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альны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ов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: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«Нормативное 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регулирование цифровой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среды»,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«Информационная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инфраструктура»,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«Кадры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цифровой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экономики»,</a:t>
            </a:r>
            <a:endParaRPr sz="800">
              <a:latin typeface="Arial"/>
              <a:cs typeface="Arial"/>
            </a:endParaRPr>
          </a:p>
          <a:p>
            <a:pPr algn="just" marL="12700" marR="7620">
              <a:lnSpc>
                <a:spcPct val="132900"/>
              </a:lnSpc>
            </a:pP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«Информационная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безопасность», 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«Цифровые </a:t>
            </a:r>
            <a:r>
              <a:rPr dirty="0" sz="800" spc="25" i="1">
                <a:solidFill>
                  <a:srgbClr val="221E1F"/>
                </a:solidFill>
                <a:latin typeface="Arial"/>
                <a:cs typeface="Arial"/>
              </a:rPr>
              <a:t>техно-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логии»,</a:t>
            </a:r>
            <a:r>
              <a:rPr dirty="0" sz="800" spc="-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«Цифровое</a:t>
            </a:r>
            <a:r>
              <a:rPr dirty="0" sz="800" spc="-3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государственное</a:t>
            </a:r>
            <a:r>
              <a:rPr dirty="0" sz="800" spc="-3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управление»,</a:t>
            </a:r>
            <a:r>
              <a:rPr dirty="0" sz="800" spc="-3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«Ис-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кусственный </a:t>
            </a:r>
            <a:r>
              <a:rPr dirty="0" sz="800" spc="15" i="1">
                <a:solidFill>
                  <a:srgbClr val="221E1F"/>
                </a:solidFill>
                <a:latin typeface="Arial"/>
                <a:cs typeface="Arial"/>
              </a:rPr>
              <a:t>интеллект», 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«Развитие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кадрового </a:t>
            </a:r>
            <a:r>
              <a:rPr dirty="0" sz="800" spc="35" i="1">
                <a:solidFill>
                  <a:srgbClr val="221E1F"/>
                </a:solidFill>
                <a:latin typeface="Arial"/>
                <a:cs typeface="Arial"/>
              </a:rPr>
              <a:t>потен-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4" i="1">
                <a:solidFill>
                  <a:srgbClr val="221E1F"/>
                </a:solidFill>
                <a:latin typeface="Arial"/>
                <a:cs typeface="Arial"/>
              </a:rPr>
              <a:t>циала</a:t>
            </a:r>
            <a:r>
              <a:rPr dirty="0" sz="800" spc="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ИТ-отрасли»,</a:t>
            </a:r>
            <a:r>
              <a:rPr dirty="0" sz="800" spc="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«Обеспечение</a:t>
            </a:r>
            <a:r>
              <a:rPr dirty="0" sz="800" spc="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доступа</a:t>
            </a:r>
            <a:r>
              <a:rPr dirty="0" sz="800" spc="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" i="1">
                <a:solidFill>
                  <a:srgbClr val="221E1F"/>
                </a:solidFill>
                <a:latin typeface="Arial"/>
                <a:cs typeface="Arial"/>
              </a:rPr>
              <a:t>Интернет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за</a:t>
            </a:r>
            <a:r>
              <a:rPr dirty="0" sz="800" spc="-3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-10" i="1">
                <a:solidFill>
                  <a:srgbClr val="221E1F"/>
                </a:solidFill>
                <a:latin typeface="Arial"/>
                <a:cs typeface="Arial"/>
              </a:rPr>
              <a:t>счет</a:t>
            </a:r>
            <a:r>
              <a:rPr dirty="0" sz="80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развития</a:t>
            </a:r>
            <a:r>
              <a:rPr dirty="0" sz="80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спутниковой</a:t>
            </a:r>
            <a:r>
              <a:rPr dirty="0" sz="800" spc="-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связи»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2148239" y="695399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3228239" y="695399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4308240" y="6953997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6468239" y="9005270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5388240" y="9005270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4308240" y="9005270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3228239" y="9005270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2148239" y="9005270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1068238" y="9005270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494045" y="10101202"/>
            <a:ext cx="86360" cy="198755"/>
          </a:xfrm>
          <a:prstGeom prst="rect">
            <a:avLst/>
          </a:prstGeom>
        </p:spPr>
        <p:txBody>
          <a:bodyPr wrap="square" lIns="0" tIns="635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0"/>
              </a:spcBef>
            </a:pPr>
            <a:r>
              <a:rPr dirty="0" sz="1200" spc="5">
                <a:solidFill>
                  <a:srgbClr val="211D1E"/>
                </a:solidFill>
                <a:latin typeface="Microsoft Sans Serif"/>
                <a:cs typeface="Microsoft Sans Serif"/>
              </a:rPr>
              <a:t>3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7" name="object 7"/>
          <p:cNvGrpSpPr/>
          <p:nvPr/>
        </p:nvGrpSpPr>
        <p:grpSpPr>
          <a:xfrm>
            <a:off x="7559992" y="0"/>
            <a:ext cx="7560309" cy="10692130"/>
            <a:chOff x="7559992" y="0"/>
            <a:chExt cx="7560309" cy="10692130"/>
          </a:xfrm>
        </p:grpSpPr>
        <p:sp>
          <p:nvSpPr>
            <p:cNvPr id="8" name="object 8"/>
            <p:cNvSpPr/>
            <p:nvPr/>
          </p:nvSpPr>
          <p:spPr>
            <a:xfrm>
              <a:off x="7559992" y="0"/>
              <a:ext cx="7560309" cy="10692130"/>
            </a:xfrm>
            <a:custGeom>
              <a:avLst/>
              <a:gdLst/>
              <a:ahLst/>
              <a:cxnLst/>
              <a:rect l="l" t="t" r="r" b="b"/>
              <a:pathLst>
                <a:path w="7560309" h="10692130">
                  <a:moveTo>
                    <a:pt x="7560005" y="0"/>
                  </a:moveTo>
                  <a:lnTo>
                    <a:pt x="0" y="0"/>
                  </a:lnTo>
                  <a:lnTo>
                    <a:pt x="0" y="10692003"/>
                  </a:lnTo>
                  <a:lnTo>
                    <a:pt x="7560005" y="10692003"/>
                  </a:lnTo>
                  <a:lnTo>
                    <a:pt x="7560005" y="0"/>
                  </a:lnTo>
                  <a:close/>
                </a:path>
              </a:pathLst>
            </a:custGeom>
            <a:solidFill>
              <a:srgbClr val="8F80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9368160" y="897309"/>
              <a:ext cx="3943985" cy="9363075"/>
            </a:xfrm>
            <a:custGeom>
              <a:avLst/>
              <a:gdLst/>
              <a:ahLst/>
              <a:cxnLst/>
              <a:rect l="l" t="t" r="r" b="b"/>
              <a:pathLst>
                <a:path w="3943984" h="9363075">
                  <a:moveTo>
                    <a:pt x="2837180" y="0"/>
                  </a:moveTo>
                  <a:lnTo>
                    <a:pt x="2624391" y="0"/>
                  </a:lnTo>
                  <a:lnTo>
                    <a:pt x="0" y="1759051"/>
                  </a:lnTo>
                  <a:lnTo>
                    <a:pt x="0" y="2156256"/>
                  </a:lnTo>
                  <a:lnTo>
                    <a:pt x="2099513" y="922083"/>
                  </a:lnTo>
                  <a:lnTo>
                    <a:pt x="2099513" y="8766886"/>
                  </a:lnTo>
                  <a:lnTo>
                    <a:pt x="851154" y="9008046"/>
                  </a:lnTo>
                  <a:lnTo>
                    <a:pt x="851154" y="9362694"/>
                  </a:lnTo>
                  <a:lnTo>
                    <a:pt x="3943680" y="9362694"/>
                  </a:lnTo>
                  <a:lnTo>
                    <a:pt x="3943680" y="9008046"/>
                  </a:lnTo>
                  <a:lnTo>
                    <a:pt x="2837180" y="8766886"/>
                  </a:lnTo>
                  <a:lnTo>
                    <a:pt x="28371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" name="object 10"/>
          <p:cNvSpPr txBox="1"/>
          <p:nvPr/>
        </p:nvSpPr>
        <p:spPr>
          <a:xfrm>
            <a:off x="527301" y="7547603"/>
            <a:ext cx="4380230" cy="2747010"/>
          </a:xfrm>
          <a:prstGeom prst="rect">
            <a:avLst/>
          </a:prstGeom>
        </p:spPr>
        <p:txBody>
          <a:bodyPr wrap="square" lIns="0" tIns="142240" rIns="0" bIns="0" rtlCol="0" vert="horz">
            <a:spAutoFit/>
          </a:bodyPr>
          <a:lstStyle/>
          <a:p>
            <a:pPr marL="12700" marR="5080">
              <a:lnSpc>
                <a:spcPts val="5100"/>
              </a:lnSpc>
              <a:spcBef>
                <a:spcPts val="1120"/>
              </a:spcBef>
            </a:pPr>
            <a:r>
              <a:rPr dirty="0" sz="5100" spc="50" b="1">
                <a:solidFill>
                  <a:srgbClr val="8F8047"/>
                </a:solidFill>
                <a:latin typeface="Cambria"/>
                <a:cs typeface="Cambria"/>
              </a:rPr>
              <a:t>Основные </a:t>
            </a:r>
            <a:r>
              <a:rPr dirty="0" sz="5100" spc="55" b="1">
                <a:solidFill>
                  <a:srgbClr val="8F8047"/>
                </a:solidFill>
                <a:latin typeface="Cambria"/>
                <a:cs typeface="Cambria"/>
              </a:rPr>
              <a:t> </a:t>
            </a:r>
            <a:r>
              <a:rPr dirty="0" sz="5100" spc="45" b="1">
                <a:solidFill>
                  <a:srgbClr val="8F8047"/>
                </a:solidFill>
                <a:latin typeface="Cambria"/>
                <a:cs typeface="Cambria"/>
              </a:rPr>
              <a:t>параметры </a:t>
            </a:r>
            <a:r>
              <a:rPr dirty="0" sz="5100" spc="50" b="1">
                <a:solidFill>
                  <a:srgbClr val="8F8047"/>
                </a:solidFill>
                <a:latin typeface="Cambria"/>
                <a:cs typeface="Cambria"/>
              </a:rPr>
              <a:t> </a:t>
            </a:r>
            <a:r>
              <a:rPr dirty="0" sz="5100" spc="114" b="1">
                <a:solidFill>
                  <a:srgbClr val="8F8047"/>
                </a:solidFill>
                <a:latin typeface="Cambria"/>
                <a:cs typeface="Cambria"/>
              </a:rPr>
              <a:t>ф</a:t>
            </a:r>
            <a:r>
              <a:rPr dirty="0" sz="5100" spc="-225" b="1">
                <a:solidFill>
                  <a:srgbClr val="8F8047"/>
                </a:solidFill>
                <a:latin typeface="Cambria"/>
                <a:cs typeface="Cambria"/>
              </a:rPr>
              <a:t>е</a:t>
            </a:r>
            <a:r>
              <a:rPr dirty="0" sz="5100" spc="-365" b="1">
                <a:solidFill>
                  <a:srgbClr val="8F8047"/>
                </a:solidFill>
                <a:latin typeface="Cambria"/>
                <a:cs typeface="Cambria"/>
              </a:rPr>
              <a:t>д</a:t>
            </a:r>
            <a:r>
              <a:rPr dirty="0" sz="5100" spc="-210" b="1">
                <a:solidFill>
                  <a:srgbClr val="8F8047"/>
                </a:solidFill>
                <a:latin typeface="Cambria"/>
                <a:cs typeface="Cambria"/>
              </a:rPr>
              <a:t>е</a:t>
            </a:r>
            <a:r>
              <a:rPr dirty="0" sz="5100" b="1">
                <a:solidFill>
                  <a:srgbClr val="8F8047"/>
                </a:solidFill>
                <a:latin typeface="Cambria"/>
                <a:cs typeface="Cambria"/>
              </a:rPr>
              <a:t>р</a:t>
            </a:r>
            <a:r>
              <a:rPr dirty="0" sz="5100" spc="75" b="1">
                <a:solidFill>
                  <a:srgbClr val="8F8047"/>
                </a:solidFill>
                <a:latin typeface="Cambria"/>
                <a:cs typeface="Cambria"/>
              </a:rPr>
              <a:t>а</a:t>
            </a:r>
            <a:r>
              <a:rPr dirty="0" sz="5100" spc="-225" b="1">
                <a:solidFill>
                  <a:srgbClr val="8F8047"/>
                </a:solidFill>
                <a:latin typeface="Cambria"/>
                <a:cs typeface="Cambria"/>
              </a:rPr>
              <a:t>л</a:t>
            </a:r>
            <a:r>
              <a:rPr dirty="0" sz="5100" spc="-30" b="1">
                <a:solidFill>
                  <a:srgbClr val="8F8047"/>
                </a:solidFill>
                <a:latin typeface="Cambria"/>
                <a:cs typeface="Cambria"/>
              </a:rPr>
              <a:t>ь</a:t>
            </a:r>
            <a:r>
              <a:rPr dirty="0" sz="5100" spc="-80" b="1">
                <a:solidFill>
                  <a:srgbClr val="8F8047"/>
                </a:solidFill>
                <a:latin typeface="Cambria"/>
                <a:cs typeface="Cambria"/>
              </a:rPr>
              <a:t>но</a:t>
            </a:r>
            <a:r>
              <a:rPr dirty="0" sz="5100" spc="55" b="1">
                <a:solidFill>
                  <a:srgbClr val="8F8047"/>
                </a:solidFill>
                <a:latin typeface="Cambria"/>
                <a:cs typeface="Cambria"/>
              </a:rPr>
              <a:t>г</a:t>
            </a:r>
            <a:r>
              <a:rPr dirty="0" sz="5100" spc="-55" b="1">
                <a:solidFill>
                  <a:srgbClr val="8F8047"/>
                </a:solidFill>
                <a:latin typeface="Cambria"/>
                <a:cs typeface="Cambria"/>
              </a:rPr>
              <a:t>о  </a:t>
            </a:r>
            <a:r>
              <a:rPr dirty="0" sz="5100" spc="-10" b="1">
                <a:solidFill>
                  <a:srgbClr val="8F8047"/>
                </a:solidFill>
                <a:latin typeface="Cambria"/>
                <a:cs typeface="Cambria"/>
              </a:rPr>
              <a:t>бюджета</a:t>
            </a:r>
            <a:endParaRPr sz="5100">
              <a:latin typeface="Cambria"/>
              <a:cs typeface="Cambri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76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11D1E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11D1E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11D1E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11D1E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11D1E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55">
                <a:solidFill>
                  <a:srgbClr val="211D1E"/>
                </a:solidFill>
                <a:latin typeface="Microsoft Sans Serif"/>
                <a:cs typeface="Microsoft Sans Serif"/>
              </a:rPr>
              <a:t>НА</a:t>
            </a:r>
            <a:r>
              <a:rPr dirty="0" sz="650" spc="-5">
                <a:solidFill>
                  <a:srgbClr val="211D1E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5">
                <a:solidFill>
                  <a:srgbClr val="211D1E"/>
                </a:solidFill>
                <a:latin typeface="Microsoft Sans Serif"/>
                <a:cs typeface="Microsoft Sans Serif"/>
              </a:rPr>
              <a:t>2024</a:t>
            </a:r>
            <a:r>
              <a:rPr dirty="0" sz="650" spc="-5">
                <a:solidFill>
                  <a:srgbClr val="211D1E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10">
                <a:solidFill>
                  <a:srgbClr val="211D1E"/>
                </a:solidFill>
                <a:latin typeface="Microsoft Sans Serif"/>
                <a:cs typeface="Microsoft Sans Serif"/>
              </a:rPr>
              <a:t>ГОД</a:t>
            </a:r>
            <a:r>
              <a:rPr dirty="0" sz="650">
                <a:solidFill>
                  <a:srgbClr val="211D1E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65">
                <a:solidFill>
                  <a:srgbClr val="211D1E"/>
                </a:solidFill>
                <a:latin typeface="Microsoft Sans Serif"/>
                <a:cs typeface="Microsoft Sans Serif"/>
              </a:rPr>
              <a:t>И</a:t>
            </a:r>
            <a:r>
              <a:rPr dirty="0" sz="650" spc="-5">
                <a:solidFill>
                  <a:srgbClr val="211D1E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55">
                <a:solidFill>
                  <a:srgbClr val="211D1E"/>
                </a:solidFill>
                <a:latin typeface="Microsoft Sans Serif"/>
                <a:cs typeface="Microsoft Sans Serif"/>
              </a:rPr>
              <a:t>НА</a:t>
            </a:r>
            <a:r>
              <a:rPr dirty="0" sz="650">
                <a:solidFill>
                  <a:srgbClr val="211D1E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55">
                <a:solidFill>
                  <a:srgbClr val="211D1E"/>
                </a:solidFill>
                <a:latin typeface="Microsoft Sans Serif"/>
                <a:cs typeface="Microsoft Sans Serif"/>
              </a:rPr>
              <a:t>ПЛАНОВЫЙ</a:t>
            </a:r>
            <a:r>
              <a:rPr dirty="0" sz="650" spc="-5">
                <a:solidFill>
                  <a:srgbClr val="211D1E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11D1E"/>
                </a:solidFill>
                <a:latin typeface="Microsoft Sans Serif"/>
                <a:cs typeface="Microsoft Sans Serif"/>
              </a:rPr>
              <a:t>ПЕРИОД</a:t>
            </a:r>
            <a:r>
              <a:rPr dirty="0" sz="650" spc="-5">
                <a:solidFill>
                  <a:srgbClr val="211D1E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11D1E"/>
                </a:solidFill>
                <a:latin typeface="Microsoft Sans Serif"/>
                <a:cs typeface="Microsoft Sans Serif"/>
              </a:rPr>
              <a:t>2025</a:t>
            </a:r>
            <a:r>
              <a:rPr dirty="0" sz="650">
                <a:solidFill>
                  <a:srgbClr val="211D1E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65">
                <a:solidFill>
                  <a:srgbClr val="211D1E"/>
                </a:solidFill>
                <a:latin typeface="Microsoft Sans Serif"/>
                <a:cs typeface="Microsoft Sans Serif"/>
              </a:rPr>
              <a:t>И</a:t>
            </a:r>
            <a:r>
              <a:rPr dirty="0" sz="650" spc="-5">
                <a:solidFill>
                  <a:srgbClr val="211D1E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11D1E"/>
                </a:solidFill>
                <a:latin typeface="Microsoft Sans Serif"/>
                <a:cs typeface="Microsoft Sans Serif"/>
              </a:rPr>
              <a:t>2026</a:t>
            </a:r>
            <a:r>
              <a:rPr dirty="0" sz="650">
                <a:solidFill>
                  <a:srgbClr val="211D1E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25">
                <a:solidFill>
                  <a:srgbClr val="211D1E"/>
                </a:solidFill>
                <a:latin typeface="Microsoft Sans Serif"/>
                <a:cs typeface="Microsoft Sans Serif"/>
              </a:rPr>
              <a:t>ГОДОВ</a:t>
            </a:r>
            <a:endParaRPr sz="65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974090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20">
                <a:solidFill>
                  <a:srgbClr val="221E1F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Е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Л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Я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80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5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С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А  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ЭКОНОМИКИ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300" y="3750742"/>
            <a:ext cx="2400300" cy="5118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2022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ГОДУ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РАМКАХ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b="1">
                <a:solidFill>
                  <a:srgbClr val="221E1F"/>
                </a:solidFill>
                <a:latin typeface="Arial"/>
                <a:cs typeface="Arial"/>
              </a:rPr>
              <a:t>НАЦИОНАЛЬНОЙ </a:t>
            </a:r>
            <a:r>
              <a:rPr dirty="0" sz="800" spc="-204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ПРОГРАММЫ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БЫЛИ ДОСТИГНУТЫ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 СЛЕДУЮЩИЕ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РЕЗУЛЬТАТЫ:</a:t>
            </a:r>
            <a:endParaRPr sz="8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40004" y="449800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655774" y="4414543"/>
            <a:ext cx="3032760" cy="55340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-635">
              <a:lnSpc>
                <a:spcPct val="132900"/>
              </a:lnSpc>
              <a:spcBef>
                <a:spcPts val="100"/>
              </a:spcBef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защищенный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доступ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государственным,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муниципальным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иным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информационным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систе-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мам,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а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также к сети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Интернет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для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отдельных катего-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рий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значимых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объектов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использованием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единой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сети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передачи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данных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количестве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45">
                <a:solidFill>
                  <a:srgbClr val="221E1F"/>
                </a:solidFill>
                <a:latin typeface="Microsoft Sans Serif"/>
                <a:cs typeface="Microsoft Sans Serif"/>
              </a:rPr>
              <a:t>11</a:t>
            </a:r>
            <a:r>
              <a:rPr dirty="0" sz="800" spc="-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580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ед.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(соответствует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плану);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255">
              <a:lnSpc>
                <a:spcPct val="132900"/>
              </a:lnSpc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9 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161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государственная (муниципальная)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тельная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организация, реализующая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программы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щего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образования,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ИТ-инфраструктурой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безопасного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доступа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государственным,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муници-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пальным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иным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информационным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системам,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также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сети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Интернет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036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ед.);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255" indent="-635">
              <a:lnSpc>
                <a:spcPct val="132900"/>
              </a:lnSpc>
            </a:pP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обеспечены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развитие,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поддержание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эксплуата-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ция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инфраструктуры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российского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государственно-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сегмента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сети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Интернет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(сеть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RSNet)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со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скоростью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40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Гб/с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(соответствует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плану);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255" indent="34290">
              <a:lnSpc>
                <a:spcPct val="132900"/>
              </a:lnSpc>
            </a:pP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25,5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человек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0">
                <a:solidFill>
                  <a:srgbClr val="221E1F"/>
                </a:solidFill>
                <a:latin typeface="Microsoft Sans Serif"/>
                <a:cs typeface="Microsoft Sans Serif"/>
              </a:rPr>
              <a:t>прошли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обучение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дополни-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тельным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образовательным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программам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исполь-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зованием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мер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государственной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лучения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новых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востребованных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рынке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труда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цифровых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компетенций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базе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АНО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«Университет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Национальной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технологической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инициативы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2035»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25,0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человек);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проведено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повышение </a:t>
            </a:r>
            <a:r>
              <a:rPr dirty="0" sz="800" spc="150">
                <a:solidFill>
                  <a:srgbClr val="221E1F"/>
                </a:solidFill>
                <a:latin typeface="Microsoft Sans Serif"/>
                <a:cs typeface="Microsoft Sans Serif"/>
              </a:rPr>
              <a:t>квалификации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18,3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тыс.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преподавателей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высшего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среднего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профессио-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нального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образования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новым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программам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для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ИТ-специальностей </a:t>
            </a:r>
            <a:r>
              <a:rPr dirty="0" sz="800" spc="140">
                <a:solidFill>
                  <a:srgbClr val="221E1F"/>
                </a:solidFill>
                <a:latin typeface="Microsoft Sans Serif"/>
                <a:cs typeface="Microsoft Sans Serif"/>
              </a:rPr>
              <a:t>и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различных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предметных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от-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раслей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базе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АНО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«Университет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«Иннополис»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17,9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преподавателей);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создано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функционирование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разви-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тие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системы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обеспечения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соблюдения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операторами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связи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требований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оказании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услуг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связи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услуг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проп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афи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св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обще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зования; 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Российским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фондом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информационных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техно-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40004" y="5470004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40004" y="644199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40004" y="709000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40004" y="822399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40004" y="919600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40004" y="984399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3895771" y="3750742"/>
            <a:ext cx="3033395" cy="61817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6350">
              <a:lnSpc>
                <a:spcPct val="132900"/>
              </a:lnSpc>
              <a:spcBef>
                <a:spcPts val="100"/>
              </a:spcBef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логи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дде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ан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800" spc="-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аб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вн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нию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российских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решений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сфере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ИТ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41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проект);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предоставление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цифровых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сервисов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для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участников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избирательного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процесса;</a:t>
            </a:r>
            <a:endParaRPr sz="800">
              <a:latin typeface="Microsoft Sans Serif"/>
              <a:cs typeface="Microsoft Sans Serif"/>
            </a:endParaRPr>
          </a:p>
          <a:p>
            <a:pPr marL="12700" marR="5715">
              <a:lnSpc>
                <a:spcPct val="132900"/>
              </a:lnSpc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создана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отечественная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цифровая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платформа сбора,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об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аб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тки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анени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аспро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анени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данны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танционного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зондирования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Земли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из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космоса,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обес-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печивающа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требно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аждан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знес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вла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ти,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обеспечена реализация проекта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«Цифровая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земля»;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Фондом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«Сколково»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обеспечено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первое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масштабное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внедрение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российских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решений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сфере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ИТ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коли-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честве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10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единиц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единиц);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890">
              <a:lnSpc>
                <a:spcPct val="132900"/>
              </a:lnSpc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Фондом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содействия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инновациям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поддержаны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350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ектов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малых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предприятий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разработке,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примене-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нию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коммерциализации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российских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цифровых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шений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255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890">
              <a:lnSpc>
                <a:spcPct val="132900"/>
              </a:lnSpc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осуществлена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грантовая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412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ма-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лых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предприятий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разработке,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применению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ком-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мерциализации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продуктов,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сервисов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и/или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решений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использованием технологий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искусственного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теллекта,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разработчиков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открытых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библиотек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сфе-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искусственного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интеллекта,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акселерации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про-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ектов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с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применением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искусственного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интеллекта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346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>
              <a:lnSpc>
                <a:spcPct val="132900"/>
              </a:lnSpc>
            </a:pP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110,12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обучающимся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возможность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вышения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квалификации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«цифровой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кафедре»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разовательной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высшего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образования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участника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программы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стратегического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академического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лидерства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«Приоритет-2030»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посредством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получе-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ния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дополнительной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квалификации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ИТ-профилю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80,2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обучающихся);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130,4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тыс.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талантливых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школьников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8–11-х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классов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предоставлена возможность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прохождения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допол-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нительного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двухлетнего курса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обучения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современ-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ным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языкам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программирования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базе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автоном-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0">
                <a:solidFill>
                  <a:srgbClr val="221E1F"/>
                </a:solidFill>
                <a:latin typeface="Microsoft Sans Serif"/>
                <a:cs typeface="Microsoft Sans Serif"/>
              </a:rPr>
              <a:t>ной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некоммерческой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«Университет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технологической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инициативы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2035»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100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человек).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780002" y="415820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780002" y="448221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780002" y="5292204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780002" y="577820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780002" y="642620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780002" y="772221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780002" y="8856205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8137897" y="1124707"/>
            <a:ext cx="552323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85" b="1">
                <a:solidFill>
                  <a:srgbClr val="221E1F"/>
                </a:solidFill>
                <a:latin typeface="Cambria"/>
                <a:cs typeface="Cambria"/>
              </a:rPr>
              <a:t>Национальный</a:t>
            </a:r>
            <a:r>
              <a:rPr dirty="0" sz="3800" spc="3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15" b="1">
                <a:solidFill>
                  <a:srgbClr val="221E1F"/>
                </a:solidFill>
                <a:latin typeface="Cambria"/>
                <a:cs typeface="Cambria"/>
              </a:rPr>
              <a:t>проект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925553" y="1318966"/>
            <a:ext cx="5922645" cy="1316355"/>
          </a:xfrm>
          <a:prstGeom prst="rect">
            <a:avLst/>
          </a:prstGeom>
        </p:spPr>
        <p:txBody>
          <a:bodyPr wrap="square" lIns="0" tIns="2501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970"/>
              </a:spcBef>
            </a:pPr>
            <a:r>
              <a:rPr dirty="0" sz="3800" spc="30" b="1">
                <a:solidFill>
                  <a:srgbClr val="221E1F"/>
                </a:solidFill>
                <a:latin typeface="Cambria"/>
                <a:cs typeface="Cambria"/>
              </a:rPr>
              <a:t>«Наука</a:t>
            </a:r>
            <a:r>
              <a:rPr dirty="0" sz="3800" spc="95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114" b="1">
                <a:solidFill>
                  <a:srgbClr val="221E1F"/>
                </a:solidFill>
                <a:latin typeface="Cambria"/>
                <a:cs typeface="Cambria"/>
              </a:rPr>
              <a:t>и</a:t>
            </a:r>
            <a:r>
              <a:rPr dirty="0" sz="3800" spc="95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25" b="1">
                <a:solidFill>
                  <a:srgbClr val="221E1F"/>
                </a:solidFill>
                <a:latin typeface="Cambria"/>
                <a:cs typeface="Cambria"/>
              </a:rPr>
              <a:t>университеты»</a:t>
            </a:r>
            <a:endParaRPr sz="3800">
              <a:latin typeface="Cambria"/>
              <a:cs typeface="Cambria"/>
            </a:endParaRPr>
          </a:p>
          <a:p>
            <a:pPr marL="281940" marR="3818890">
              <a:lnSpc>
                <a:spcPct val="118100"/>
              </a:lnSpc>
              <a:spcBef>
                <a:spcPts val="330"/>
              </a:spcBef>
            </a:pPr>
            <a:r>
              <a:rPr dirty="0" sz="1200" spc="55">
                <a:solidFill>
                  <a:srgbClr val="C283A0"/>
                </a:solidFill>
                <a:latin typeface="Microsoft Sans Serif"/>
                <a:cs typeface="Microsoft Sans Serif"/>
              </a:rPr>
              <a:t>СРОКИ</a:t>
            </a:r>
            <a:r>
              <a:rPr dirty="0" sz="1200" spc="-75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65">
                <a:solidFill>
                  <a:srgbClr val="C283A0"/>
                </a:solidFill>
                <a:latin typeface="Microsoft Sans Serif"/>
                <a:cs typeface="Microsoft Sans Serif"/>
              </a:rPr>
              <a:t>РЕАЛИЗАЦИИ: </a:t>
            </a:r>
            <a:r>
              <a:rPr dirty="0" sz="1200" spc="-305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30">
                <a:solidFill>
                  <a:srgbClr val="C283A0"/>
                </a:solidFill>
                <a:latin typeface="Microsoft Sans Serif"/>
                <a:cs typeface="Microsoft Sans Serif"/>
              </a:rPr>
              <a:t>01.10.2018</a:t>
            </a:r>
            <a:r>
              <a:rPr dirty="0" sz="1200" spc="-25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245">
                <a:solidFill>
                  <a:srgbClr val="C283A0"/>
                </a:solidFill>
                <a:latin typeface="Microsoft Sans Serif"/>
                <a:cs typeface="Microsoft Sans Serif"/>
              </a:rPr>
              <a:t>–</a:t>
            </a:r>
            <a:r>
              <a:rPr dirty="0" sz="1200" spc="-25">
                <a:solidFill>
                  <a:srgbClr val="C283A0"/>
                </a:solidFill>
                <a:latin typeface="Microsoft Sans Serif"/>
                <a:cs typeface="Microsoft Sans Serif"/>
              </a:rPr>
              <a:t> 31.12.2024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195299" y="5957782"/>
            <a:ext cx="4392295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Расходы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федерального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2021–2024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годах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1200" spc="-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реализацию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проекта,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8195299" y="2944342"/>
            <a:ext cx="3162300" cy="26174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2020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результате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реструктуризации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двух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циональных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проектов: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«Наука»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«Образование»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был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сформирован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проект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«Наука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универ-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ситеты»,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основной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целью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которого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стало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присутствия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первой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пятерке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стран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мира,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ведущих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разработки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приоритетных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обла-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стях.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Пять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главных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инициатив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национального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проекта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выражены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пяти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федеральных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проектах: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«Развитие</a:t>
            </a:r>
            <a:r>
              <a:rPr dirty="0" sz="800" spc="-3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ин- </a:t>
            </a:r>
            <a:r>
              <a:rPr dirty="0" sz="800" spc="-2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-275" i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еграционны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х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проце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8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фер</a:t>
            </a:r>
            <a:r>
              <a:rPr dirty="0" sz="800" spc="35" i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науки</a:t>
            </a:r>
            <a:r>
              <a:rPr dirty="0" sz="800" spc="35" i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высше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обр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30" i="1">
                <a:solidFill>
                  <a:srgbClr val="221E1F"/>
                </a:solidFill>
                <a:latin typeface="Arial"/>
                <a:cs typeface="Arial"/>
              </a:rPr>
              <a:t>- 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зования</a:t>
            </a:r>
            <a:r>
              <a:rPr dirty="0" sz="800" spc="-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7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индустрии»,</a:t>
            </a:r>
            <a:r>
              <a:rPr dirty="0" sz="800" spc="-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«Развитие</a:t>
            </a:r>
            <a:r>
              <a:rPr dirty="0" sz="800" spc="-3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масштабных</a:t>
            </a:r>
            <a:r>
              <a:rPr dirty="0" sz="800" spc="-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научных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научно-технологических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проектов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по</a:t>
            </a:r>
            <a:r>
              <a:rPr dirty="0" sz="800" spc="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приоритетным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исследовательским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направлениям»,</a:t>
            </a:r>
            <a:r>
              <a:rPr dirty="0" sz="800" spc="-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«Развитие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инфра-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-90" i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-65" i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у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-254" i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ур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ы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дл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я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научны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х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довани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й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8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по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35" i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-275" i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овк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ад</a:t>
            </a:r>
            <a:r>
              <a:rPr dirty="0" sz="800" spc="30" i="1">
                <a:solidFill>
                  <a:srgbClr val="221E1F"/>
                </a:solidFill>
                <a:latin typeface="Arial"/>
                <a:cs typeface="Arial"/>
              </a:rPr>
              <a:t>-  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ров», 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«Развитие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человеческого 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капитала в 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интересах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регионов,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отраслей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2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сектора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исследований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2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разра-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i="1">
                <a:solidFill>
                  <a:srgbClr val="221E1F"/>
                </a:solidFill>
                <a:latin typeface="Arial"/>
                <a:cs typeface="Arial"/>
              </a:rPr>
              <a:t>боток»,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«Создание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-10" i="1">
                <a:solidFill>
                  <a:srgbClr val="221E1F"/>
                </a:solidFill>
                <a:latin typeface="Arial"/>
                <a:cs typeface="Arial"/>
              </a:rPr>
              <a:t>сети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современных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кампусов»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Нацио-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10584002" y="7928648"/>
            <a:ext cx="432434" cy="628015"/>
            <a:chOff x="10584002" y="7928648"/>
            <a:chExt cx="432434" cy="628015"/>
          </a:xfrm>
        </p:grpSpPr>
        <p:sp>
          <p:nvSpPr>
            <p:cNvPr id="30" name="object 30"/>
            <p:cNvSpPr/>
            <p:nvPr/>
          </p:nvSpPr>
          <p:spPr>
            <a:xfrm>
              <a:off x="10584002" y="8242567"/>
              <a:ext cx="108585" cy="314325"/>
            </a:xfrm>
            <a:custGeom>
              <a:avLst/>
              <a:gdLst/>
              <a:ahLst/>
              <a:cxnLst/>
              <a:rect l="l" t="t" r="r" b="b"/>
              <a:pathLst>
                <a:path w="108584" h="314325">
                  <a:moveTo>
                    <a:pt x="108000" y="0"/>
                  </a:moveTo>
                  <a:lnTo>
                    <a:pt x="0" y="0"/>
                  </a:lnTo>
                  <a:lnTo>
                    <a:pt x="0" y="313918"/>
                  </a:lnTo>
                  <a:lnTo>
                    <a:pt x="108000" y="31391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10692002" y="7928648"/>
              <a:ext cx="108585" cy="628015"/>
            </a:xfrm>
            <a:custGeom>
              <a:avLst/>
              <a:gdLst/>
              <a:ahLst/>
              <a:cxnLst/>
              <a:rect l="l" t="t" r="r" b="b"/>
              <a:pathLst>
                <a:path w="108584" h="628015">
                  <a:moveTo>
                    <a:pt x="108000" y="0"/>
                  </a:moveTo>
                  <a:lnTo>
                    <a:pt x="0" y="0"/>
                  </a:lnTo>
                  <a:lnTo>
                    <a:pt x="0" y="627837"/>
                  </a:lnTo>
                  <a:lnTo>
                    <a:pt x="108000" y="62783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10800003" y="7960322"/>
              <a:ext cx="108585" cy="596265"/>
            </a:xfrm>
            <a:custGeom>
              <a:avLst/>
              <a:gdLst/>
              <a:ahLst/>
              <a:cxnLst/>
              <a:rect l="l" t="t" r="r" b="b"/>
              <a:pathLst>
                <a:path w="108584" h="596265">
                  <a:moveTo>
                    <a:pt x="108000" y="0"/>
                  </a:moveTo>
                  <a:lnTo>
                    <a:pt x="0" y="0"/>
                  </a:lnTo>
                  <a:lnTo>
                    <a:pt x="0" y="596163"/>
                  </a:lnTo>
                  <a:lnTo>
                    <a:pt x="108000" y="59616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10908004" y="8038084"/>
              <a:ext cx="108585" cy="518795"/>
            </a:xfrm>
            <a:custGeom>
              <a:avLst/>
              <a:gdLst/>
              <a:ahLst/>
              <a:cxnLst/>
              <a:rect l="l" t="t" r="r" b="b"/>
              <a:pathLst>
                <a:path w="108584" h="518795">
                  <a:moveTo>
                    <a:pt x="108000" y="0"/>
                  </a:moveTo>
                  <a:lnTo>
                    <a:pt x="0" y="0"/>
                  </a:lnTo>
                  <a:lnTo>
                    <a:pt x="0" y="518401"/>
                  </a:lnTo>
                  <a:lnTo>
                    <a:pt x="108000" y="51840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4" name="object 34"/>
          <p:cNvSpPr txBox="1"/>
          <p:nvPr/>
        </p:nvSpPr>
        <p:spPr>
          <a:xfrm>
            <a:off x="10571299" y="8849703"/>
            <a:ext cx="934085" cy="7956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ин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егр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ационных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процессов</a:t>
            </a:r>
            <a:endParaRPr sz="800">
              <a:latin typeface="Microsoft Sans Serif"/>
              <a:cs typeface="Microsoft Sans Serif"/>
            </a:endParaRPr>
          </a:p>
          <a:p>
            <a:pPr marL="12700" marR="114300">
              <a:lnSpc>
                <a:spcPts val="850"/>
              </a:lnSpc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сфере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науки,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высшего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образования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индустрии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0572240" y="8597750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0565367" y="8000279"/>
            <a:ext cx="136525" cy="20129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,5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0673368" y="7698658"/>
            <a:ext cx="352425" cy="29845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1920">
              <a:lnSpc>
                <a:spcPct val="100000"/>
              </a:lnSpc>
              <a:spcBef>
                <a:spcPts val="150"/>
              </a:spcBef>
            </a:pPr>
            <a:r>
              <a:rPr dirty="0" sz="650" spc="-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 marL="90170">
              <a:lnSpc>
                <a:spcPct val="100000"/>
              </a:lnSpc>
              <a:spcBef>
                <a:spcPts val="7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39,4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32,4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38" name="object 38"/>
          <p:cNvGrpSpPr/>
          <p:nvPr/>
        </p:nvGrpSpPr>
        <p:grpSpPr>
          <a:xfrm>
            <a:off x="9288005" y="8215198"/>
            <a:ext cx="432434" cy="341630"/>
            <a:chOff x="9288005" y="8215198"/>
            <a:chExt cx="432434" cy="341630"/>
          </a:xfrm>
        </p:grpSpPr>
        <p:sp>
          <p:nvSpPr>
            <p:cNvPr id="39" name="object 39"/>
            <p:cNvSpPr/>
            <p:nvPr/>
          </p:nvSpPr>
          <p:spPr>
            <a:xfrm>
              <a:off x="9288005" y="8284324"/>
              <a:ext cx="108585" cy="272415"/>
            </a:xfrm>
            <a:custGeom>
              <a:avLst/>
              <a:gdLst/>
              <a:ahLst/>
              <a:cxnLst/>
              <a:rect l="l" t="t" r="r" b="b"/>
              <a:pathLst>
                <a:path w="108584" h="272415">
                  <a:moveTo>
                    <a:pt x="108000" y="0"/>
                  </a:moveTo>
                  <a:lnTo>
                    <a:pt x="0" y="0"/>
                  </a:lnTo>
                  <a:lnTo>
                    <a:pt x="0" y="272161"/>
                  </a:lnTo>
                  <a:lnTo>
                    <a:pt x="108000" y="27216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9395993" y="8254085"/>
              <a:ext cx="108585" cy="302895"/>
            </a:xfrm>
            <a:custGeom>
              <a:avLst/>
              <a:gdLst/>
              <a:ahLst/>
              <a:cxnLst/>
              <a:rect l="l" t="t" r="r" b="b"/>
              <a:pathLst>
                <a:path w="108584" h="302895">
                  <a:moveTo>
                    <a:pt x="108000" y="0"/>
                  </a:moveTo>
                  <a:lnTo>
                    <a:pt x="0" y="0"/>
                  </a:lnTo>
                  <a:lnTo>
                    <a:pt x="0" y="302399"/>
                  </a:lnTo>
                  <a:lnTo>
                    <a:pt x="108000" y="30239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9503994" y="8252650"/>
              <a:ext cx="108585" cy="304165"/>
            </a:xfrm>
            <a:custGeom>
              <a:avLst/>
              <a:gdLst/>
              <a:ahLst/>
              <a:cxnLst/>
              <a:rect l="l" t="t" r="r" b="b"/>
              <a:pathLst>
                <a:path w="108584" h="304165">
                  <a:moveTo>
                    <a:pt x="108000" y="0"/>
                  </a:moveTo>
                  <a:lnTo>
                    <a:pt x="0" y="0"/>
                  </a:lnTo>
                  <a:lnTo>
                    <a:pt x="0" y="303834"/>
                  </a:lnTo>
                  <a:lnTo>
                    <a:pt x="108000" y="30383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9611994" y="8215198"/>
              <a:ext cx="108585" cy="341630"/>
            </a:xfrm>
            <a:custGeom>
              <a:avLst/>
              <a:gdLst/>
              <a:ahLst/>
              <a:cxnLst/>
              <a:rect l="l" t="t" r="r" b="b"/>
              <a:pathLst>
                <a:path w="108584" h="341629">
                  <a:moveTo>
                    <a:pt x="108000" y="0"/>
                  </a:moveTo>
                  <a:lnTo>
                    <a:pt x="0" y="0"/>
                  </a:lnTo>
                  <a:lnTo>
                    <a:pt x="0" y="341287"/>
                  </a:lnTo>
                  <a:lnTo>
                    <a:pt x="108000" y="34128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3" name="object 43"/>
          <p:cNvSpPr txBox="1"/>
          <p:nvPr/>
        </p:nvSpPr>
        <p:spPr>
          <a:xfrm>
            <a:off x="9275300" y="8849703"/>
            <a:ext cx="1114425" cy="9036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83185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масштабных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научных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научно-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технологических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проектов</a:t>
            </a:r>
            <a:endParaRPr sz="800">
              <a:latin typeface="Microsoft Sans Serif"/>
              <a:cs typeface="Microsoft Sans Serif"/>
            </a:endParaRPr>
          </a:p>
          <a:p>
            <a:pPr marL="12700" marR="5080">
              <a:lnSpc>
                <a:spcPts val="850"/>
              </a:lnSpc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приоритетным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дова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льским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направлениям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9276239" y="8597750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9269368" y="7974569"/>
            <a:ext cx="460375" cy="26860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algn="r" marR="79375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,9</a:t>
            </a:r>
            <a:endParaRPr sz="650">
              <a:latin typeface="Arial"/>
              <a:cs typeface="Arial"/>
            </a:endParaRPr>
          </a:p>
          <a:p>
            <a:pPr algn="r" marR="35560">
              <a:lnSpc>
                <a:spcPct val="100000"/>
              </a:lnSpc>
              <a:spcBef>
                <a:spcPts val="70"/>
              </a:spcBef>
            </a:pP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20,7</a:t>
            </a:r>
            <a:endParaRPr sz="650">
              <a:latin typeface="Arial"/>
              <a:cs typeface="Arial"/>
            </a:endParaRPr>
          </a:p>
          <a:p>
            <a:pPr algn="r" marR="57150">
              <a:lnSpc>
                <a:spcPct val="100000"/>
              </a:lnSpc>
              <a:spcBef>
                <a:spcPts val="70"/>
              </a:spcBef>
            </a:pP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21,6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7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25,2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46" name="object 46"/>
          <p:cNvGrpSpPr/>
          <p:nvPr/>
        </p:nvGrpSpPr>
        <p:grpSpPr>
          <a:xfrm>
            <a:off x="11771998" y="7798320"/>
            <a:ext cx="432434" cy="758190"/>
            <a:chOff x="11771998" y="7798320"/>
            <a:chExt cx="432434" cy="758190"/>
          </a:xfrm>
        </p:grpSpPr>
        <p:sp>
          <p:nvSpPr>
            <p:cNvPr id="47" name="object 47"/>
            <p:cNvSpPr/>
            <p:nvPr/>
          </p:nvSpPr>
          <p:spPr>
            <a:xfrm>
              <a:off x="11771998" y="8017205"/>
              <a:ext cx="108585" cy="539750"/>
            </a:xfrm>
            <a:custGeom>
              <a:avLst/>
              <a:gdLst/>
              <a:ahLst/>
              <a:cxnLst/>
              <a:rect l="l" t="t" r="r" b="b"/>
              <a:pathLst>
                <a:path w="108584" h="539750">
                  <a:moveTo>
                    <a:pt x="108000" y="0"/>
                  </a:moveTo>
                  <a:lnTo>
                    <a:pt x="0" y="0"/>
                  </a:lnTo>
                  <a:lnTo>
                    <a:pt x="0" y="539280"/>
                  </a:lnTo>
                  <a:lnTo>
                    <a:pt x="108000" y="53928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11879999" y="7827848"/>
              <a:ext cx="108585" cy="728980"/>
            </a:xfrm>
            <a:custGeom>
              <a:avLst/>
              <a:gdLst/>
              <a:ahLst/>
              <a:cxnLst/>
              <a:rect l="l" t="t" r="r" b="b"/>
              <a:pathLst>
                <a:path w="108584" h="728979">
                  <a:moveTo>
                    <a:pt x="108000" y="0"/>
                  </a:moveTo>
                  <a:lnTo>
                    <a:pt x="0" y="0"/>
                  </a:lnTo>
                  <a:lnTo>
                    <a:pt x="0" y="728637"/>
                  </a:lnTo>
                  <a:lnTo>
                    <a:pt x="108000" y="72863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11988000" y="7798320"/>
              <a:ext cx="108585" cy="758190"/>
            </a:xfrm>
            <a:custGeom>
              <a:avLst/>
              <a:gdLst/>
              <a:ahLst/>
              <a:cxnLst/>
              <a:rect l="l" t="t" r="r" b="b"/>
              <a:pathLst>
                <a:path w="108584" h="758190">
                  <a:moveTo>
                    <a:pt x="108000" y="0"/>
                  </a:moveTo>
                  <a:lnTo>
                    <a:pt x="0" y="0"/>
                  </a:lnTo>
                  <a:lnTo>
                    <a:pt x="0" y="758164"/>
                  </a:lnTo>
                  <a:lnTo>
                    <a:pt x="108000" y="75816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12096000" y="7844409"/>
              <a:ext cx="108585" cy="712470"/>
            </a:xfrm>
            <a:custGeom>
              <a:avLst/>
              <a:gdLst/>
              <a:ahLst/>
              <a:cxnLst/>
              <a:rect l="l" t="t" r="r" b="b"/>
              <a:pathLst>
                <a:path w="108584" h="712470">
                  <a:moveTo>
                    <a:pt x="108000" y="0"/>
                  </a:moveTo>
                  <a:lnTo>
                    <a:pt x="0" y="0"/>
                  </a:lnTo>
                  <a:lnTo>
                    <a:pt x="0" y="712076"/>
                  </a:lnTo>
                  <a:lnTo>
                    <a:pt x="108000" y="71207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1" name="object 51"/>
          <p:cNvSpPr txBox="1"/>
          <p:nvPr/>
        </p:nvSpPr>
        <p:spPr>
          <a:xfrm>
            <a:off x="11759299" y="8849703"/>
            <a:ext cx="942340" cy="6877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инф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уры 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для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научных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исследований</a:t>
            </a:r>
            <a:endParaRPr sz="800">
              <a:latin typeface="Microsoft Sans Serif"/>
              <a:cs typeface="Microsoft Sans Serif"/>
            </a:endParaRPr>
          </a:p>
          <a:p>
            <a:pPr marL="12700" marR="197485">
              <a:lnSpc>
                <a:spcPts val="850"/>
              </a:lnSpc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овки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кадров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1760240" y="8597750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1753370" y="7795227"/>
            <a:ext cx="136525" cy="18097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,1</a:t>
            </a:r>
            <a:endParaRPr sz="6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861369" y="7573870"/>
            <a:ext cx="352425" cy="22923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29209">
              <a:lnSpc>
                <a:spcPct val="100000"/>
              </a:lnSpc>
              <a:spcBef>
                <a:spcPts val="150"/>
              </a:spcBef>
            </a:pP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50,2</a:t>
            </a:r>
            <a:endParaRPr sz="65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51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49,4</a:t>
            </a:r>
            <a:endParaRPr sz="650">
              <a:latin typeface="Arial"/>
              <a:cs typeface="Arial"/>
            </a:endParaRPr>
          </a:p>
        </p:txBody>
      </p:sp>
      <p:pic>
        <p:nvPicPr>
          <p:cNvPr id="55" name="object 5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207997" y="8377211"/>
            <a:ext cx="432003" cy="179273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8195299" y="8849703"/>
            <a:ext cx="838835" cy="10115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ч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ловечес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о 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капитала</a:t>
            </a:r>
            <a:endParaRPr sz="800">
              <a:latin typeface="Microsoft Sans Serif"/>
              <a:cs typeface="Microsoft Sans Serif"/>
            </a:endParaRPr>
          </a:p>
          <a:p>
            <a:pPr marL="12700" marR="163195">
              <a:lnSpc>
                <a:spcPts val="850"/>
              </a:lnSpc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ересах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регионов,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отраслей</a:t>
            </a:r>
            <a:endParaRPr sz="800">
              <a:latin typeface="Microsoft Sans Serif"/>
              <a:cs typeface="Microsoft Sans Serif"/>
            </a:endParaRPr>
          </a:p>
          <a:p>
            <a:pPr marL="12700" marR="26034">
              <a:lnSpc>
                <a:spcPts val="850"/>
              </a:lnSpc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сектора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дований 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разработок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8196240" y="8597750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8189369" y="8169672"/>
            <a:ext cx="460375" cy="27432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algn="r" marR="127635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5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,6</a:t>
            </a:r>
            <a:endParaRPr sz="650">
              <a:latin typeface="Arial"/>
              <a:cs typeface="Arial"/>
            </a:endParaRPr>
          </a:p>
          <a:p>
            <a:pPr algn="r" marR="90170">
              <a:lnSpc>
                <a:spcPct val="100000"/>
              </a:lnSpc>
              <a:spcBef>
                <a:spcPts val="7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7,9</a:t>
            </a:r>
            <a:endParaRPr sz="650">
              <a:latin typeface="Arial"/>
              <a:cs typeface="Arial"/>
            </a:endParaRPr>
          </a:p>
          <a:p>
            <a:pPr algn="r" marR="60960">
              <a:lnSpc>
                <a:spcPct val="100000"/>
              </a:lnSpc>
              <a:spcBef>
                <a:spcPts val="70"/>
              </a:spcBef>
            </a:pP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8,3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70"/>
              </a:spcBef>
            </a:pPr>
            <a:r>
              <a:rPr dirty="0" sz="650" spc="-45" b="1">
                <a:solidFill>
                  <a:srgbClr val="221E1F"/>
                </a:solidFill>
                <a:latin typeface="Arial"/>
                <a:cs typeface="Arial"/>
              </a:rPr>
              <a:t>11,2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59" name="object 59"/>
          <p:cNvGrpSpPr/>
          <p:nvPr/>
        </p:nvGrpSpPr>
        <p:grpSpPr>
          <a:xfrm>
            <a:off x="12959994" y="7909191"/>
            <a:ext cx="432434" cy="649605"/>
            <a:chOff x="12959994" y="7909191"/>
            <a:chExt cx="432434" cy="649605"/>
          </a:xfrm>
        </p:grpSpPr>
        <p:sp>
          <p:nvSpPr>
            <p:cNvPr id="60" name="object 60"/>
            <p:cNvSpPr/>
            <p:nvPr/>
          </p:nvSpPr>
          <p:spPr>
            <a:xfrm>
              <a:off x="12959994" y="8217001"/>
              <a:ext cx="216535" cy="341630"/>
            </a:xfrm>
            <a:custGeom>
              <a:avLst/>
              <a:gdLst/>
              <a:ahLst/>
              <a:cxnLst/>
              <a:rect l="l" t="t" r="r" b="b"/>
              <a:pathLst>
                <a:path w="216534" h="341629">
                  <a:moveTo>
                    <a:pt x="107988" y="0"/>
                  </a:moveTo>
                  <a:lnTo>
                    <a:pt x="0" y="0"/>
                  </a:lnTo>
                  <a:lnTo>
                    <a:pt x="0" y="341274"/>
                  </a:lnTo>
                  <a:lnTo>
                    <a:pt x="107988" y="341274"/>
                  </a:lnTo>
                  <a:lnTo>
                    <a:pt x="107988" y="0"/>
                  </a:lnTo>
                  <a:close/>
                </a:path>
                <a:path w="216534" h="341629">
                  <a:moveTo>
                    <a:pt x="216001" y="0"/>
                  </a:moveTo>
                  <a:lnTo>
                    <a:pt x="108000" y="0"/>
                  </a:lnTo>
                  <a:lnTo>
                    <a:pt x="108000" y="341274"/>
                  </a:lnTo>
                  <a:lnTo>
                    <a:pt x="216001" y="341274"/>
                  </a:lnTo>
                  <a:lnTo>
                    <a:pt x="216001" y="0"/>
                  </a:lnTo>
                  <a:close/>
                </a:path>
              </a:pathLst>
            </a:custGeom>
            <a:solidFill>
              <a:srgbClr val="E8E9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13175995" y="8232470"/>
              <a:ext cx="108585" cy="326390"/>
            </a:xfrm>
            <a:custGeom>
              <a:avLst/>
              <a:gdLst/>
              <a:ahLst/>
              <a:cxnLst/>
              <a:rect l="l" t="t" r="r" b="b"/>
              <a:pathLst>
                <a:path w="108584" h="326390">
                  <a:moveTo>
                    <a:pt x="108000" y="0"/>
                  </a:moveTo>
                  <a:lnTo>
                    <a:pt x="0" y="0"/>
                  </a:lnTo>
                  <a:lnTo>
                    <a:pt x="0" y="325805"/>
                  </a:lnTo>
                  <a:lnTo>
                    <a:pt x="108000" y="32580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13283996" y="7909191"/>
              <a:ext cx="108585" cy="649605"/>
            </a:xfrm>
            <a:custGeom>
              <a:avLst/>
              <a:gdLst/>
              <a:ahLst/>
              <a:cxnLst/>
              <a:rect l="l" t="t" r="r" b="b"/>
              <a:pathLst>
                <a:path w="108584" h="649604">
                  <a:moveTo>
                    <a:pt x="108000" y="0"/>
                  </a:moveTo>
                  <a:lnTo>
                    <a:pt x="0" y="0"/>
                  </a:lnTo>
                  <a:lnTo>
                    <a:pt x="0" y="649084"/>
                  </a:lnTo>
                  <a:lnTo>
                    <a:pt x="108000" y="64908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3" name="object 63"/>
          <p:cNvSpPr txBox="1"/>
          <p:nvPr/>
        </p:nvSpPr>
        <p:spPr>
          <a:xfrm>
            <a:off x="12947299" y="8849703"/>
            <a:ext cx="776605" cy="4718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Создание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сети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овременных 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кампусов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2948238" y="8599550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3157367" y="8010588"/>
            <a:ext cx="136525" cy="18097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23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3265368" y="7678311"/>
            <a:ext cx="136525" cy="18986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,1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67" name="object 67"/>
          <p:cNvGrpSpPr/>
          <p:nvPr/>
        </p:nvGrpSpPr>
        <p:grpSpPr>
          <a:xfrm>
            <a:off x="14148003" y="6264008"/>
            <a:ext cx="432434" cy="2292985"/>
            <a:chOff x="14148003" y="6264008"/>
            <a:chExt cx="432434" cy="2292985"/>
          </a:xfrm>
        </p:grpSpPr>
        <p:sp>
          <p:nvSpPr>
            <p:cNvPr id="68" name="object 68"/>
            <p:cNvSpPr/>
            <p:nvPr/>
          </p:nvSpPr>
          <p:spPr>
            <a:xfrm>
              <a:off x="14148003" y="7403045"/>
              <a:ext cx="108585" cy="1153795"/>
            </a:xfrm>
            <a:custGeom>
              <a:avLst/>
              <a:gdLst/>
              <a:ahLst/>
              <a:cxnLst/>
              <a:rect l="l" t="t" r="r" b="b"/>
              <a:pathLst>
                <a:path w="108584" h="1153795">
                  <a:moveTo>
                    <a:pt x="108000" y="0"/>
                  </a:moveTo>
                  <a:lnTo>
                    <a:pt x="0" y="0"/>
                  </a:lnTo>
                  <a:lnTo>
                    <a:pt x="0" y="1153439"/>
                  </a:lnTo>
                  <a:lnTo>
                    <a:pt x="108000" y="115343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14256003" y="6865200"/>
              <a:ext cx="108585" cy="1691639"/>
            </a:xfrm>
            <a:custGeom>
              <a:avLst/>
              <a:gdLst/>
              <a:ahLst/>
              <a:cxnLst/>
              <a:rect l="l" t="t" r="r" b="b"/>
              <a:pathLst>
                <a:path w="108584" h="1691640">
                  <a:moveTo>
                    <a:pt x="108000" y="0"/>
                  </a:moveTo>
                  <a:lnTo>
                    <a:pt x="0" y="0"/>
                  </a:lnTo>
                  <a:lnTo>
                    <a:pt x="0" y="1691284"/>
                  </a:lnTo>
                  <a:lnTo>
                    <a:pt x="108000" y="169128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14363991" y="6480009"/>
              <a:ext cx="108585" cy="2077085"/>
            </a:xfrm>
            <a:custGeom>
              <a:avLst/>
              <a:gdLst/>
              <a:ahLst/>
              <a:cxnLst/>
              <a:rect l="l" t="t" r="r" b="b"/>
              <a:pathLst>
                <a:path w="108584" h="2077084">
                  <a:moveTo>
                    <a:pt x="108000" y="0"/>
                  </a:moveTo>
                  <a:lnTo>
                    <a:pt x="0" y="0"/>
                  </a:lnTo>
                  <a:lnTo>
                    <a:pt x="0" y="2076475"/>
                  </a:lnTo>
                  <a:lnTo>
                    <a:pt x="108000" y="207647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14471992" y="6264008"/>
              <a:ext cx="108585" cy="2292985"/>
            </a:xfrm>
            <a:custGeom>
              <a:avLst/>
              <a:gdLst/>
              <a:ahLst/>
              <a:cxnLst/>
              <a:rect l="l" t="t" r="r" b="b"/>
              <a:pathLst>
                <a:path w="108584" h="2292984">
                  <a:moveTo>
                    <a:pt x="108000" y="0"/>
                  </a:moveTo>
                  <a:lnTo>
                    <a:pt x="0" y="0"/>
                  </a:lnTo>
                  <a:lnTo>
                    <a:pt x="0" y="2292477"/>
                  </a:lnTo>
                  <a:lnTo>
                    <a:pt x="108000" y="229247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2" name="object 72"/>
          <p:cNvSpPr txBox="1"/>
          <p:nvPr/>
        </p:nvSpPr>
        <p:spPr>
          <a:xfrm>
            <a:off x="14135299" y="8849703"/>
            <a:ext cx="3397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527300" y="10088502"/>
            <a:ext cx="211454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60">
                <a:solidFill>
                  <a:srgbClr val="221E1F"/>
                </a:solidFill>
                <a:latin typeface="Microsoft Sans Serif"/>
                <a:cs typeface="Microsoft Sans Serif"/>
              </a:rPr>
              <a:t>56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4388689" y="10088502"/>
            <a:ext cx="20701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45">
                <a:solidFill>
                  <a:srgbClr val="221E1F"/>
                </a:solidFill>
                <a:latin typeface="Microsoft Sans Serif"/>
                <a:cs typeface="Microsoft Sans Serif"/>
              </a:rPr>
              <a:t>57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4136241" y="8597750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4129368" y="7168931"/>
            <a:ext cx="136525" cy="19304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,1</a:t>
            </a:r>
            <a:endParaRPr sz="65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4237368" y="6578837"/>
            <a:ext cx="136525" cy="24511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0,0</a:t>
            </a:r>
            <a:endParaRPr sz="65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4345369" y="6197682"/>
            <a:ext cx="136525" cy="24130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endParaRPr sz="65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4453368" y="5979453"/>
            <a:ext cx="136525" cy="24384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160,3</a:t>
            </a:r>
            <a:endParaRPr sz="650">
              <a:latin typeface="Arial"/>
              <a:cs typeface="Arial"/>
            </a:endParaRPr>
          </a:p>
        </p:txBody>
      </p:sp>
      <p:graphicFrame>
        <p:nvGraphicFramePr>
          <p:cNvPr id="78" name="object 78"/>
          <p:cNvGraphicFramePr>
            <a:graphicFrameLocks noGrp="1"/>
          </p:cNvGraphicFramePr>
          <p:nvPr/>
        </p:nvGraphicFramePr>
        <p:xfrm>
          <a:off x="540000" y="1957660"/>
          <a:ext cx="6367145" cy="15049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746098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массовых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социально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значимых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310515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государственных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муниципальных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услуг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электронном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виде,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предоставляемых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785"/>
                        </a:lnSpc>
                      </a:pP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использованием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ЕПГУ,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</a:t>
                      </a:r>
                      <a:r>
                        <a:rPr dirty="0" sz="80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общего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281940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количества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таких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услуг,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предоставляемых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электронном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виде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96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59,7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99,97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99,9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1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746097">
                <a:tc>
                  <a:txBody>
                    <a:bodyPr/>
                    <a:lstStyle/>
                    <a:p>
                      <a:pPr marL="53975" marR="40894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Уровень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удовлетворенности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качеством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предоставления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массовых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социально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53975">
                        <a:lnSpc>
                          <a:spcPts val="850"/>
                        </a:lnSpc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значимых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государственных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муниципальных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услуг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электронном виде </a:t>
                      </a: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использованием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Единого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портала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государственных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40"/>
                        </a:lnSpc>
                      </a:pP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муниципальных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услуг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(ЕПГУ)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Баллы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3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90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77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96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90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03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77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9" name="object 79"/>
          <p:cNvGraphicFramePr>
            <a:graphicFrameLocks noGrp="1"/>
          </p:cNvGraphicFramePr>
          <p:nvPr/>
        </p:nvGraphicFramePr>
        <p:xfrm>
          <a:off x="3415563" y="1255962"/>
          <a:ext cx="3382645" cy="271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9405"/>
                <a:gridCol w="493395"/>
                <a:gridCol w="438150"/>
                <a:gridCol w="450850"/>
                <a:gridCol w="438150"/>
                <a:gridCol w="434975"/>
                <a:gridCol w="805179"/>
              </a:tblGrid>
              <a:tr h="135407">
                <a:tc>
                  <a:txBody>
                    <a:bodyPr/>
                    <a:lstStyle/>
                    <a:p>
                      <a:pPr marL="3175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40640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32715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r" marR="110489">
                        <a:lnSpc>
                          <a:spcPts val="690"/>
                        </a:lnSpc>
                        <a:spcBef>
                          <a:spcPts val="27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690"/>
                        </a:lnSpc>
                        <a:spcBef>
                          <a:spcPts val="275"/>
                        </a:spcBef>
                        <a:tabLst>
                          <a:tab pos="584200" algn="l"/>
                        </a:tabLst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	</a:t>
                      </a:r>
                      <a:r>
                        <a:rPr dirty="0" sz="600" spc="3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4925"/>
                </a:tc>
              </a:tr>
              <a:tr h="13540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4254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r" marR="10096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600" spc="1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факт**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</a:tr>
            </a:tbl>
          </a:graphicData>
        </a:graphic>
      </p:graphicFrame>
      <p:sp>
        <p:nvSpPr>
          <p:cNvPr id="80" name="object 80"/>
          <p:cNvSpPr txBox="1"/>
          <p:nvPr/>
        </p:nvSpPr>
        <p:spPr>
          <a:xfrm>
            <a:off x="587650" y="1567111"/>
            <a:ext cx="5900420" cy="3759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Обеспечение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удовлетворенности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качеством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предоставления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массовых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социально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значимых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государственных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муниципальных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услуг 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в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электронном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виде 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с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использованием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Единого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портала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государственных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муниципальных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услуг</a:t>
            </a:r>
            <a:endParaRPr sz="8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1435298" y="2927070"/>
            <a:ext cx="3161665" cy="26174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нальный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проект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интеграцион-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ных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процессов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сфере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науки,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высшего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образования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ии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следований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подготовки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кадров,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масштабных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научных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научно-технологических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прио-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ритетным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исследовательским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направлениям,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человеческого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капитала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интересах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регионов,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отраслей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сектора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исследований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разработок.</a:t>
            </a:r>
            <a:endParaRPr sz="800">
              <a:latin typeface="Microsoft Sans Serif"/>
              <a:cs typeface="Microsoft Sans Serif"/>
            </a:endParaRPr>
          </a:p>
          <a:p>
            <a:pPr algn="r" marL="12700" marR="5715" indent="215900">
              <a:lnSpc>
                <a:spcPct val="132900"/>
              </a:lnSpc>
            </a:pP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проект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также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предполагает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повы-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шение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привлекательности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науки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образо-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вания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ведущих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отечественных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зарубежных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уче-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ных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ды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дова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лей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ш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льни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ден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ов. 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Планируется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создать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сбалансированную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систему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>
              <a:lnSpc>
                <a:spcPct val="132900"/>
              </a:lnSpc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«воспитания»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новых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исследователей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разработчиков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повышать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квалификацию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управленцев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сфере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науки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высшего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образования.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12941368" y="8409033"/>
            <a:ext cx="244475" cy="10795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974090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20">
                <a:solidFill>
                  <a:srgbClr val="221E1F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Е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Л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Я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80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5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С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А  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ЭКОНОМИКИ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540000" y="2662362"/>
          <a:ext cx="6421120" cy="35274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52119"/>
                <a:gridCol w="452120"/>
                <a:gridCol w="452120"/>
                <a:gridCol w="452120"/>
                <a:gridCol w="452120"/>
                <a:gridCol w="452120"/>
                <a:gridCol w="452120"/>
              </a:tblGrid>
              <a:tr h="314297">
                <a:tc>
                  <a:txBody>
                    <a:bodyPr/>
                    <a:lstStyle/>
                    <a:p>
                      <a:pPr marL="53975" marR="31242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Место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Российской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Федерации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объему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НИОКР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секторе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высшего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образования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Место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159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746097">
                <a:tc>
                  <a:txBody>
                    <a:bodyPr/>
                    <a:lstStyle/>
                    <a:p>
                      <a:pPr marL="53975" marR="61785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субъектов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Российской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Федерации,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территории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которых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361315">
                        <a:lnSpc>
                          <a:spcPts val="850"/>
                        </a:lnSpc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образовательные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организации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высшего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образования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входят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Московский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470534">
                        <a:lnSpc>
                          <a:spcPts val="850"/>
                        </a:lnSpc>
                      </a:pP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международный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рейтинг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«Три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миссии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университета»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14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0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14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1177898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Доступность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бесплатного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высшего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50"/>
                        </a:lnSpc>
                      </a:pP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образования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(не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менее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50%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выпускников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42545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ш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завершивши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х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учени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прог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аммам 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среднего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общего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образования,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обеспечены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174625">
                        <a:lnSpc>
                          <a:spcPts val="850"/>
                        </a:lnSpc>
                      </a:pP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бюджетными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местами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для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очного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обучения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образовательных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организациях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высшего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образования)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учетом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приоритетного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323850">
                        <a:lnSpc>
                          <a:spcPts val="850"/>
                        </a:lnSpc>
                      </a:pP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направления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бюджетных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мест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регионы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(за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исключением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Москвы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Санкт-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40"/>
                        </a:lnSpc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Петербурга)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22479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Тыс. 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</a:t>
                      </a:r>
                      <a:r>
                        <a:rPr dirty="0" sz="8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358,8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358,8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363,5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363,5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365,4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365,6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365,4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638147">
                <a:tc>
                  <a:txBody>
                    <a:bodyPr/>
                    <a:lstStyle/>
                    <a:p>
                      <a:pPr algn="just" marL="53975" marR="34607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Численность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лиц,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прошедших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обучение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дополнительным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профессиональным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программам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образовательных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algn="just" marL="53975" marR="230504">
                        <a:lnSpc>
                          <a:spcPts val="850"/>
                        </a:lnSpc>
                      </a:pP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организациях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высшего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образования,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том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посредством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онлайн-курсов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4635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Млн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ло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03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03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58419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58419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03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638147">
                <a:tc>
                  <a:txBody>
                    <a:bodyPr/>
                    <a:lstStyle/>
                    <a:p>
                      <a:pPr marL="53975" marR="50482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Численность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студентов,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обучающихся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образовательным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программам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212725">
                        <a:lnSpc>
                          <a:spcPts val="850"/>
                        </a:lnSpc>
                      </a:pP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высшего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образования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правом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получения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бесплатной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основе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дополнительной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40"/>
                        </a:lnSpc>
                      </a:pP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квалификации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4635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Тыс. 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ло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80,2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9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430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9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442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560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540000" y="6383297"/>
          <a:ext cx="6421120" cy="14954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52119"/>
                <a:gridCol w="452120"/>
                <a:gridCol w="452120"/>
                <a:gridCol w="452120"/>
                <a:gridCol w="452120"/>
                <a:gridCol w="452120"/>
                <a:gridCol w="452120"/>
              </a:tblGrid>
              <a:tr h="530197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Техническая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вооруженность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сектора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163195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исследований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разработок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(балансовая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стоимость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машин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оборудования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расчете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одного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исследователя)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4254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Тыс. 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ей/  </a:t>
                      </a: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чел.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1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10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11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11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14</a:t>
                      </a:r>
                      <a:r>
                        <a:rPr dirty="0" sz="800" spc="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183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22247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исследователей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возрасте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218440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39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лет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общей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численности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российских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исследователей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44,2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44,2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43,9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43,9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43,9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43,9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47,5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530198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профессорско-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50"/>
                        </a:lnSpc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преподавательского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состава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50"/>
                        </a:lnSpc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возрасте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39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лет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общей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численности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905"/>
                        </a:lnSpc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профессорско-преподавательского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состава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29,0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76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29,7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30,2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30,2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30,2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33,0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540000" y="8072286"/>
          <a:ext cx="6421120" cy="965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52119"/>
                <a:gridCol w="452120"/>
                <a:gridCol w="452120"/>
                <a:gridCol w="452120"/>
                <a:gridCol w="452120"/>
                <a:gridCol w="452120"/>
                <a:gridCol w="452120"/>
              </a:tblGrid>
              <a:tr h="530197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Отношение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внебюджетных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средств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527050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бюджетных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ассигнований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составе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внутренних </a:t>
                      </a: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затрат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исследования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разработки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0,55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0,55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0,56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0,56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0,57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0,57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0,58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22248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отечественных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технологий,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299720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используемых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организациями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реального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сектора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экономики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03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165</a:t>
                      </a:r>
                      <a:r>
                        <a:rPr dirty="0" sz="800" spc="-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813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03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165</a:t>
                      </a:r>
                      <a:r>
                        <a:rPr dirty="0" sz="800" spc="-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813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03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16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-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609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03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16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-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609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03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54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220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177</a:t>
                      </a:r>
                      <a:r>
                        <a:rPr dirty="0" sz="800" spc="-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475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540000" y="9231079"/>
          <a:ext cx="6421120" cy="5429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52119"/>
                <a:gridCol w="452120"/>
                <a:gridCol w="452120"/>
                <a:gridCol w="452120"/>
                <a:gridCol w="452120"/>
                <a:gridCol w="452120"/>
                <a:gridCol w="452120"/>
              </a:tblGrid>
              <a:tr h="530197">
                <a:tc>
                  <a:txBody>
                    <a:bodyPr/>
                    <a:lstStyle/>
                    <a:p>
                      <a:pPr marL="53975" marR="22796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Место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Российской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Федерации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объему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научных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исследований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разработок,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том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56515">
                        <a:lnSpc>
                          <a:spcPts val="850"/>
                        </a:lnSpc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числе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счет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создания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эффективной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системы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высшего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образования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Место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3415563" y="2106713"/>
          <a:ext cx="3432810" cy="2076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1310"/>
                <a:gridCol w="499109"/>
                <a:gridCol w="446405"/>
                <a:gridCol w="459105"/>
                <a:gridCol w="446405"/>
                <a:gridCol w="443230"/>
                <a:gridCol w="480059"/>
                <a:gridCol w="337185"/>
              </a:tblGrid>
              <a:tr h="103657">
                <a:tc>
                  <a:txBody>
                    <a:bodyPr/>
                    <a:lstStyle/>
                    <a:p>
                      <a:pPr marL="31750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r" marR="137795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r" marR="141605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3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</a:tr>
              <a:tr h="10365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120650">
                        <a:lnSpc>
                          <a:spcPts val="655"/>
                        </a:lnSpc>
                        <a:spcBef>
                          <a:spcPts val="55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55"/>
                        </a:lnSpc>
                        <a:spcBef>
                          <a:spcPts val="55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55"/>
                        </a:lnSpc>
                        <a:spcBef>
                          <a:spcPts val="55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55"/>
                        </a:lnSpc>
                        <a:spcBef>
                          <a:spcPts val="55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ctr" marL="15875">
                        <a:lnSpc>
                          <a:spcPts val="655"/>
                        </a:lnSpc>
                        <a:spcBef>
                          <a:spcPts val="55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 algn="r" marR="107950">
                        <a:lnSpc>
                          <a:spcPts val="655"/>
                        </a:lnSpc>
                        <a:spcBef>
                          <a:spcPts val="55"/>
                        </a:spcBef>
                      </a:pPr>
                      <a:r>
                        <a:rPr dirty="0" sz="600" spc="1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факт**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98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87649" y="2386111"/>
            <a:ext cx="5801995" cy="2616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Высшее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образование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дополнительное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профессиональное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образование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доступно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во</a:t>
            </a:r>
            <a:r>
              <a:rPr dirty="0" sz="8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всех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регионах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Российской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Федерации</a:t>
            </a:r>
            <a:endParaRPr sz="8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87649" y="6221346"/>
            <a:ext cx="462851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Повысилась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привлекательность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карьеры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сфере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науки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высшего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образования</a:t>
            </a:r>
            <a:endParaRPr sz="8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87649" y="7910335"/>
            <a:ext cx="574103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Результаты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отечественных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исследований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разработок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внедрены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в</a:t>
            </a:r>
            <a:r>
              <a:rPr dirty="0" sz="8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экономику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социальную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сферу</a:t>
            </a:r>
            <a:endParaRPr sz="8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87650" y="9069128"/>
            <a:ext cx="321437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Возможность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самореализации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развития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талантов</a:t>
            </a:r>
            <a:endParaRPr sz="8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30473" y="1313781"/>
            <a:ext cx="5368925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Для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достижения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целей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проекта 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выделены </a:t>
            </a:r>
            <a:r>
              <a:rPr dirty="0" sz="1200" spc="7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следующие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общественно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значимые</a:t>
            </a:r>
            <a:r>
              <a:rPr dirty="0" sz="12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результаты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-5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показатели,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которые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служат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индикаторами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достижения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результатов</a:t>
            </a:r>
            <a:endParaRPr sz="12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195299" y="2013742"/>
            <a:ext cx="2455545" cy="5118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2022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ГОДУ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РАМКАХ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НАЦИОНАЛЬНОГО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ПРОЕКТА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БЫЛИ ДОСТИГНУТЫ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 СЛЕДУЮЩИЕ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РЕЗУЛЬТАТЫ:</a:t>
            </a:r>
            <a:endParaRPr sz="800">
              <a:latin typeface="Arial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207997" y="278121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19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8323815" y="2697742"/>
            <a:ext cx="3034030" cy="32118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обеспечена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поддержка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 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115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разовательных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организаций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высшего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образования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целью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формирования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группы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университетов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на-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циональных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лидеров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формирования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научного,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технологического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кадрового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экономи-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ки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социальной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сферы,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повышения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глобальной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курентоспособности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системы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высшего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образования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содействия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региональному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развитию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(программа</a:t>
            </a:r>
            <a:endParaRPr sz="800">
              <a:latin typeface="Microsoft Sans Serif"/>
              <a:cs typeface="Microsoft Sans Serif"/>
            </a:endParaRPr>
          </a:p>
          <a:p>
            <a:pPr algn="just" marL="12700">
              <a:lnSpc>
                <a:spcPct val="100000"/>
              </a:lnSpc>
              <a:spcBef>
                <a:spcPts val="315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«Приоритет-2030»)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102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организации);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>
              <a:lnSpc>
                <a:spcPct val="132900"/>
              </a:lnSpc>
              <a:spcBef>
                <a:spcPts val="280"/>
              </a:spcBef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реализованы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52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комплексных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проекта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созданию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ч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оо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зов,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научных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учреждений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производственных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пред-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приятий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10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350">
              <a:lnSpc>
                <a:spcPct val="132900"/>
              </a:lnSpc>
              <a:spcBef>
                <a:spcPts val="285"/>
              </a:spcBef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выполнена 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41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морская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экспедиция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научно-иссле-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довательских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судах,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которых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приняли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участие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более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900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человек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36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морских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экспедиций);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>
              <a:lnSpc>
                <a:spcPct val="132900"/>
              </a:lnSpc>
              <a:spcBef>
                <a:spcPts val="284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оказана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государственная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37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мероприятий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части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генетических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технологий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(нарастаю-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щим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итогом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2021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года,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25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мероприятий);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207997" y="427521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207997" y="495921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207997" y="5481205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1441645" y="277200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19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11557423" y="2688544"/>
            <a:ext cx="3040380" cy="32480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9525">
              <a:lnSpc>
                <a:spcPct val="132900"/>
              </a:lnSpc>
              <a:spcBef>
                <a:spcPts val="100"/>
              </a:spcBef>
            </a:pP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завершено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создание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уникальной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научной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установ-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ки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класса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«мегасайенс»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ЦКП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«СКИФ»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эксперимен-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тальными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станциями;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>
              <a:lnSpc>
                <a:spcPct val="132900"/>
              </a:lnSpc>
              <a:spcBef>
                <a:spcPts val="280"/>
              </a:spcBef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осуществлено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строительство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произведена рекон-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струкция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192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691,7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кв.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инфраструктуры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тельных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высшего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образования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науч-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ных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(нарастающим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итогом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2021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года,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190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879,0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кв.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м);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9525">
              <a:lnSpc>
                <a:spcPct val="132900"/>
              </a:lnSpc>
              <a:spcBef>
                <a:spcPts val="285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создано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35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лабораторий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мирового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уровня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под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руко-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водством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ведущих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ученых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мировым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именем,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том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ч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ч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нн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щ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м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30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лабораторий);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-635">
              <a:lnSpc>
                <a:spcPct val="132900"/>
              </a:lnSpc>
              <a:spcBef>
                <a:spcPts val="284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созданы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240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новых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лабораторий,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том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числе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под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ру-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ководством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молодых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перспективных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исследователей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150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лабораторий);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  <a:spcBef>
                <a:spcPts val="280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507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аспирантам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предоставлены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гранты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 на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реа-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0">
                <a:solidFill>
                  <a:srgbClr val="221E1F"/>
                </a:solidFill>
                <a:latin typeface="Microsoft Sans Serif"/>
                <a:cs typeface="Microsoft Sans Serif"/>
              </a:rPr>
              <a:t>лизацию </a:t>
            </a:r>
            <a:r>
              <a:rPr dirty="0" sz="800" spc="-12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1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845 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научных </a:t>
            </a:r>
            <a:r>
              <a:rPr dirty="0" sz="800" spc="150">
                <a:solidFill>
                  <a:srgbClr val="221E1F"/>
                </a:solidFill>
                <a:latin typeface="Microsoft Sans Serif"/>
                <a:cs typeface="Microsoft Sans Serif"/>
              </a:rPr>
              <a:t>и 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научно-технологиче-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ских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(нарастающим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итогом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2021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года,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7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000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человек).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1441645" y="329399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1441645" y="414000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1441645" y="482400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1441645" y="534600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527300" y="10088502"/>
            <a:ext cx="21336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4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1200" spc="95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4387484" y="10088502"/>
            <a:ext cx="20637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40">
                <a:solidFill>
                  <a:srgbClr val="221E1F"/>
                </a:solidFill>
                <a:latin typeface="Microsoft Sans Serif"/>
                <a:cs typeface="Microsoft Sans Serif"/>
              </a:rPr>
              <a:t>59</a:t>
            </a:r>
            <a:endParaRPr sz="12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974090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20">
                <a:solidFill>
                  <a:srgbClr val="221E1F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Е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Л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Я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80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5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С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А  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ЭКОНОМИКИ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69900" y="1448705"/>
            <a:ext cx="552323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85" b="1">
                <a:solidFill>
                  <a:srgbClr val="221E1F"/>
                </a:solidFill>
                <a:latin typeface="Cambria"/>
                <a:cs typeface="Cambria"/>
              </a:rPr>
              <a:t>Национальный</a:t>
            </a:r>
            <a:r>
              <a:rPr dirty="0" sz="3800" spc="3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15" b="1">
                <a:solidFill>
                  <a:srgbClr val="221E1F"/>
                </a:solidFill>
                <a:latin typeface="Cambria"/>
                <a:cs typeface="Cambria"/>
              </a:rPr>
              <a:t>проект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57556" y="1880705"/>
            <a:ext cx="4145279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-10" b="1">
                <a:solidFill>
                  <a:srgbClr val="221E1F"/>
                </a:solidFill>
                <a:latin typeface="Cambria"/>
                <a:cs typeface="Cambria"/>
              </a:rPr>
              <a:t>«Малое</a:t>
            </a:r>
            <a:r>
              <a:rPr dirty="0" sz="3800" spc="8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114" b="1">
                <a:solidFill>
                  <a:srgbClr val="221E1F"/>
                </a:solidFill>
                <a:latin typeface="Cambria"/>
                <a:cs typeface="Cambria"/>
              </a:rPr>
              <a:t>и</a:t>
            </a:r>
            <a:r>
              <a:rPr dirty="0" sz="3800" spc="8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-60" b="1">
                <a:solidFill>
                  <a:srgbClr val="221E1F"/>
                </a:solidFill>
                <a:latin typeface="Cambria"/>
                <a:cs typeface="Cambria"/>
              </a:rPr>
              <a:t>среднее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69900" y="2312706"/>
            <a:ext cx="538607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25" b="1">
                <a:solidFill>
                  <a:srgbClr val="221E1F"/>
                </a:solidFill>
                <a:latin typeface="Cambria"/>
                <a:cs typeface="Cambria"/>
              </a:rPr>
              <a:t>предпринимательство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69900" y="2744705"/>
            <a:ext cx="306832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114" b="1">
                <a:solidFill>
                  <a:srgbClr val="221E1F"/>
                </a:solidFill>
                <a:latin typeface="Cambria"/>
                <a:cs typeface="Cambria"/>
              </a:rPr>
              <a:t>и</a:t>
            </a:r>
            <a:r>
              <a:rPr dirty="0" sz="3800" spc="45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-10" b="1">
                <a:solidFill>
                  <a:srgbClr val="221E1F"/>
                </a:solidFill>
                <a:latin typeface="Cambria"/>
                <a:cs typeface="Cambria"/>
              </a:rPr>
              <a:t>поддержка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69900" y="3176706"/>
            <a:ext cx="4059554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145" b="1">
                <a:solidFill>
                  <a:srgbClr val="221E1F"/>
                </a:solidFill>
                <a:latin typeface="Cambria"/>
                <a:cs typeface="Cambria"/>
              </a:rPr>
              <a:t>и</a:t>
            </a:r>
            <a:r>
              <a:rPr dirty="0" sz="3800" spc="180" b="1">
                <a:solidFill>
                  <a:srgbClr val="221E1F"/>
                </a:solidFill>
                <a:latin typeface="Cambria"/>
                <a:cs typeface="Cambria"/>
              </a:rPr>
              <a:t>н</a:t>
            </a:r>
            <a:r>
              <a:rPr dirty="0" sz="3800" spc="-175" b="1">
                <a:solidFill>
                  <a:srgbClr val="221E1F"/>
                </a:solidFill>
                <a:latin typeface="Cambria"/>
                <a:cs typeface="Cambria"/>
              </a:rPr>
              <a:t>д</a:t>
            </a:r>
            <a:r>
              <a:rPr dirty="0" sz="3800" spc="145" b="1">
                <a:solidFill>
                  <a:srgbClr val="221E1F"/>
                </a:solidFill>
                <a:latin typeface="Cambria"/>
                <a:cs typeface="Cambria"/>
              </a:rPr>
              <a:t>и</a:t>
            </a:r>
            <a:r>
              <a:rPr dirty="0" sz="3800" spc="55" b="1">
                <a:solidFill>
                  <a:srgbClr val="221E1F"/>
                </a:solidFill>
                <a:latin typeface="Cambria"/>
                <a:cs typeface="Cambria"/>
              </a:rPr>
              <a:t>в</a:t>
            </a:r>
            <a:r>
              <a:rPr dirty="0" sz="3800" spc="175" b="1">
                <a:solidFill>
                  <a:srgbClr val="221E1F"/>
                </a:solidFill>
                <a:latin typeface="Cambria"/>
                <a:cs typeface="Cambria"/>
              </a:rPr>
              <a:t>и</a:t>
            </a:r>
            <a:r>
              <a:rPr dirty="0" sz="3800" spc="-50" b="1">
                <a:solidFill>
                  <a:srgbClr val="221E1F"/>
                </a:solidFill>
                <a:latin typeface="Cambria"/>
                <a:cs typeface="Cambria"/>
              </a:rPr>
              <a:t>д</a:t>
            </a:r>
            <a:r>
              <a:rPr dirty="0" sz="3800" spc="-225" b="1">
                <a:solidFill>
                  <a:srgbClr val="221E1F"/>
                </a:solidFill>
                <a:latin typeface="Cambria"/>
                <a:cs typeface="Cambria"/>
              </a:rPr>
              <a:t>у</a:t>
            </a:r>
            <a:r>
              <a:rPr dirty="0" sz="3800" spc="65" b="1">
                <a:solidFill>
                  <a:srgbClr val="221E1F"/>
                </a:solidFill>
                <a:latin typeface="Cambria"/>
                <a:cs typeface="Cambria"/>
              </a:rPr>
              <a:t>а</a:t>
            </a:r>
            <a:r>
              <a:rPr dirty="0" sz="3800" spc="-160" b="1">
                <a:solidFill>
                  <a:srgbClr val="221E1F"/>
                </a:solidFill>
                <a:latin typeface="Cambria"/>
                <a:cs typeface="Cambria"/>
              </a:rPr>
              <a:t>л</a:t>
            </a:r>
            <a:r>
              <a:rPr dirty="0" sz="3800" spc="-5" b="1">
                <a:solidFill>
                  <a:srgbClr val="221E1F"/>
                </a:solidFill>
                <a:latin typeface="Cambria"/>
                <a:cs typeface="Cambria"/>
              </a:rPr>
              <a:t>ь</a:t>
            </a:r>
            <a:r>
              <a:rPr dirty="0" sz="3800" spc="55" b="1">
                <a:solidFill>
                  <a:srgbClr val="221E1F"/>
                </a:solidFill>
                <a:latin typeface="Cambria"/>
                <a:cs typeface="Cambria"/>
              </a:rPr>
              <a:t>н</a:t>
            </a:r>
            <a:r>
              <a:rPr dirty="0" sz="3800" spc="-125" b="1">
                <a:solidFill>
                  <a:srgbClr val="221E1F"/>
                </a:solidFill>
                <a:latin typeface="Cambria"/>
                <a:cs typeface="Cambria"/>
              </a:rPr>
              <a:t>о</a:t>
            </a:r>
            <a:r>
              <a:rPr dirty="0" sz="3800" spc="114" b="1">
                <a:solidFill>
                  <a:srgbClr val="221E1F"/>
                </a:solidFill>
                <a:latin typeface="Cambria"/>
                <a:cs typeface="Cambria"/>
              </a:rPr>
              <a:t>й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69900" y="3608705"/>
            <a:ext cx="5445125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20" b="1">
                <a:solidFill>
                  <a:srgbClr val="221E1F"/>
                </a:solidFill>
                <a:latin typeface="Cambria"/>
                <a:cs typeface="Cambria"/>
              </a:rPr>
              <a:t>предпринимательской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69900" y="3802955"/>
            <a:ext cx="3539490" cy="1100455"/>
          </a:xfrm>
          <a:prstGeom prst="rect">
            <a:avLst/>
          </a:prstGeom>
        </p:spPr>
        <p:txBody>
          <a:bodyPr wrap="square" lIns="0" tIns="2501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970"/>
              </a:spcBef>
            </a:pPr>
            <a:r>
              <a:rPr dirty="0" sz="3800" spc="75" b="1">
                <a:solidFill>
                  <a:srgbClr val="221E1F"/>
                </a:solidFill>
                <a:latin typeface="Cambria"/>
                <a:cs typeface="Cambria"/>
              </a:rPr>
              <a:t>инициативы»</a:t>
            </a:r>
            <a:endParaRPr sz="3800">
              <a:latin typeface="Cambria"/>
              <a:cs typeface="Cambria"/>
            </a:endParaRPr>
          </a:p>
          <a:p>
            <a:pPr marL="60325">
              <a:lnSpc>
                <a:spcPct val="100000"/>
              </a:lnSpc>
              <a:spcBef>
                <a:spcPts val="590"/>
              </a:spcBef>
            </a:pPr>
            <a:r>
              <a:rPr dirty="0" sz="1200" spc="55">
                <a:solidFill>
                  <a:srgbClr val="C283A0"/>
                </a:solidFill>
                <a:latin typeface="Microsoft Sans Serif"/>
                <a:cs typeface="Microsoft Sans Serif"/>
              </a:rPr>
              <a:t>СРОКИ</a:t>
            </a:r>
            <a:r>
              <a:rPr dirty="0" sz="1200" spc="-20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65">
                <a:solidFill>
                  <a:srgbClr val="C283A0"/>
                </a:solidFill>
                <a:latin typeface="Microsoft Sans Serif"/>
                <a:cs typeface="Microsoft Sans Serif"/>
              </a:rPr>
              <a:t>РЕАЛИЗАЦИИ:</a:t>
            </a:r>
            <a:r>
              <a:rPr dirty="0" sz="1200" spc="-20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35">
                <a:solidFill>
                  <a:srgbClr val="C283A0"/>
                </a:solidFill>
                <a:latin typeface="Microsoft Sans Serif"/>
                <a:cs typeface="Microsoft Sans Serif"/>
              </a:rPr>
              <a:t>15.10.2018</a:t>
            </a:r>
            <a:r>
              <a:rPr dirty="0" sz="1200" spc="-20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245">
                <a:solidFill>
                  <a:srgbClr val="C283A0"/>
                </a:solidFill>
                <a:latin typeface="Microsoft Sans Serif"/>
                <a:cs typeface="Microsoft Sans Serif"/>
              </a:rPr>
              <a:t>–</a:t>
            </a:r>
            <a:r>
              <a:rPr dirty="0" sz="1200" spc="-15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25">
                <a:solidFill>
                  <a:srgbClr val="C283A0"/>
                </a:solidFill>
                <a:latin typeface="Microsoft Sans Serif"/>
                <a:cs typeface="Microsoft Sans Serif"/>
              </a:rPr>
              <a:t>31.12.2024</a:t>
            </a:r>
            <a:endParaRPr sz="1200">
              <a:latin typeface="Microsoft Sans Serif"/>
              <a:cs typeface="Microsoft Sans Serif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724004" y="5568493"/>
            <a:ext cx="432434" cy="1160145"/>
            <a:chOff x="5724004" y="5568493"/>
            <a:chExt cx="432434" cy="1160145"/>
          </a:xfrm>
        </p:grpSpPr>
        <p:sp>
          <p:nvSpPr>
            <p:cNvPr id="16" name="object 16"/>
            <p:cNvSpPr/>
            <p:nvPr/>
          </p:nvSpPr>
          <p:spPr>
            <a:xfrm>
              <a:off x="5724004" y="5817603"/>
              <a:ext cx="108585" cy="911225"/>
            </a:xfrm>
            <a:custGeom>
              <a:avLst/>
              <a:gdLst/>
              <a:ahLst/>
              <a:cxnLst/>
              <a:rect l="l" t="t" r="r" b="b"/>
              <a:pathLst>
                <a:path w="108585" h="911225">
                  <a:moveTo>
                    <a:pt x="108000" y="0"/>
                  </a:moveTo>
                  <a:lnTo>
                    <a:pt x="0" y="0"/>
                  </a:lnTo>
                  <a:lnTo>
                    <a:pt x="0" y="910805"/>
                  </a:lnTo>
                  <a:lnTo>
                    <a:pt x="108000" y="91080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5832005" y="5621413"/>
              <a:ext cx="108585" cy="1107440"/>
            </a:xfrm>
            <a:custGeom>
              <a:avLst/>
              <a:gdLst/>
              <a:ahLst/>
              <a:cxnLst/>
              <a:rect l="l" t="t" r="r" b="b"/>
              <a:pathLst>
                <a:path w="108585" h="1107440">
                  <a:moveTo>
                    <a:pt x="108000" y="0"/>
                  </a:moveTo>
                  <a:lnTo>
                    <a:pt x="0" y="0"/>
                  </a:lnTo>
                  <a:lnTo>
                    <a:pt x="0" y="1106995"/>
                  </a:lnTo>
                  <a:lnTo>
                    <a:pt x="108000" y="110699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5939993" y="5568493"/>
              <a:ext cx="108585" cy="1160145"/>
            </a:xfrm>
            <a:custGeom>
              <a:avLst/>
              <a:gdLst/>
              <a:ahLst/>
              <a:cxnLst/>
              <a:rect l="l" t="t" r="r" b="b"/>
              <a:pathLst>
                <a:path w="108585" h="1160145">
                  <a:moveTo>
                    <a:pt x="108000" y="0"/>
                  </a:moveTo>
                  <a:lnTo>
                    <a:pt x="0" y="0"/>
                  </a:lnTo>
                  <a:lnTo>
                    <a:pt x="0" y="1159916"/>
                  </a:lnTo>
                  <a:lnTo>
                    <a:pt x="108000" y="115991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6047994" y="5743803"/>
              <a:ext cx="108585" cy="984885"/>
            </a:xfrm>
            <a:custGeom>
              <a:avLst/>
              <a:gdLst/>
              <a:ahLst/>
              <a:cxnLst/>
              <a:rect l="l" t="t" r="r" b="b"/>
              <a:pathLst>
                <a:path w="108585" h="984884">
                  <a:moveTo>
                    <a:pt x="108000" y="0"/>
                  </a:moveTo>
                  <a:lnTo>
                    <a:pt x="0" y="0"/>
                  </a:lnTo>
                  <a:lnTo>
                    <a:pt x="0" y="984605"/>
                  </a:lnTo>
                  <a:lnTo>
                    <a:pt x="108000" y="98460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4427994" y="5641213"/>
            <a:ext cx="432434" cy="1087755"/>
            <a:chOff x="4427994" y="5641213"/>
            <a:chExt cx="432434" cy="1087755"/>
          </a:xfrm>
        </p:grpSpPr>
        <p:sp>
          <p:nvSpPr>
            <p:cNvPr id="21" name="object 21"/>
            <p:cNvSpPr/>
            <p:nvPr/>
          </p:nvSpPr>
          <p:spPr>
            <a:xfrm>
              <a:off x="4427994" y="5862612"/>
              <a:ext cx="108585" cy="866140"/>
            </a:xfrm>
            <a:custGeom>
              <a:avLst/>
              <a:gdLst/>
              <a:ahLst/>
              <a:cxnLst/>
              <a:rect l="l" t="t" r="r" b="b"/>
              <a:pathLst>
                <a:path w="108585" h="866140">
                  <a:moveTo>
                    <a:pt x="108000" y="0"/>
                  </a:moveTo>
                  <a:lnTo>
                    <a:pt x="0" y="0"/>
                  </a:lnTo>
                  <a:lnTo>
                    <a:pt x="0" y="865797"/>
                  </a:lnTo>
                  <a:lnTo>
                    <a:pt x="108000" y="86579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4535995" y="5672886"/>
              <a:ext cx="108585" cy="1056005"/>
            </a:xfrm>
            <a:custGeom>
              <a:avLst/>
              <a:gdLst/>
              <a:ahLst/>
              <a:cxnLst/>
              <a:rect l="l" t="t" r="r" b="b"/>
              <a:pathLst>
                <a:path w="108585" h="1056004">
                  <a:moveTo>
                    <a:pt x="108000" y="0"/>
                  </a:moveTo>
                  <a:lnTo>
                    <a:pt x="0" y="0"/>
                  </a:lnTo>
                  <a:lnTo>
                    <a:pt x="0" y="1055522"/>
                  </a:lnTo>
                  <a:lnTo>
                    <a:pt x="108000" y="105552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4643996" y="5641213"/>
              <a:ext cx="108585" cy="1087755"/>
            </a:xfrm>
            <a:custGeom>
              <a:avLst/>
              <a:gdLst/>
              <a:ahLst/>
              <a:cxnLst/>
              <a:rect l="l" t="t" r="r" b="b"/>
              <a:pathLst>
                <a:path w="108585" h="1087754">
                  <a:moveTo>
                    <a:pt x="108000" y="0"/>
                  </a:moveTo>
                  <a:lnTo>
                    <a:pt x="0" y="0"/>
                  </a:lnTo>
                  <a:lnTo>
                    <a:pt x="0" y="1087196"/>
                  </a:lnTo>
                  <a:lnTo>
                    <a:pt x="108000" y="108719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4751997" y="5785205"/>
              <a:ext cx="108585" cy="943610"/>
            </a:xfrm>
            <a:custGeom>
              <a:avLst/>
              <a:gdLst/>
              <a:ahLst/>
              <a:cxnLst/>
              <a:rect l="l" t="t" r="r" b="b"/>
              <a:pathLst>
                <a:path w="108585" h="943609">
                  <a:moveTo>
                    <a:pt x="108000" y="0"/>
                  </a:moveTo>
                  <a:lnTo>
                    <a:pt x="0" y="0"/>
                  </a:lnTo>
                  <a:lnTo>
                    <a:pt x="0" y="943203"/>
                  </a:lnTo>
                  <a:lnTo>
                    <a:pt x="108000" y="94320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5" name="object 25"/>
          <p:cNvGrpSpPr/>
          <p:nvPr/>
        </p:nvGrpSpPr>
        <p:grpSpPr>
          <a:xfrm>
            <a:off x="2807995" y="6624002"/>
            <a:ext cx="432434" cy="100965"/>
            <a:chOff x="2807995" y="6624002"/>
            <a:chExt cx="432434" cy="100965"/>
          </a:xfrm>
        </p:grpSpPr>
        <p:sp>
          <p:nvSpPr>
            <p:cNvPr id="26" name="object 26"/>
            <p:cNvSpPr/>
            <p:nvPr/>
          </p:nvSpPr>
          <p:spPr>
            <a:xfrm>
              <a:off x="2807995" y="6687362"/>
              <a:ext cx="108585" cy="37465"/>
            </a:xfrm>
            <a:custGeom>
              <a:avLst/>
              <a:gdLst/>
              <a:ahLst/>
              <a:cxnLst/>
              <a:rect l="l" t="t" r="r" b="b"/>
              <a:pathLst>
                <a:path w="108585" h="37465">
                  <a:moveTo>
                    <a:pt x="108000" y="0"/>
                  </a:moveTo>
                  <a:lnTo>
                    <a:pt x="0" y="0"/>
                  </a:lnTo>
                  <a:lnTo>
                    <a:pt x="0" y="37439"/>
                  </a:lnTo>
                  <a:lnTo>
                    <a:pt x="108000" y="3743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2915996" y="6680162"/>
              <a:ext cx="108585" cy="45085"/>
            </a:xfrm>
            <a:custGeom>
              <a:avLst/>
              <a:gdLst/>
              <a:ahLst/>
              <a:cxnLst/>
              <a:rect l="l" t="t" r="r" b="b"/>
              <a:pathLst>
                <a:path w="108585" h="45084">
                  <a:moveTo>
                    <a:pt x="108000" y="0"/>
                  </a:moveTo>
                  <a:lnTo>
                    <a:pt x="0" y="0"/>
                  </a:lnTo>
                  <a:lnTo>
                    <a:pt x="0" y="44640"/>
                  </a:lnTo>
                  <a:lnTo>
                    <a:pt x="108000" y="4464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3023997" y="6624002"/>
              <a:ext cx="108585" cy="100965"/>
            </a:xfrm>
            <a:custGeom>
              <a:avLst/>
              <a:gdLst/>
              <a:ahLst/>
              <a:cxnLst/>
              <a:rect l="l" t="t" r="r" b="b"/>
              <a:pathLst>
                <a:path w="108585" h="100965">
                  <a:moveTo>
                    <a:pt x="108000" y="0"/>
                  </a:moveTo>
                  <a:lnTo>
                    <a:pt x="0" y="0"/>
                  </a:lnTo>
                  <a:lnTo>
                    <a:pt x="0" y="100799"/>
                  </a:lnTo>
                  <a:lnTo>
                    <a:pt x="108000" y="10079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3131997" y="6702475"/>
              <a:ext cx="108585" cy="22860"/>
            </a:xfrm>
            <a:custGeom>
              <a:avLst/>
              <a:gdLst/>
              <a:ahLst/>
              <a:cxnLst/>
              <a:rect l="l" t="t" r="r" b="b"/>
              <a:pathLst>
                <a:path w="108585" h="22859">
                  <a:moveTo>
                    <a:pt x="108000" y="0"/>
                  </a:moveTo>
                  <a:lnTo>
                    <a:pt x="0" y="0"/>
                  </a:lnTo>
                  <a:lnTo>
                    <a:pt x="0" y="22326"/>
                  </a:lnTo>
                  <a:lnTo>
                    <a:pt x="108000" y="2232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" name="object 30"/>
          <p:cNvGrpSpPr/>
          <p:nvPr/>
        </p:nvGrpSpPr>
        <p:grpSpPr>
          <a:xfrm>
            <a:off x="1187996" y="6709677"/>
            <a:ext cx="432434" cy="14604"/>
            <a:chOff x="1187996" y="6709677"/>
            <a:chExt cx="432434" cy="14604"/>
          </a:xfrm>
        </p:grpSpPr>
        <p:sp>
          <p:nvSpPr>
            <p:cNvPr id="31" name="object 31"/>
            <p:cNvSpPr/>
            <p:nvPr/>
          </p:nvSpPr>
          <p:spPr>
            <a:xfrm>
              <a:off x="1187996" y="6715443"/>
              <a:ext cx="108585" cy="8890"/>
            </a:xfrm>
            <a:custGeom>
              <a:avLst/>
              <a:gdLst/>
              <a:ahLst/>
              <a:cxnLst/>
              <a:rect l="l" t="t" r="r" b="b"/>
              <a:pathLst>
                <a:path w="108584" h="8890">
                  <a:moveTo>
                    <a:pt x="108000" y="0"/>
                  </a:moveTo>
                  <a:lnTo>
                    <a:pt x="0" y="0"/>
                  </a:lnTo>
                  <a:lnTo>
                    <a:pt x="0" y="8636"/>
                  </a:lnTo>
                  <a:lnTo>
                    <a:pt x="108000" y="863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1295996" y="6711112"/>
              <a:ext cx="108585" cy="13335"/>
            </a:xfrm>
            <a:custGeom>
              <a:avLst/>
              <a:gdLst/>
              <a:ahLst/>
              <a:cxnLst/>
              <a:rect l="l" t="t" r="r" b="b"/>
              <a:pathLst>
                <a:path w="108584" h="13334">
                  <a:moveTo>
                    <a:pt x="108000" y="0"/>
                  </a:moveTo>
                  <a:lnTo>
                    <a:pt x="0" y="0"/>
                  </a:lnTo>
                  <a:lnTo>
                    <a:pt x="0" y="12966"/>
                  </a:lnTo>
                  <a:lnTo>
                    <a:pt x="108000" y="1296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1403997" y="6709677"/>
              <a:ext cx="108585" cy="14604"/>
            </a:xfrm>
            <a:custGeom>
              <a:avLst/>
              <a:gdLst/>
              <a:ahLst/>
              <a:cxnLst/>
              <a:rect l="l" t="t" r="r" b="b"/>
              <a:pathLst>
                <a:path w="108584" h="14604">
                  <a:moveTo>
                    <a:pt x="108000" y="0"/>
                  </a:moveTo>
                  <a:lnTo>
                    <a:pt x="0" y="0"/>
                  </a:lnTo>
                  <a:lnTo>
                    <a:pt x="0" y="14401"/>
                  </a:lnTo>
                  <a:lnTo>
                    <a:pt x="108000" y="1440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1511998" y="6709677"/>
              <a:ext cx="108585" cy="14604"/>
            </a:xfrm>
            <a:custGeom>
              <a:avLst/>
              <a:gdLst/>
              <a:ahLst/>
              <a:cxnLst/>
              <a:rect l="l" t="t" r="r" b="b"/>
              <a:pathLst>
                <a:path w="108584" h="14604">
                  <a:moveTo>
                    <a:pt x="108000" y="0"/>
                  </a:moveTo>
                  <a:lnTo>
                    <a:pt x="0" y="0"/>
                  </a:lnTo>
                  <a:lnTo>
                    <a:pt x="0" y="14401"/>
                  </a:lnTo>
                  <a:lnTo>
                    <a:pt x="108000" y="1440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" name="object 35"/>
          <p:cNvSpPr txBox="1"/>
          <p:nvPr/>
        </p:nvSpPr>
        <p:spPr>
          <a:xfrm>
            <a:off x="5711299" y="7013703"/>
            <a:ext cx="3397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27300" y="10088502"/>
            <a:ext cx="22352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90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1200" spc="12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4414748" y="10088502"/>
            <a:ext cx="18288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-55">
                <a:solidFill>
                  <a:srgbClr val="221E1F"/>
                </a:solidFill>
                <a:latin typeface="Microsoft Sans Serif"/>
                <a:cs typeface="Microsoft Sans Serif"/>
              </a:rPr>
              <a:t>61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415299" y="7013703"/>
            <a:ext cx="755015" cy="6877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ация 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субъектов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малого</a:t>
            </a:r>
            <a:endParaRPr sz="800">
              <a:latin typeface="Microsoft Sans Serif"/>
              <a:cs typeface="Microsoft Sans Serif"/>
            </a:endParaRPr>
          </a:p>
          <a:p>
            <a:pPr marL="12700" marR="62865">
              <a:lnSpc>
                <a:spcPts val="850"/>
              </a:lnSpc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среднего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дприни- 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мательства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795300" y="7013703"/>
            <a:ext cx="847090" cy="6877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Создание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условий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для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легкого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старта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омфо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тно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о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ведения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бизнеса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175299" y="7013703"/>
            <a:ext cx="880110" cy="7956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Создание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ла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оприятных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условий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для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уще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твления 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деятельности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самозанятыми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гражданами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712238" y="6769676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416239" y="6769676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796239" y="6766076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176239" y="6765356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409368" y="5617925"/>
            <a:ext cx="136525" cy="20383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5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,5</a:t>
            </a:r>
            <a:endParaRPr sz="6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705368" y="5572017"/>
            <a:ext cx="136525" cy="20447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,7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2789368" y="6442475"/>
            <a:ext cx="460375" cy="21907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algn="r" marR="57150">
              <a:lnSpc>
                <a:spcPct val="100000"/>
              </a:lnSpc>
              <a:spcBef>
                <a:spcPts val="150"/>
              </a:spcBef>
            </a:pP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2,6</a:t>
            </a:r>
            <a:endParaRPr sz="650">
              <a:latin typeface="Arial"/>
              <a:cs typeface="Arial"/>
            </a:endParaRPr>
          </a:p>
          <a:p>
            <a:pPr algn="r" marR="46990">
              <a:lnSpc>
                <a:spcPct val="100000"/>
              </a:lnSpc>
              <a:spcBef>
                <a:spcPts val="70"/>
              </a:spcBef>
            </a:pP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2,9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70"/>
              </a:spcBef>
            </a:pPr>
            <a:r>
              <a:rPr dirty="0" sz="650" spc="-5" b="1">
                <a:solidFill>
                  <a:srgbClr val="221E1F"/>
                </a:solidFill>
                <a:latin typeface="Arial"/>
                <a:cs typeface="Arial"/>
              </a:rPr>
              <a:t>4,1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1,8</a:t>
            </a:r>
            <a:endParaRPr sz="65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169369" y="6511930"/>
            <a:ext cx="460375" cy="16256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0,6</a:t>
            </a:r>
            <a:endParaRPr sz="650">
              <a:latin typeface="Arial"/>
              <a:cs typeface="Arial"/>
            </a:endParaRPr>
          </a:p>
          <a:p>
            <a:pPr marL="1651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endParaRPr sz="650">
              <a:latin typeface="Arial"/>
              <a:cs typeface="Arial"/>
            </a:endParaRPr>
          </a:p>
          <a:p>
            <a:pPr marL="18415">
              <a:lnSpc>
                <a:spcPct val="100000"/>
              </a:lnSpc>
              <a:spcBef>
                <a:spcPts val="70"/>
              </a:spcBef>
            </a:pP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1,0</a:t>
            </a:r>
            <a:endParaRPr sz="650">
              <a:latin typeface="Arial"/>
              <a:cs typeface="Arial"/>
            </a:endParaRPr>
          </a:p>
          <a:p>
            <a:pPr marL="16510">
              <a:lnSpc>
                <a:spcPct val="100000"/>
              </a:lnSpc>
              <a:spcBef>
                <a:spcPts val="70"/>
              </a:spcBef>
            </a:pP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1,0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813369" y="5373010"/>
            <a:ext cx="136525" cy="20764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6,3</a:t>
            </a:r>
            <a:endParaRPr sz="65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517368" y="5428122"/>
            <a:ext cx="136525" cy="20383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,5</a:t>
            </a:r>
            <a:endParaRPr sz="65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921368" y="5318274"/>
            <a:ext cx="136525" cy="20891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,9</a:t>
            </a:r>
            <a:endParaRPr sz="6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25369" y="5388269"/>
            <a:ext cx="136525" cy="21209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-3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029368" y="5495823"/>
            <a:ext cx="136525" cy="20701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733368" y="5524774"/>
            <a:ext cx="136525" cy="217804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,9</a:t>
            </a:r>
            <a:endParaRPr sz="6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27298" y="5201781"/>
            <a:ext cx="2858770" cy="8896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Расходы</a:t>
            </a:r>
            <a:r>
              <a:rPr dirty="0" sz="12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федерального</a:t>
            </a:r>
            <a:r>
              <a:rPr dirty="0" sz="12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 </a:t>
            </a:r>
            <a:r>
              <a:rPr dirty="0" sz="1200" spc="-3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7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2021–2024</a:t>
            </a:r>
            <a:r>
              <a:rPr dirty="0" sz="120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годах</a:t>
            </a:r>
            <a:r>
              <a:rPr dirty="0" sz="120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1200" spc="-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реализацию </a:t>
            </a:r>
            <a:r>
              <a:rPr dirty="0" sz="1200" spc="-3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проекта,</a:t>
            </a:r>
            <a:endParaRPr sz="1200">
              <a:latin typeface="Arial"/>
              <a:cs typeface="Arial"/>
            </a:endParaRPr>
          </a:p>
          <a:p>
            <a:pPr algn="just"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27298" y="8107470"/>
            <a:ext cx="3161030" cy="16459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Национальный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проект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увеличение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чис-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ленности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занятых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сфере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малого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среднего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предпри-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нимательства,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включая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индивидуальных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предприни-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мателей;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осуществление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необходимых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мер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предпринимателю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каждом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этапе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жизненного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цик-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ла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бизнеса: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от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появления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идеи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начать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бизнес,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далее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регистрации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помощи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получении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доступного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финансирования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имуще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твенно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дде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жк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али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зации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отдельных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отраслях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(туризм,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сельское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хозяйство)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расширения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бизнеса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выходом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экспорт.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767299" y="8107470"/>
            <a:ext cx="3163570" cy="16459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10160">
              <a:lnSpc>
                <a:spcPct val="1329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Кроме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того,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задачами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национального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проекта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также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яв-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ляются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устранение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административных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барьеров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пуляризация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образа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предпринимателя.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достижения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целей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национального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проекта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сформировано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федеральных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проекта: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«Создание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бла-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гоприятных</a:t>
            </a:r>
            <a:r>
              <a:rPr dirty="0" sz="800" spc="-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условий</a:t>
            </a:r>
            <a:r>
              <a:rPr dirty="0" sz="800" spc="-3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800" spc="-3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осуществления</a:t>
            </a:r>
            <a:r>
              <a:rPr dirty="0" sz="800" spc="-3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деятельности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самозанятыми</a:t>
            </a:r>
            <a:r>
              <a:rPr dirty="0" sz="800" spc="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гражданами»,</a:t>
            </a:r>
            <a:r>
              <a:rPr dirty="0" sz="800" spc="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«Создание</a:t>
            </a:r>
            <a:r>
              <a:rPr dirty="0" sz="800" spc="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условий</a:t>
            </a:r>
            <a:r>
              <a:rPr dirty="0" sz="800" spc="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для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легкого</a:t>
            </a:r>
            <a:r>
              <a:rPr dirty="0" sz="800" spc="-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-15" i="1">
                <a:solidFill>
                  <a:srgbClr val="221E1F"/>
                </a:solidFill>
                <a:latin typeface="Arial"/>
                <a:cs typeface="Arial"/>
              </a:rPr>
              <a:t>старта</a:t>
            </a:r>
            <a:r>
              <a:rPr dirty="0" sz="800" spc="-3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4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6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комфортного</a:t>
            </a:r>
            <a:r>
              <a:rPr dirty="0" sz="800" spc="-3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ведения</a:t>
            </a:r>
            <a:r>
              <a:rPr dirty="0" sz="800" spc="-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бизнеса»</a:t>
            </a:r>
            <a:r>
              <a:rPr dirty="0" sz="800" spc="-3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4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6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«Ак-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селерация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субъектов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малого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20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2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среднего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25" i="1">
                <a:solidFill>
                  <a:srgbClr val="221E1F"/>
                </a:solidFill>
                <a:latin typeface="Arial"/>
                <a:cs typeface="Arial"/>
              </a:rPr>
              <a:t>предприни- </a:t>
            </a:r>
            <a:r>
              <a:rPr dirty="0" sz="800" spc="-2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5" i="1">
                <a:solidFill>
                  <a:srgbClr val="221E1F"/>
                </a:solidFill>
                <a:latin typeface="Arial"/>
                <a:cs typeface="Arial"/>
              </a:rPr>
              <a:t>мательства»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endParaRPr sz="800">
              <a:latin typeface="Microsoft Sans Serif"/>
              <a:cs typeface="Microsoft Sans Serif"/>
            </a:endParaRPr>
          </a:p>
        </p:txBody>
      </p:sp>
      <p:graphicFrame>
        <p:nvGraphicFramePr>
          <p:cNvPr id="56" name="object 56"/>
          <p:cNvGraphicFramePr>
            <a:graphicFrameLocks noGrp="1"/>
          </p:cNvGraphicFramePr>
          <p:nvPr/>
        </p:nvGraphicFramePr>
        <p:xfrm>
          <a:off x="8207999" y="2657727"/>
          <a:ext cx="6367145" cy="5334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314298">
                <a:tc>
                  <a:txBody>
                    <a:bodyPr/>
                    <a:lstStyle/>
                    <a:p>
                      <a:pPr marL="53975" marR="6096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начинающих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предпринимателей,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получивших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финансовую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поддержку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39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Тыс.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35,5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15,9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2063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вновь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созданных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субъектов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МСП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39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Тыс.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861,3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9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114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961,7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996,7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06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9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-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7" name="object 57"/>
          <p:cNvGraphicFramePr>
            <a:graphicFrameLocks noGrp="1"/>
          </p:cNvGraphicFramePr>
          <p:nvPr/>
        </p:nvGraphicFramePr>
        <p:xfrm>
          <a:off x="8207999" y="3499020"/>
          <a:ext cx="6367145" cy="1397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638148">
                <a:tc>
                  <a:txBody>
                    <a:bodyPr/>
                    <a:lstStyle/>
                    <a:p>
                      <a:pPr marL="53975" marR="69532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самозанятых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граждан,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зафиксировавших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свой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статус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785"/>
                        </a:lnSpc>
                      </a:pP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применяющих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специальный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налоговый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133350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режим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«Налог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профессиональный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доход»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(НПД),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накопленным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итогом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4318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10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Млн </a:t>
                      </a:r>
                      <a:r>
                        <a:rPr dirty="0" sz="800" spc="1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ловек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746097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самозанятых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граждан,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57150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зафиксировавших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свой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статус,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применяющих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специальный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налоговый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режим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785"/>
                        </a:lnSpc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«Налог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80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профессиональный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доход»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459740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(НПД)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получивших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меры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поддержки,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накопленным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итогом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4318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Тыс. 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ловек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70,6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119,0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150,0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189,0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9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206,3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240,0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8" name="object 58"/>
          <p:cNvGraphicFramePr>
            <a:graphicFrameLocks noGrp="1"/>
          </p:cNvGraphicFramePr>
          <p:nvPr/>
        </p:nvGraphicFramePr>
        <p:xfrm>
          <a:off x="8207999" y="5318212"/>
          <a:ext cx="6367145" cy="14859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314298">
                <a:tc>
                  <a:txBody>
                    <a:bodyPr/>
                    <a:lstStyle/>
                    <a:p>
                      <a:pPr marL="53975" marR="66611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Численность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работников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расчете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ъе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МСП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Человек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3,09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22247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Объем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закупок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крупнейших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заказчиков,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139700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определяемых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Правительством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Российской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Федерации,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субъектов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МСП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224154">
                        <a:lnSpc>
                          <a:spcPct val="132900"/>
                        </a:lnSpc>
                        <a:spcBef>
                          <a:spcPts val="80"/>
                        </a:spcBef>
                      </a:pP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  </a:t>
                      </a: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руб.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01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314297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Ежегодный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рост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выручки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расчете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905"/>
                        </a:lnSpc>
                      </a:pP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ъ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–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ю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103,8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103,8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103,8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91,9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103,8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107,9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103,8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22248">
                <a:tc>
                  <a:txBody>
                    <a:bodyPr/>
                    <a:lstStyle/>
                    <a:p>
                      <a:pPr algn="just" marL="53975" marR="33655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Объем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консолидированной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финансовой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поддержки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субъектов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малого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среднего </a:t>
                      </a:r>
                      <a:r>
                        <a:rPr dirty="0" sz="800" spc="-204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предпринимательства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180975">
                        <a:lnSpc>
                          <a:spcPct val="132900"/>
                        </a:lnSpc>
                        <a:spcBef>
                          <a:spcPts val="80"/>
                        </a:spcBef>
                      </a:pP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  </a:t>
                      </a: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руб.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01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881,9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10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687,2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9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-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712,8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1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720,9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9" name="object 59"/>
          <p:cNvGraphicFramePr>
            <a:graphicFrameLocks noGrp="1"/>
          </p:cNvGraphicFramePr>
          <p:nvPr/>
        </p:nvGraphicFramePr>
        <p:xfrm>
          <a:off x="8207999" y="7454850"/>
          <a:ext cx="6367145" cy="17018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4500"/>
                <a:gridCol w="444500"/>
                <a:gridCol w="444500"/>
                <a:gridCol w="444500"/>
                <a:gridCol w="444500"/>
                <a:gridCol w="444500"/>
                <a:gridCol w="444500"/>
              </a:tblGrid>
              <a:tr h="422247">
                <a:tc>
                  <a:txBody>
                    <a:bodyPr/>
                    <a:lstStyle/>
                    <a:p>
                      <a:pPr marL="53975" marR="489584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сервисов,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реализованных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рамках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Цифровой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платформы,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40"/>
                        </a:lnSpc>
                      </a:pP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накопленным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итогом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530198">
                <a:tc>
                  <a:txBody>
                    <a:bodyPr/>
                    <a:lstStyle/>
                    <a:p>
                      <a:pPr marL="53975" marR="34861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уникальных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субъектов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МСП,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самозанятых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граждан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физических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лиц,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220345">
                        <a:lnSpc>
                          <a:spcPts val="850"/>
                        </a:lnSpc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воспользовавшихся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услугами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сервисами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Цифровой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платформы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ы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.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.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103,5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250,0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236,8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314297">
                <a:tc>
                  <a:txBody>
                    <a:bodyPr/>
                    <a:lstStyle/>
                    <a:p>
                      <a:pPr marL="53975" marR="13906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полученных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рамках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Цифровой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платформы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услуг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сервисов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ы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.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.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9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206,9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350,0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358,9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500,0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22248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Удовлетворенность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пользователей,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163830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получивших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услуги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сервисы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Цифровой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платформе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81,4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9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81,3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sp>
        <p:nvSpPr>
          <p:cNvPr id="60" name="object 60"/>
          <p:cNvSpPr txBox="1"/>
          <p:nvPr/>
        </p:nvSpPr>
        <p:spPr>
          <a:xfrm>
            <a:off x="11102609" y="2206880"/>
            <a:ext cx="14605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5">
                <a:solidFill>
                  <a:srgbClr val="939598"/>
                </a:solidFill>
                <a:latin typeface="Microsoft Sans Serif"/>
                <a:cs typeface="Microsoft Sans Serif"/>
              </a:rPr>
              <a:t>Ед.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1557750" y="2190370"/>
            <a:ext cx="227329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27940">
              <a:lnSpc>
                <a:spcPct val="100000"/>
              </a:lnSpc>
              <a:spcBef>
                <a:spcPts val="229"/>
              </a:spcBef>
            </a:pPr>
            <a:r>
              <a:rPr dirty="0" sz="600" spc="-5">
                <a:solidFill>
                  <a:srgbClr val="939598"/>
                </a:solidFill>
                <a:latin typeface="Microsoft Sans Serif"/>
                <a:cs typeface="Microsoft Sans Serif"/>
              </a:rPr>
              <a:t>2021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55">
                <a:solidFill>
                  <a:srgbClr val="939598"/>
                </a:solidFill>
                <a:latin typeface="Microsoft Sans Serif"/>
                <a:cs typeface="Microsoft Sans Serif"/>
              </a:rPr>
              <a:t>план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2008550" y="2190370"/>
            <a:ext cx="214629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22225">
              <a:lnSpc>
                <a:spcPct val="100000"/>
              </a:lnSpc>
              <a:spcBef>
                <a:spcPts val="229"/>
              </a:spcBef>
            </a:pPr>
            <a:r>
              <a:rPr dirty="0" sz="600" spc="-5">
                <a:solidFill>
                  <a:srgbClr val="939598"/>
                </a:solidFill>
                <a:latin typeface="Microsoft Sans Serif"/>
                <a:cs typeface="Microsoft Sans Serif"/>
              </a:rPr>
              <a:t>2021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-15">
                <a:solidFill>
                  <a:srgbClr val="939598"/>
                </a:solidFill>
                <a:latin typeface="Microsoft Sans Serif"/>
                <a:cs typeface="Microsoft Sans Serif"/>
              </a:rPr>
              <a:t>ф</a:t>
            </a: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а</a:t>
            </a:r>
            <a:r>
              <a:rPr dirty="0" sz="600" spc="30">
                <a:solidFill>
                  <a:srgbClr val="939598"/>
                </a:solidFill>
                <a:latin typeface="Microsoft Sans Serif"/>
                <a:cs typeface="Microsoft Sans Serif"/>
              </a:rPr>
              <a:t>кт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2447465" y="2190370"/>
            <a:ext cx="227329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20320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2022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55">
                <a:solidFill>
                  <a:srgbClr val="939598"/>
                </a:solidFill>
                <a:latin typeface="Microsoft Sans Serif"/>
                <a:cs typeface="Microsoft Sans Serif"/>
              </a:rPr>
              <a:t>план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2898266" y="2190370"/>
            <a:ext cx="214629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3970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2022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-15">
                <a:solidFill>
                  <a:srgbClr val="939598"/>
                </a:solidFill>
                <a:latin typeface="Microsoft Sans Serif"/>
                <a:cs typeface="Microsoft Sans Serif"/>
              </a:rPr>
              <a:t>ф</a:t>
            </a: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а</a:t>
            </a:r>
            <a:r>
              <a:rPr dirty="0" sz="600" spc="30">
                <a:solidFill>
                  <a:srgbClr val="939598"/>
                </a:solidFill>
                <a:latin typeface="Microsoft Sans Serif"/>
                <a:cs typeface="Microsoft Sans Serif"/>
              </a:rPr>
              <a:t>кт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3337179" y="2190370"/>
            <a:ext cx="227329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20320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2023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55">
                <a:solidFill>
                  <a:srgbClr val="939598"/>
                </a:solidFill>
                <a:latin typeface="Microsoft Sans Serif"/>
                <a:cs typeface="Microsoft Sans Serif"/>
              </a:rPr>
              <a:t>план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3756281" y="2190370"/>
            <a:ext cx="276860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46355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2023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-15">
                <a:solidFill>
                  <a:srgbClr val="939598"/>
                </a:solidFill>
                <a:latin typeface="Microsoft Sans Serif"/>
                <a:cs typeface="Microsoft Sans Serif"/>
              </a:rPr>
              <a:t>ф</a:t>
            </a:r>
            <a:r>
              <a:rPr dirty="0" sz="600" spc="40">
                <a:solidFill>
                  <a:srgbClr val="939598"/>
                </a:solidFill>
                <a:latin typeface="Microsoft Sans Serif"/>
                <a:cs typeface="Microsoft Sans Serif"/>
              </a:rPr>
              <a:t>а</a:t>
            </a:r>
            <a:r>
              <a:rPr dirty="0" sz="600" spc="35">
                <a:solidFill>
                  <a:srgbClr val="939598"/>
                </a:solidFill>
                <a:latin typeface="Microsoft Sans Serif"/>
                <a:cs typeface="Microsoft Sans Serif"/>
              </a:rPr>
              <a:t>к</a:t>
            </a:r>
            <a:r>
              <a:rPr dirty="0" sz="600" spc="10">
                <a:solidFill>
                  <a:srgbClr val="939598"/>
                </a:solidFill>
                <a:latin typeface="Microsoft Sans Serif"/>
                <a:cs typeface="Microsoft Sans Serif"/>
              </a:rPr>
              <a:t>т</a:t>
            </a:r>
            <a:r>
              <a:rPr dirty="0" sz="600" spc="20">
                <a:solidFill>
                  <a:srgbClr val="939598"/>
                </a:solidFill>
                <a:latin typeface="Microsoft Sans Serif"/>
                <a:cs typeface="Microsoft Sans Serif"/>
              </a:rPr>
              <a:t>*</a:t>
            </a:r>
            <a:r>
              <a:rPr dirty="0" sz="600" spc="-5">
                <a:solidFill>
                  <a:srgbClr val="939598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4231997" y="2206880"/>
            <a:ext cx="21526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939598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70">
                <a:solidFill>
                  <a:srgbClr val="939598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939598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8255644" y="2495778"/>
            <a:ext cx="513588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Созданы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условия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легкого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старта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комфортного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ведения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бизнеса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(предакселерация)</a:t>
            </a:r>
            <a:endParaRPr sz="8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8255644" y="3222771"/>
            <a:ext cx="5516245" cy="2616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Созданы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благоприятные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условия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осуществления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деятельности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самозанятыми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гражданами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посредством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применения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нового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режима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налогообложения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предоставления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мер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поддержки</a:t>
            </a:r>
            <a:endParaRPr sz="8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8255644" y="4927663"/>
            <a:ext cx="6035675" cy="3759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algn="just"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Создана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комплексная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система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акселерации,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включающая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себя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финансовые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налоговые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инструменты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поддержки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субъектов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МСП,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b="1">
                <a:solidFill>
                  <a:srgbClr val="221E1F"/>
                </a:solidFill>
                <a:latin typeface="Arial"/>
                <a:cs typeface="Arial"/>
              </a:rPr>
              <a:t>также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инфраструктуру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комфортной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работы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развития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субъектов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МСП,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доступ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закупкам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крупнейших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заказчиков</a:t>
            </a:r>
            <a:endParaRPr sz="8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8255644" y="6835701"/>
            <a:ext cx="553466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930"/>
              </a:lnSpc>
              <a:spcBef>
                <a:spcPts val="100"/>
              </a:spcBef>
            </a:pP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Создание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цифровой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экосистемы,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ориентированной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8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потребности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пользователей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–</a:t>
            </a:r>
            <a:endParaRPr sz="800">
              <a:latin typeface="Arial"/>
              <a:cs typeface="Arial"/>
            </a:endParaRPr>
          </a:p>
          <a:p>
            <a:pPr marL="12700" marR="5080">
              <a:lnSpc>
                <a:spcPts val="900"/>
              </a:lnSpc>
              <a:spcBef>
                <a:spcPts val="50"/>
              </a:spcBef>
            </a:pP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субъектов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МСП,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самозанятых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физических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лиц,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желающих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открыть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собственное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дело,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включающей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востребованные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(приоритетные)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сервисы,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клиентоориентированный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интерфейс,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механизмы адресного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подбора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проактивного одобрения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инструментов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поддержки, 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обеспечивающие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получение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необходимого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результата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минимальным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набором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действий</a:t>
            </a:r>
            <a:endParaRPr sz="8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8195299" y="1205781"/>
            <a:ext cx="5368925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Для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достижения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целей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проекта 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выделены </a:t>
            </a:r>
            <a:r>
              <a:rPr dirty="0" sz="1200" spc="7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следующие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общественно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значимые</a:t>
            </a:r>
            <a:r>
              <a:rPr dirty="0" sz="12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результаты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-5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показатели,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которые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служат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индикаторами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достижения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результатов</a:t>
            </a:r>
            <a:endParaRPr sz="1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974090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20">
                <a:solidFill>
                  <a:srgbClr val="221E1F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Е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Л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Я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80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5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С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А  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ЭКОНОМИКИ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300" y="2004743"/>
            <a:ext cx="2455545" cy="5118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2022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ГОДУ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РАМКАХ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НАЦИОНАЛЬНОГО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ПРОЕКТА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БЫЛИ ДОСТИГНУТЫ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 СЛЕДУЮЩИЕ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РЕЗУЛЬТАТЫ:</a:t>
            </a:r>
            <a:endParaRPr sz="8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40004" y="277220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19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655816" y="2688744"/>
            <a:ext cx="3034665" cy="42195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52,2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тыс.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самозанятых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граждан получили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комплекс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информационно-консультационных 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и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образова-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тельных услуг </a:t>
            </a:r>
            <a:r>
              <a:rPr dirty="0" sz="800" spc="15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организациями 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инфраструктуры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малого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среднего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предприниматель-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ства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федеральными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институтами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(цент-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рами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компетенций)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офлайн-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онлайн-форматах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7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27,4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самозанятых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граждан);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  <a:spcBef>
                <a:spcPts val="28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598,8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млн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микрозаймов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льготной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став-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ке </a:t>
            </a:r>
            <a:r>
              <a:rPr dirty="0" sz="800" spc="160">
                <a:solidFill>
                  <a:srgbClr val="221E1F"/>
                </a:solidFill>
                <a:latin typeface="Microsoft Sans Serif"/>
                <a:cs typeface="Microsoft Sans Serif"/>
              </a:rPr>
              <a:t>выдано 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самозанятым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гражданам </a:t>
            </a:r>
            <a:r>
              <a:rPr dirty="0" sz="800" spc="150">
                <a:solidFill>
                  <a:srgbClr val="221E1F"/>
                </a:solidFill>
                <a:latin typeface="Microsoft Sans Serif"/>
                <a:cs typeface="Microsoft Sans Serif"/>
              </a:rPr>
              <a:t>государ- 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0">
                <a:solidFill>
                  <a:srgbClr val="221E1F"/>
                </a:solidFill>
                <a:latin typeface="Microsoft Sans Serif"/>
                <a:cs typeface="Microsoft Sans Serif"/>
              </a:rPr>
              <a:t>ственными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микрофинансовыми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организациями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7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309,8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млн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рублей);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985">
              <a:lnSpc>
                <a:spcPct val="132900"/>
              </a:lnSpc>
              <a:spcBef>
                <a:spcPts val="285"/>
              </a:spcBef>
            </a:pP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446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социальных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предприятий,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включенных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реестр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социальных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предпринимателей,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субъектов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малого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среднего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предпринимательства,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созданных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физиче-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скими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лицами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возрасте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25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лет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включительно,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лучили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комплекс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услуг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(или)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финансовую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ку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виде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грантов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200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единиц);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>
              <a:lnSpc>
                <a:spcPct val="132900"/>
              </a:lnSpc>
              <a:spcBef>
                <a:spcPts val="284"/>
              </a:spcBef>
            </a:pP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су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ъе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мало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дне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дпринима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ль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ства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получили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пользование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правах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аренды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изводственные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офисные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площади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помещениях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00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су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ъ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)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10160">
              <a:lnSpc>
                <a:spcPct val="132900"/>
              </a:lnSpc>
              <a:spcBef>
                <a:spcPts val="280"/>
              </a:spcBef>
            </a:pP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270,7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финансовой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субъекты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МСП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получили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при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гарантийной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регио-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нальных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гарантийных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организаций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106,9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млрд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рублей);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40004" y="394220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40004" y="462620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40004" y="5634215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40004" y="631819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780002" y="273599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19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3895813" y="2652544"/>
            <a:ext cx="3034665" cy="33737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6985">
              <a:lnSpc>
                <a:spcPct val="132900"/>
              </a:lnSpc>
              <a:spcBef>
                <a:spcPts val="100"/>
              </a:spcBef>
            </a:pP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592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крестьянских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(фермерских)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хозяйства,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индиви-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дуальных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предпринимателя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сельскохозяйственных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потребительских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кооператива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получили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ную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поддержку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404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субъекта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МСП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нараста-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ющим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итогом);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>
              <a:lnSpc>
                <a:spcPct val="132900"/>
              </a:lnSpc>
              <a:spcBef>
                <a:spcPts val="280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649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субъектов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МСП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получили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льготный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доступ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произ-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водственным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площадям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помещениям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промышлен-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ных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парков,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технопарков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целях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создания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(разви-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тия)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производственных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инновационных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компаний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517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субъектов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МСП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нарастающим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итогом);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350">
              <a:lnSpc>
                <a:spcPct val="132900"/>
              </a:lnSpc>
              <a:spcBef>
                <a:spcPts val="285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ты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су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ъе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МСП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так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зиден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промы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ш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ленных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парков,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технопарков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оказаны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комплексные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услуги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единой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площадке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региональной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инфра-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структуры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бизнеса,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том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числе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ными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институтами развития (центрами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компетен-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ций)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дины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требования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зани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дде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жки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60,6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субъектов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МСП);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  <a:spcBef>
                <a:spcPts val="284"/>
              </a:spcBef>
            </a:pP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3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037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субъектов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МСП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осуществили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экспорт товаров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(работ,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услуг)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при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центров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экспорта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2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516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субъектов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МСП-экспортеров).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780002" y="358200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780002" y="442800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780002" y="559800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8195299" y="7891471"/>
            <a:ext cx="3161665" cy="19697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За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счет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реализации национального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проекта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отече-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ственным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производителям,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том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числе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небольшим,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выйт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ждунаро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дны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рынк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танови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прощ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ла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годаря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совершенствованию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законодательства,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также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консультационной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маркетинговой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поддержке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со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сто-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роны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государства.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 indent="215900">
              <a:lnSpc>
                <a:spcPct val="132900"/>
              </a:lnSpc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Национальный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проект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«Международная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кооперация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экспорт»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расширение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присутствия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рос-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сийских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товаров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услуг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мировых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рынках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помощью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инструментов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государственного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регулирования,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отрас-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орпо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ативны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прог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амм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ч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э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ного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акционерного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финансирования,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лизинга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долго-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029897" y="1772706"/>
            <a:ext cx="552323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85" b="1">
                <a:solidFill>
                  <a:srgbClr val="221E1F"/>
                </a:solidFill>
                <a:latin typeface="Cambria"/>
                <a:cs typeface="Cambria"/>
              </a:rPr>
              <a:t>Национальный</a:t>
            </a:r>
            <a:r>
              <a:rPr dirty="0" sz="3800" spc="3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15" b="1">
                <a:solidFill>
                  <a:srgbClr val="221E1F"/>
                </a:solidFill>
                <a:latin typeface="Cambria"/>
                <a:cs typeface="Cambria"/>
              </a:rPr>
              <a:t>проект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817553" y="2204707"/>
            <a:ext cx="4175125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35" b="1">
                <a:solidFill>
                  <a:srgbClr val="221E1F"/>
                </a:solidFill>
                <a:latin typeface="Cambria"/>
                <a:cs typeface="Cambria"/>
              </a:rPr>
              <a:t>«Международная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8058853" y="2636706"/>
            <a:ext cx="287782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40" b="1">
                <a:solidFill>
                  <a:srgbClr val="221E1F"/>
                </a:solidFill>
                <a:latin typeface="Cambria"/>
                <a:cs typeface="Cambria"/>
              </a:rPr>
              <a:t>к</a:t>
            </a:r>
            <a:r>
              <a:rPr dirty="0" sz="3800" spc="-65" b="1">
                <a:solidFill>
                  <a:srgbClr val="221E1F"/>
                </a:solidFill>
                <a:latin typeface="Cambria"/>
                <a:cs typeface="Cambria"/>
              </a:rPr>
              <a:t>о</a:t>
            </a:r>
            <a:r>
              <a:rPr dirty="0" sz="3800" spc="-140" b="1">
                <a:solidFill>
                  <a:srgbClr val="221E1F"/>
                </a:solidFill>
                <a:latin typeface="Cambria"/>
                <a:cs typeface="Cambria"/>
              </a:rPr>
              <a:t>о</a:t>
            </a:r>
            <a:r>
              <a:rPr dirty="0" sz="3800" spc="85" b="1">
                <a:solidFill>
                  <a:srgbClr val="221E1F"/>
                </a:solidFill>
                <a:latin typeface="Cambria"/>
                <a:cs typeface="Cambria"/>
              </a:rPr>
              <a:t>п</a:t>
            </a:r>
            <a:r>
              <a:rPr dirty="0" sz="3800" spc="-145" b="1">
                <a:solidFill>
                  <a:srgbClr val="221E1F"/>
                </a:solidFill>
                <a:latin typeface="Cambria"/>
                <a:cs typeface="Cambria"/>
              </a:rPr>
              <a:t>е</a:t>
            </a:r>
            <a:r>
              <a:rPr dirty="0" sz="3800" spc="15" b="1">
                <a:solidFill>
                  <a:srgbClr val="221E1F"/>
                </a:solidFill>
                <a:latin typeface="Cambria"/>
                <a:cs typeface="Cambria"/>
              </a:rPr>
              <a:t>р</a:t>
            </a:r>
            <a:r>
              <a:rPr dirty="0" sz="3800" spc="35" b="1">
                <a:solidFill>
                  <a:srgbClr val="221E1F"/>
                </a:solidFill>
                <a:latin typeface="Cambria"/>
                <a:cs typeface="Cambria"/>
              </a:rPr>
              <a:t>а</a:t>
            </a:r>
            <a:r>
              <a:rPr dirty="0" sz="3800" spc="135" b="1">
                <a:solidFill>
                  <a:srgbClr val="221E1F"/>
                </a:solidFill>
                <a:latin typeface="Cambria"/>
                <a:cs typeface="Cambria"/>
              </a:rPr>
              <a:t>ц</a:t>
            </a:r>
            <a:r>
              <a:rPr dirty="0" sz="3800" spc="175" b="1">
                <a:solidFill>
                  <a:srgbClr val="221E1F"/>
                </a:solidFill>
                <a:latin typeface="Cambria"/>
                <a:cs typeface="Cambria"/>
              </a:rPr>
              <a:t>и</a:t>
            </a:r>
            <a:r>
              <a:rPr dirty="0" sz="3800" spc="190" b="1">
                <a:solidFill>
                  <a:srgbClr val="221E1F"/>
                </a:solidFill>
                <a:latin typeface="Cambria"/>
                <a:cs typeface="Cambria"/>
              </a:rPr>
              <a:t>я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058853" y="2830964"/>
            <a:ext cx="3529329" cy="1100455"/>
          </a:xfrm>
          <a:prstGeom prst="rect">
            <a:avLst/>
          </a:prstGeom>
        </p:spPr>
        <p:txBody>
          <a:bodyPr wrap="square" lIns="0" tIns="2501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970"/>
              </a:spcBef>
            </a:pPr>
            <a:r>
              <a:rPr dirty="0" sz="3800" spc="114" b="1">
                <a:solidFill>
                  <a:srgbClr val="221E1F"/>
                </a:solidFill>
                <a:latin typeface="Cambria"/>
                <a:cs typeface="Cambria"/>
              </a:rPr>
              <a:t>и</a:t>
            </a:r>
            <a:r>
              <a:rPr dirty="0" sz="3800" spc="7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-5" b="1">
                <a:solidFill>
                  <a:srgbClr val="221E1F"/>
                </a:solidFill>
                <a:latin typeface="Cambria"/>
                <a:cs typeface="Cambria"/>
              </a:rPr>
              <a:t>экспорт»</a:t>
            </a:r>
            <a:endParaRPr sz="3800">
              <a:latin typeface="Cambria"/>
              <a:cs typeface="Cambria"/>
            </a:endParaRPr>
          </a:p>
          <a:p>
            <a:pPr marL="40640">
              <a:lnSpc>
                <a:spcPct val="100000"/>
              </a:lnSpc>
              <a:spcBef>
                <a:spcPts val="590"/>
              </a:spcBef>
            </a:pPr>
            <a:r>
              <a:rPr dirty="0" sz="1200" spc="55">
                <a:solidFill>
                  <a:srgbClr val="C283A0"/>
                </a:solidFill>
                <a:latin typeface="Microsoft Sans Serif"/>
                <a:cs typeface="Microsoft Sans Serif"/>
              </a:rPr>
              <a:t>СРОКИ</a:t>
            </a:r>
            <a:r>
              <a:rPr dirty="0" sz="1200" spc="-20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65">
                <a:solidFill>
                  <a:srgbClr val="C283A0"/>
                </a:solidFill>
                <a:latin typeface="Microsoft Sans Serif"/>
                <a:cs typeface="Microsoft Sans Serif"/>
              </a:rPr>
              <a:t>РЕАЛИЗАЦИИ:</a:t>
            </a:r>
            <a:r>
              <a:rPr dirty="0" sz="1200" spc="-15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30">
                <a:solidFill>
                  <a:srgbClr val="C283A0"/>
                </a:solidFill>
                <a:latin typeface="Microsoft Sans Serif"/>
                <a:cs typeface="Microsoft Sans Serif"/>
              </a:rPr>
              <a:t>01.10.2018</a:t>
            </a:r>
            <a:r>
              <a:rPr dirty="0" sz="1200" spc="-15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245">
                <a:solidFill>
                  <a:srgbClr val="C283A0"/>
                </a:solidFill>
                <a:latin typeface="Microsoft Sans Serif"/>
                <a:cs typeface="Microsoft Sans Serif"/>
              </a:rPr>
              <a:t>–</a:t>
            </a:r>
            <a:r>
              <a:rPr dirty="0" sz="1200" spc="-15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25">
                <a:solidFill>
                  <a:srgbClr val="C283A0"/>
                </a:solidFill>
                <a:latin typeface="Microsoft Sans Serif"/>
                <a:cs typeface="Microsoft Sans Serif"/>
              </a:rPr>
              <a:t>31.12.2024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087300" y="4229782"/>
            <a:ext cx="4392295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Расходы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федерального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2021–2024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годах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1200" spc="-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реализацию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проекта,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11123993" y="5541111"/>
            <a:ext cx="432434" cy="1155065"/>
            <a:chOff x="11123993" y="5541111"/>
            <a:chExt cx="432434" cy="1155065"/>
          </a:xfrm>
        </p:grpSpPr>
        <p:sp>
          <p:nvSpPr>
            <p:cNvPr id="27" name="object 27"/>
            <p:cNvSpPr/>
            <p:nvPr/>
          </p:nvSpPr>
          <p:spPr>
            <a:xfrm>
              <a:off x="11123993" y="6073203"/>
              <a:ext cx="108585" cy="622935"/>
            </a:xfrm>
            <a:custGeom>
              <a:avLst/>
              <a:gdLst/>
              <a:ahLst/>
              <a:cxnLst/>
              <a:rect l="l" t="t" r="r" b="b"/>
              <a:pathLst>
                <a:path w="108584" h="622934">
                  <a:moveTo>
                    <a:pt x="108000" y="0"/>
                  </a:moveTo>
                  <a:lnTo>
                    <a:pt x="0" y="0"/>
                  </a:lnTo>
                  <a:lnTo>
                    <a:pt x="0" y="622795"/>
                  </a:lnTo>
                  <a:lnTo>
                    <a:pt x="108000" y="62279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1231994" y="5541111"/>
              <a:ext cx="108585" cy="1155065"/>
            </a:xfrm>
            <a:custGeom>
              <a:avLst/>
              <a:gdLst/>
              <a:ahLst/>
              <a:cxnLst/>
              <a:rect l="l" t="t" r="r" b="b"/>
              <a:pathLst>
                <a:path w="108584" h="1155065">
                  <a:moveTo>
                    <a:pt x="108000" y="0"/>
                  </a:moveTo>
                  <a:lnTo>
                    <a:pt x="0" y="0"/>
                  </a:lnTo>
                  <a:lnTo>
                    <a:pt x="0" y="1154887"/>
                  </a:lnTo>
                  <a:lnTo>
                    <a:pt x="108000" y="115488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1339995" y="5711393"/>
              <a:ext cx="108585" cy="984885"/>
            </a:xfrm>
            <a:custGeom>
              <a:avLst/>
              <a:gdLst/>
              <a:ahLst/>
              <a:cxnLst/>
              <a:rect l="l" t="t" r="r" b="b"/>
              <a:pathLst>
                <a:path w="108584" h="984884">
                  <a:moveTo>
                    <a:pt x="108000" y="0"/>
                  </a:moveTo>
                  <a:lnTo>
                    <a:pt x="0" y="0"/>
                  </a:lnTo>
                  <a:lnTo>
                    <a:pt x="0" y="984605"/>
                  </a:lnTo>
                  <a:lnTo>
                    <a:pt x="108000" y="98460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11447996" y="5729401"/>
              <a:ext cx="108585" cy="967105"/>
            </a:xfrm>
            <a:custGeom>
              <a:avLst/>
              <a:gdLst/>
              <a:ahLst/>
              <a:cxnLst/>
              <a:rect l="l" t="t" r="r" b="b"/>
              <a:pathLst>
                <a:path w="108584" h="967104">
                  <a:moveTo>
                    <a:pt x="108000" y="0"/>
                  </a:moveTo>
                  <a:lnTo>
                    <a:pt x="0" y="0"/>
                  </a:lnTo>
                  <a:lnTo>
                    <a:pt x="0" y="966597"/>
                  </a:lnTo>
                  <a:lnTo>
                    <a:pt x="108000" y="96659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1" name="object 31"/>
          <p:cNvSpPr txBox="1"/>
          <p:nvPr/>
        </p:nvSpPr>
        <p:spPr>
          <a:xfrm>
            <a:off x="11105368" y="5829680"/>
            <a:ext cx="136525" cy="20256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1213368" y="5312377"/>
            <a:ext cx="352425" cy="37592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20066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,1</a:t>
            </a:r>
            <a:endParaRPr sz="650">
              <a:latin typeface="Arial"/>
              <a:cs typeface="Arial"/>
            </a:endParaRPr>
          </a:p>
          <a:p>
            <a:pPr marL="30480">
              <a:lnSpc>
                <a:spcPct val="100000"/>
              </a:lnSpc>
              <a:spcBef>
                <a:spcPts val="70"/>
              </a:spcBef>
            </a:pP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58,7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57,7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1111300" y="7013703"/>
            <a:ext cx="786130" cy="5797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Экспорт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продукции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агропромыш-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ленного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комплекса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1435298" y="7891471"/>
            <a:ext cx="3160395" cy="19697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срочных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мер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поддержки.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проект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помогает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предприятиям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выйти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экспорт.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Среди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приоритетных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отраслей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машиностроение,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фармацевтика,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металлур-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гия,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химическая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лесная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промышленность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многое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дру-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гое.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Благодаря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поддержке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экспортеров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рамках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проекта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поставлять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свои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товары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за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рубеж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становится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проще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даже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небольших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предприятий.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985" indent="215900">
              <a:lnSpc>
                <a:spcPct val="132900"/>
              </a:lnSpc>
            </a:pP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достижения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целей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национального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проекта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сфор-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мирован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альны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та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: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«Промышленны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й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э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30" i="1">
                <a:solidFill>
                  <a:srgbClr val="221E1F"/>
                </a:solidFill>
                <a:latin typeface="Arial"/>
                <a:cs typeface="Arial"/>
              </a:rPr>
              <a:t>-  </a:t>
            </a:r>
            <a:r>
              <a:rPr dirty="0" sz="800" spc="5" i="1">
                <a:solidFill>
                  <a:srgbClr val="221E1F"/>
                </a:solidFill>
                <a:latin typeface="Arial"/>
                <a:cs typeface="Arial"/>
              </a:rPr>
              <a:t>порт», 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«Экспорт </a:t>
            </a:r>
            <a:r>
              <a:rPr dirty="0" sz="800" spc="114" i="1">
                <a:solidFill>
                  <a:srgbClr val="221E1F"/>
                </a:solidFill>
                <a:latin typeface="Arial"/>
                <a:cs typeface="Arial"/>
              </a:rPr>
              <a:t>продукции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агропромышленного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ком-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плекса»</a:t>
            </a:r>
            <a:r>
              <a:rPr dirty="0" sz="800" spc="-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«Системные</a:t>
            </a:r>
            <a:r>
              <a:rPr dirty="0" sz="800" spc="-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меры</a:t>
            </a:r>
            <a:r>
              <a:rPr dirty="0" sz="800" spc="-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развития</a:t>
            </a:r>
            <a:r>
              <a:rPr dirty="0" sz="800" spc="-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международной </a:t>
            </a:r>
            <a:r>
              <a:rPr dirty="0" sz="800" spc="-2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кооперации</a:t>
            </a:r>
            <a:r>
              <a:rPr dirty="0" sz="800" spc="-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3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экспорта»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12528003" y="5785193"/>
            <a:ext cx="432434" cy="911225"/>
            <a:chOff x="12528003" y="5785193"/>
            <a:chExt cx="432434" cy="911225"/>
          </a:xfrm>
        </p:grpSpPr>
        <p:sp>
          <p:nvSpPr>
            <p:cNvPr id="36" name="object 36"/>
            <p:cNvSpPr/>
            <p:nvPr/>
          </p:nvSpPr>
          <p:spPr>
            <a:xfrm>
              <a:off x="12528003" y="5785193"/>
              <a:ext cx="108585" cy="911225"/>
            </a:xfrm>
            <a:custGeom>
              <a:avLst/>
              <a:gdLst/>
              <a:ahLst/>
              <a:cxnLst/>
              <a:rect l="l" t="t" r="r" b="b"/>
              <a:pathLst>
                <a:path w="108584" h="911225">
                  <a:moveTo>
                    <a:pt x="108000" y="0"/>
                  </a:moveTo>
                  <a:lnTo>
                    <a:pt x="0" y="0"/>
                  </a:lnTo>
                  <a:lnTo>
                    <a:pt x="0" y="910805"/>
                  </a:lnTo>
                  <a:lnTo>
                    <a:pt x="108000" y="91080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12636004" y="6528600"/>
              <a:ext cx="108585" cy="167640"/>
            </a:xfrm>
            <a:custGeom>
              <a:avLst/>
              <a:gdLst/>
              <a:ahLst/>
              <a:cxnLst/>
              <a:rect l="l" t="t" r="r" b="b"/>
              <a:pathLst>
                <a:path w="108584" h="167640">
                  <a:moveTo>
                    <a:pt x="108000" y="0"/>
                  </a:moveTo>
                  <a:lnTo>
                    <a:pt x="0" y="0"/>
                  </a:lnTo>
                  <a:lnTo>
                    <a:pt x="0" y="167398"/>
                  </a:lnTo>
                  <a:lnTo>
                    <a:pt x="108000" y="16739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12744005" y="6548399"/>
              <a:ext cx="108585" cy="147955"/>
            </a:xfrm>
            <a:custGeom>
              <a:avLst/>
              <a:gdLst/>
              <a:ahLst/>
              <a:cxnLst/>
              <a:rect l="l" t="t" r="r" b="b"/>
              <a:pathLst>
                <a:path w="108584" h="147954">
                  <a:moveTo>
                    <a:pt x="108000" y="0"/>
                  </a:moveTo>
                  <a:lnTo>
                    <a:pt x="0" y="0"/>
                  </a:lnTo>
                  <a:lnTo>
                    <a:pt x="0" y="147599"/>
                  </a:lnTo>
                  <a:lnTo>
                    <a:pt x="108000" y="14759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12851993" y="6541198"/>
              <a:ext cx="108585" cy="154940"/>
            </a:xfrm>
            <a:custGeom>
              <a:avLst/>
              <a:gdLst/>
              <a:ahLst/>
              <a:cxnLst/>
              <a:rect l="l" t="t" r="r" b="b"/>
              <a:pathLst>
                <a:path w="108584" h="154940">
                  <a:moveTo>
                    <a:pt x="108000" y="0"/>
                  </a:moveTo>
                  <a:lnTo>
                    <a:pt x="0" y="0"/>
                  </a:lnTo>
                  <a:lnTo>
                    <a:pt x="0" y="154800"/>
                  </a:lnTo>
                  <a:lnTo>
                    <a:pt x="108000" y="15480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" name="object 40"/>
          <p:cNvSpPr txBox="1"/>
          <p:nvPr/>
        </p:nvSpPr>
        <p:spPr>
          <a:xfrm>
            <a:off x="12509368" y="5542258"/>
            <a:ext cx="136525" cy="20193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5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,6</a:t>
            </a:r>
            <a:endParaRPr sz="6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2617370" y="6335932"/>
            <a:ext cx="352425" cy="17145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32384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8,4</a:t>
            </a:r>
            <a:endParaRPr sz="650">
              <a:latin typeface="Arial"/>
              <a:cs typeface="Arial"/>
            </a:endParaRPr>
          </a:p>
          <a:p>
            <a:pPr marL="19685">
              <a:lnSpc>
                <a:spcPct val="100000"/>
              </a:lnSpc>
              <a:spcBef>
                <a:spcPts val="70"/>
              </a:spcBef>
            </a:pP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8,8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2515300" y="7013703"/>
            <a:ext cx="931544" cy="5797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Системные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меры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ждунар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дной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кооперации</a:t>
            </a:r>
            <a:endParaRPr sz="800">
              <a:latin typeface="Microsoft Sans Serif"/>
              <a:cs typeface="Microsoft Sans Serif"/>
            </a:endParaRPr>
          </a:p>
          <a:p>
            <a:pPr marL="12700">
              <a:lnSpc>
                <a:spcPts val="840"/>
              </a:lnSpc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экспорта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13932002" y="4386237"/>
            <a:ext cx="432434" cy="2310130"/>
            <a:chOff x="13932002" y="4386237"/>
            <a:chExt cx="432434" cy="2310130"/>
          </a:xfrm>
        </p:grpSpPr>
        <p:sp>
          <p:nvSpPr>
            <p:cNvPr id="44" name="object 44"/>
            <p:cNvSpPr/>
            <p:nvPr/>
          </p:nvSpPr>
          <p:spPr>
            <a:xfrm>
              <a:off x="13932002" y="4608004"/>
              <a:ext cx="108585" cy="2088514"/>
            </a:xfrm>
            <a:custGeom>
              <a:avLst/>
              <a:gdLst/>
              <a:ahLst/>
              <a:cxnLst/>
              <a:rect l="l" t="t" r="r" b="b"/>
              <a:pathLst>
                <a:path w="108584" h="2088515">
                  <a:moveTo>
                    <a:pt x="108000" y="0"/>
                  </a:moveTo>
                  <a:lnTo>
                    <a:pt x="0" y="0"/>
                  </a:lnTo>
                  <a:lnTo>
                    <a:pt x="0" y="2087994"/>
                  </a:lnTo>
                  <a:lnTo>
                    <a:pt x="108000" y="208799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14040003" y="4564799"/>
              <a:ext cx="108585" cy="2131695"/>
            </a:xfrm>
            <a:custGeom>
              <a:avLst/>
              <a:gdLst/>
              <a:ahLst/>
              <a:cxnLst/>
              <a:rect l="l" t="t" r="r" b="b"/>
              <a:pathLst>
                <a:path w="108584" h="2131695">
                  <a:moveTo>
                    <a:pt x="108000" y="0"/>
                  </a:moveTo>
                  <a:lnTo>
                    <a:pt x="0" y="0"/>
                  </a:lnTo>
                  <a:lnTo>
                    <a:pt x="0" y="2131199"/>
                  </a:lnTo>
                  <a:lnTo>
                    <a:pt x="108000" y="213119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14148003" y="4422597"/>
              <a:ext cx="108585" cy="2273935"/>
            </a:xfrm>
            <a:custGeom>
              <a:avLst/>
              <a:gdLst/>
              <a:ahLst/>
              <a:cxnLst/>
              <a:rect l="l" t="t" r="r" b="b"/>
              <a:pathLst>
                <a:path w="108584" h="2273934">
                  <a:moveTo>
                    <a:pt x="108000" y="0"/>
                  </a:moveTo>
                  <a:lnTo>
                    <a:pt x="0" y="0"/>
                  </a:lnTo>
                  <a:lnTo>
                    <a:pt x="0" y="2273401"/>
                  </a:lnTo>
                  <a:lnTo>
                    <a:pt x="108000" y="227340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14256004" y="4386237"/>
              <a:ext cx="108585" cy="2310130"/>
            </a:xfrm>
            <a:custGeom>
              <a:avLst/>
              <a:gdLst/>
              <a:ahLst/>
              <a:cxnLst/>
              <a:rect l="l" t="t" r="r" b="b"/>
              <a:pathLst>
                <a:path w="108584" h="2310129">
                  <a:moveTo>
                    <a:pt x="108000" y="0"/>
                  </a:moveTo>
                  <a:lnTo>
                    <a:pt x="0" y="0"/>
                  </a:lnTo>
                  <a:lnTo>
                    <a:pt x="0" y="2309761"/>
                  </a:lnTo>
                  <a:lnTo>
                    <a:pt x="108000" y="230976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8" name="object 48"/>
          <p:cNvSpPr txBox="1"/>
          <p:nvPr/>
        </p:nvSpPr>
        <p:spPr>
          <a:xfrm>
            <a:off x="13913367" y="4105086"/>
            <a:ext cx="460375" cy="46164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124,0</a:t>
            </a:r>
            <a:endParaRPr sz="650">
              <a:latin typeface="Arial"/>
              <a:cs typeface="Arial"/>
            </a:endParaRPr>
          </a:p>
          <a:p>
            <a:pPr marL="55880">
              <a:lnSpc>
                <a:spcPct val="100000"/>
              </a:lnSpc>
              <a:spcBef>
                <a:spcPts val="70"/>
              </a:spcBef>
            </a:pPr>
            <a:r>
              <a:rPr dirty="0" sz="650" spc="-5" b="1">
                <a:solidFill>
                  <a:srgbClr val="221E1F"/>
                </a:solidFill>
                <a:latin typeface="Arial"/>
                <a:cs typeface="Arial"/>
              </a:rPr>
              <a:t>127,6</a:t>
            </a:r>
            <a:endParaRPr sz="650">
              <a:latin typeface="Arial"/>
              <a:cs typeface="Arial"/>
            </a:endParaRPr>
          </a:p>
          <a:p>
            <a:pPr marL="197485">
              <a:lnSpc>
                <a:spcPct val="100000"/>
              </a:lnSpc>
              <a:spcBef>
                <a:spcPts val="70"/>
              </a:spcBef>
            </a:pP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136,1</a:t>
            </a:r>
            <a:endParaRPr sz="650">
              <a:latin typeface="Arial"/>
              <a:cs typeface="Arial"/>
            </a:endParaRPr>
          </a:p>
          <a:p>
            <a:pPr marL="234315">
              <a:lnSpc>
                <a:spcPct val="100000"/>
              </a:lnSpc>
              <a:spcBef>
                <a:spcPts val="7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13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3919299" y="7013703"/>
            <a:ext cx="3397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50" name="object 50"/>
          <p:cNvGrpSpPr/>
          <p:nvPr/>
        </p:nvGrpSpPr>
        <p:grpSpPr>
          <a:xfrm>
            <a:off x="9719995" y="5493601"/>
            <a:ext cx="432434" cy="1202690"/>
            <a:chOff x="9719995" y="5493601"/>
            <a:chExt cx="432434" cy="1202690"/>
          </a:xfrm>
        </p:grpSpPr>
        <p:sp>
          <p:nvSpPr>
            <p:cNvPr id="51" name="object 51"/>
            <p:cNvSpPr/>
            <p:nvPr/>
          </p:nvSpPr>
          <p:spPr>
            <a:xfrm>
              <a:off x="9719995" y="6134405"/>
              <a:ext cx="108585" cy="561975"/>
            </a:xfrm>
            <a:custGeom>
              <a:avLst/>
              <a:gdLst/>
              <a:ahLst/>
              <a:cxnLst/>
              <a:rect l="l" t="t" r="r" b="b"/>
              <a:pathLst>
                <a:path w="108584" h="561975">
                  <a:moveTo>
                    <a:pt x="108000" y="0"/>
                  </a:moveTo>
                  <a:lnTo>
                    <a:pt x="0" y="0"/>
                  </a:lnTo>
                  <a:lnTo>
                    <a:pt x="0" y="561593"/>
                  </a:lnTo>
                  <a:lnTo>
                    <a:pt x="108000" y="56159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9827996" y="5867997"/>
              <a:ext cx="108585" cy="828040"/>
            </a:xfrm>
            <a:custGeom>
              <a:avLst/>
              <a:gdLst/>
              <a:ahLst/>
              <a:cxnLst/>
              <a:rect l="l" t="t" r="r" b="b"/>
              <a:pathLst>
                <a:path w="108584" h="828040">
                  <a:moveTo>
                    <a:pt x="108000" y="0"/>
                  </a:moveTo>
                  <a:lnTo>
                    <a:pt x="0" y="0"/>
                  </a:lnTo>
                  <a:lnTo>
                    <a:pt x="0" y="828001"/>
                  </a:lnTo>
                  <a:lnTo>
                    <a:pt x="108000" y="82800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9935997" y="5541111"/>
              <a:ext cx="108585" cy="1155065"/>
            </a:xfrm>
            <a:custGeom>
              <a:avLst/>
              <a:gdLst/>
              <a:ahLst/>
              <a:cxnLst/>
              <a:rect l="l" t="t" r="r" b="b"/>
              <a:pathLst>
                <a:path w="108584" h="1155065">
                  <a:moveTo>
                    <a:pt x="108000" y="0"/>
                  </a:moveTo>
                  <a:lnTo>
                    <a:pt x="0" y="0"/>
                  </a:lnTo>
                  <a:lnTo>
                    <a:pt x="0" y="1154887"/>
                  </a:lnTo>
                  <a:lnTo>
                    <a:pt x="108000" y="115488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10043998" y="5493601"/>
              <a:ext cx="108585" cy="1202690"/>
            </a:xfrm>
            <a:custGeom>
              <a:avLst/>
              <a:gdLst/>
              <a:ahLst/>
              <a:cxnLst/>
              <a:rect l="l" t="t" r="r" b="b"/>
              <a:pathLst>
                <a:path w="108584" h="1202690">
                  <a:moveTo>
                    <a:pt x="108000" y="0"/>
                  </a:moveTo>
                  <a:lnTo>
                    <a:pt x="0" y="0"/>
                  </a:lnTo>
                  <a:lnTo>
                    <a:pt x="0" y="1202397"/>
                  </a:lnTo>
                  <a:lnTo>
                    <a:pt x="108000" y="120239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5" name="object 55"/>
          <p:cNvGrpSpPr/>
          <p:nvPr/>
        </p:nvGrpSpPr>
        <p:grpSpPr>
          <a:xfrm>
            <a:off x="8369998" y="6420599"/>
            <a:ext cx="432434" cy="275590"/>
            <a:chOff x="8369998" y="6420599"/>
            <a:chExt cx="432434" cy="275590"/>
          </a:xfrm>
        </p:grpSpPr>
        <p:sp>
          <p:nvSpPr>
            <p:cNvPr id="56" name="object 56"/>
            <p:cNvSpPr/>
            <p:nvPr/>
          </p:nvSpPr>
          <p:spPr>
            <a:xfrm>
              <a:off x="8369998" y="6690601"/>
              <a:ext cx="108585" cy="5715"/>
            </a:xfrm>
            <a:custGeom>
              <a:avLst/>
              <a:gdLst/>
              <a:ahLst/>
              <a:cxnLst/>
              <a:rect l="l" t="t" r="r" b="b"/>
              <a:pathLst>
                <a:path w="108584" h="5715">
                  <a:moveTo>
                    <a:pt x="108000" y="0"/>
                  </a:moveTo>
                  <a:lnTo>
                    <a:pt x="0" y="0"/>
                  </a:lnTo>
                  <a:lnTo>
                    <a:pt x="0" y="5283"/>
                  </a:lnTo>
                  <a:lnTo>
                    <a:pt x="108000" y="528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477999" y="6420599"/>
              <a:ext cx="108585" cy="275590"/>
            </a:xfrm>
            <a:custGeom>
              <a:avLst/>
              <a:gdLst/>
              <a:ahLst/>
              <a:cxnLst/>
              <a:rect l="l" t="t" r="r" b="b"/>
              <a:pathLst>
                <a:path w="108584" h="275590">
                  <a:moveTo>
                    <a:pt x="108000" y="0"/>
                  </a:moveTo>
                  <a:lnTo>
                    <a:pt x="0" y="0"/>
                  </a:lnTo>
                  <a:lnTo>
                    <a:pt x="0" y="275399"/>
                  </a:lnTo>
                  <a:lnTo>
                    <a:pt x="108000" y="27539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E8E9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585999" y="6420599"/>
              <a:ext cx="108585" cy="275590"/>
            </a:xfrm>
            <a:custGeom>
              <a:avLst/>
              <a:gdLst/>
              <a:ahLst/>
              <a:cxnLst/>
              <a:rect l="l" t="t" r="r" b="b"/>
              <a:pathLst>
                <a:path w="108584" h="275590">
                  <a:moveTo>
                    <a:pt x="108000" y="0"/>
                  </a:moveTo>
                  <a:lnTo>
                    <a:pt x="0" y="0"/>
                  </a:lnTo>
                  <a:lnTo>
                    <a:pt x="0" y="275399"/>
                  </a:lnTo>
                  <a:lnTo>
                    <a:pt x="108000" y="27539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EEEE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694000" y="6420599"/>
              <a:ext cx="108585" cy="275590"/>
            </a:xfrm>
            <a:custGeom>
              <a:avLst/>
              <a:gdLst/>
              <a:ahLst/>
              <a:cxnLst/>
              <a:rect l="l" t="t" r="r" b="b"/>
              <a:pathLst>
                <a:path w="108584" h="275590">
                  <a:moveTo>
                    <a:pt x="108000" y="0"/>
                  </a:moveTo>
                  <a:lnTo>
                    <a:pt x="0" y="0"/>
                  </a:lnTo>
                  <a:lnTo>
                    <a:pt x="0" y="275399"/>
                  </a:lnTo>
                  <a:lnTo>
                    <a:pt x="108000" y="27539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F3F4F4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0" name="object 60"/>
          <p:cNvSpPr txBox="1"/>
          <p:nvPr/>
        </p:nvSpPr>
        <p:spPr>
          <a:xfrm>
            <a:off x="9701369" y="5885267"/>
            <a:ext cx="136525" cy="208279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3,4</a:t>
            </a:r>
            <a:endParaRPr sz="65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27300" y="10088502"/>
            <a:ext cx="21018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50">
                <a:solidFill>
                  <a:srgbClr val="221E1F"/>
                </a:solidFill>
                <a:latin typeface="Microsoft Sans Serif"/>
                <a:cs typeface="Microsoft Sans Serif"/>
              </a:rPr>
              <a:t>62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4382743" y="10088502"/>
            <a:ext cx="21590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80">
                <a:solidFill>
                  <a:srgbClr val="221E1F"/>
                </a:solidFill>
                <a:latin typeface="Microsoft Sans Serif"/>
                <a:cs typeface="Microsoft Sans Serif"/>
              </a:rPr>
              <a:t>63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8351368" y="6403199"/>
            <a:ext cx="460375" cy="25209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0,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  <a:p>
            <a:pPr marL="1778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1778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1778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9809369" y="5616968"/>
            <a:ext cx="136525" cy="21018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9917369" y="5258170"/>
            <a:ext cx="244475" cy="24193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69,0</a:t>
            </a:r>
            <a:endParaRPr sz="650">
              <a:latin typeface="Arial"/>
              <a:cs typeface="Arial"/>
            </a:endParaRPr>
          </a:p>
          <a:p>
            <a:pPr marL="59690">
              <a:lnSpc>
                <a:spcPct val="100000"/>
              </a:lnSpc>
              <a:spcBef>
                <a:spcPts val="70"/>
              </a:spcBef>
            </a:pP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,8</a:t>
            </a:r>
            <a:endParaRPr sz="65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9707299" y="7013703"/>
            <a:ext cx="936625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Промышленный 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экспорт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8357299" y="7013703"/>
            <a:ext cx="666750" cy="4718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Экспорт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услуг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(завершен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ду)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8358240" y="6737276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9708240" y="6737276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1112239" y="6737276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2516241" y="6737276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3920240" y="6737276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974090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20">
                <a:solidFill>
                  <a:srgbClr val="221E1F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Е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Л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Я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80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5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С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А  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ЭКОНОМИКИ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300" y="6558743"/>
            <a:ext cx="2455545" cy="5118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2022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ГОДУ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РАМКАХ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НАЦИОНАЛЬНОГО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ПРОЕКТА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БЫЛИ ДОСТИГНУТЫ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 СЛЕДУЮЩИЕ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РЕЗУЛЬТАТЫ:</a:t>
            </a:r>
            <a:endParaRPr sz="8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40004" y="729020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655770" y="7206743"/>
            <a:ext cx="3034030" cy="277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8890">
              <a:lnSpc>
                <a:spcPct val="132900"/>
              </a:lnSpc>
              <a:spcBef>
                <a:spcPts val="100"/>
              </a:spcBef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ъ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э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нологичной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продукции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за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счет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предоставления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госу-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дарственной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целях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корпора-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тивных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конкурентоспособности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98,4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рублей);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39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1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85">
                <a:solidFill>
                  <a:srgbClr val="221E1F"/>
                </a:solidFill>
                <a:latin typeface="Microsoft Sans Serif"/>
                <a:cs typeface="Microsoft Sans Serif"/>
              </a:rPr>
              <a:t>мл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9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175">
                <a:solidFill>
                  <a:srgbClr val="221E1F"/>
                </a:solidFill>
                <a:latin typeface="Microsoft Sans Serif"/>
                <a:cs typeface="Microsoft Sans Serif"/>
              </a:rPr>
              <a:t>ле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50">
                <a:solidFill>
                  <a:srgbClr val="221E1F"/>
                </a:solidFill>
                <a:latin typeface="Microsoft Sans Serif"/>
                <a:cs typeface="Microsoft Sans Serif"/>
              </a:rPr>
              <a:t>тави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ъе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э</a:t>
            </a:r>
            <a:r>
              <a:rPr dirty="0" sz="800" spc="15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80">
                <a:solidFill>
                  <a:srgbClr val="221E1F"/>
                </a:solidFill>
                <a:latin typeface="Microsoft Sans Serif"/>
                <a:cs typeface="Microsoft Sans Serif"/>
              </a:rPr>
              <a:t>спо</a:t>
            </a:r>
            <a:r>
              <a:rPr dirty="0" sz="800" spc="17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та  </a:t>
            </a:r>
            <a:r>
              <a:rPr dirty="0" sz="800" spc="170">
                <a:solidFill>
                  <a:srgbClr val="221E1F"/>
                </a:solidFill>
                <a:latin typeface="Microsoft Sans Serif"/>
                <a:cs typeface="Microsoft Sans Serif"/>
              </a:rPr>
              <a:t>промышленной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продукции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за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счет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предостав-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ления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государственной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целях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ком-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0">
                <a:solidFill>
                  <a:srgbClr val="221E1F"/>
                </a:solidFill>
                <a:latin typeface="Microsoft Sans Serif"/>
                <a:cs typeface="Microsoft Sans Serif"/>
              </a:rPr>
              <a:t>пенсации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затрат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транспортировку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продукции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7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160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рублей);</a:t>
            </a:r>
            <a:endParaRPr sz="800">
              <a:latin typeface="Microsoft Sans Serif"/>
              <a:cs typeface="Microsoft Sans Serif"/>
            </a:endParaRPr>
          </a:p>
          <a:p>
            <a:pPr marL="12700" marR="5715">
              <a:lnSpc>
                <a:spcPct val="132900"/>
              </a:lnSpc>
            </a:pP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20</a:t>
            </a:r>
            <a:r>
              <a:rPr dirty="0" sz="800" spc="2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85">
                <a:solidFill>
                  <a:srgbClr val="221E1F"/>
                </a:solidFill>
                <a:latin typeface="Microsoft Sans Serif"/>
                <a:cs typeface="Microsoft Sans Serif"/>
              </a:rPr>
              <a:t>опорных</a:t>
            </a:r>
            <a:r>
              <a:rPr dirty="0" sz="800" spc="2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75">
                <a:solidFill>
                  <a:srgbClr val="221E1F"/>
                </a:solidFill>
                <a:latin typeface="Microsoft Sans Serif"/>
                <a:cs typeface="Microsoft Sans Serif"/>
              </a:rPr>
              <a:t>лабораторий</a:t>
            </a:r>
            <a:r>
              <a:rPr dirty="0" sz="800" spc="2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95">
                <a:solidFill>
                  <a:srgbClr val="221E1F"/>
                </a:solidFill>
                <a:latin typeface="Microsoft Sans Serif"/>
                <a:cs typeface="Microsoft Sans Serif"/>
              </a:rPr>
              <a:t>модернизированы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лабораторий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нарастающим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итогом);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объем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льготных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кредитов,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выданных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уполномочен-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ными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банками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целях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наращивания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объемов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произ-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водства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продукции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агропромышленного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комплекса,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составил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593,7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8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550,1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руб-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лей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нарастающим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итогом);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40004" y="810020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40004" y="8910205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40004" y="923420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780002" y="6626314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3895813" y="6542849"/>
            <a:ext cx="3032760" cy="342772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8255">
              <a:lnSpc>
                <a:spcPct val="132900"/>
              </a:lnSpc>
              <a:spcBef>
                <a:spcPts val="100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дар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твенно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дде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жк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сийски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ганизаций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целях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снижения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затрат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транспортиров-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ку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продукции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АПК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экспорт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5,9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млн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тонн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продукции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АПК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5,3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тонн);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введено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эксплуатацию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31,4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мелиорируемых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земель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выращивания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экспортно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ориентированной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сельскохозяйственной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продукции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4,6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га);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созданы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введены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эксплуатацию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34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сервиса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инфор-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мационной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системы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«Одно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окно»,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доступных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пользо-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вателям-экспортерам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32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сервиса);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255">
              <a:lnSpc>
                <a:spcPct val="132900"/>
              </a:lnSpc>
            </a:pP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28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организациям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возмещена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часть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затрат,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связанных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участием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международных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выставочно-ярмароч-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ных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мероприятиях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24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организации);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17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769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компаний-экспортеров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охвачены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мерами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под-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держки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экспорта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АО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«Российский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экспортный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центр»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800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компаний-экспортеров);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>
              <a:lnSpc>
                <a:spcPct val="132900"/>
              </a:lnSpc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объем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финансирования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АО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«РОСЭКСИМ-БАНК»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рам-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ках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кредитования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импорта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приоритетной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продукции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целях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обеспечения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производственных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потребно-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стей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российских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организаций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составил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9,1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руб-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лей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7,7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рублей).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780002" y="727431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780002" y="7760310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780002" y="824631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8411298" y="8364929"/>
            <a:ext cx="13398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800" spc="5">
                <a:solidFill>
                  <a:srgbClr val="221E1F"/>
                </a:solidFill>
                <a:uFill>
                  <a:solidFill>
                    <a:srgbClr val="C283A0"/>
                  </a:solidFill>
                </a:uFill>
                <a:latin typeface="Microsoft Sans Serif"/>
                <a:cs typeface="Microsoft Sans Serif"/>
              </a:rPr>
              <a:t> </a:t>
            </a:r>
            <a:r>
              <a:rPr dirty="0" u="sng" sz="800" spc="-5">
                <a:solidFill>
                  <a:srgbClr val="221E1F"/>
                </a:solidFill>
                <a:uFill>
                  <a:solidFill>
                    <a:srgbClr val="C283A0"/>
                  </a:solidFill>
                </a:uFill>
                <a:latin typeface="Microsoft Sans Serif"/>
                <a:cs typeface="Microsoft Sans Serif"/>
              </a:rPr>
              <a:t> 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780002" y="873231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780002" y="921830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533650" y="2427513"/>
          <a:ext cx="6397625" cy="8451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8944"/>
                <a:gridCol w="448945"/>
                <a:gridCol w="448945"/>
                <a:gridCol w="448945"/>
                <a:gridCol w="448945"/>
                <a:gridCol w="448945"/>
                <a:gridCol w="448945"/>
              </a:tblGrid>
              <a:tr h="416101">
                <a:tc>
                  <a:txBody>
                    <a:bodyPr/>
                    <a:lstStyle/>
                    <a:p>
                      <a:pPr marL="53975" marR="422909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Объем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экспорта товаров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отраслей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промышленности</a:t>
                      </a:r>
                      <a:r>
                        <a:rPr dirty="0" sz="75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(в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сопоставимых</a:t>
                      </a:r>
                      <a:r>
                        <a:rPr dirty="0" sz="75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ценах)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just" marL="53975" marR="196215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Млр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 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лл. 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США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114,2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117,7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_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96,9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74,8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94,0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16100">
                <a:tc>
                  <a:txBody>
                    <a:bodyPr/>
                    <a:lstStyle/>
                    <a:p>
                      <a:pPr marL="53975" marR="149860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Минимальная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годовая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средняя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эффективность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мер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поддержки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</a:t>
                      </a:r>
                      <a:r>
                        <a:rPr dirty="0" sz="7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федеральному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проекту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30"/>
                        </a:lnSpc>
                      </a:pP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«Промышленный</a:t>
                      </a:r>
                      <a:r>
                        <a:rPr dirty="0" sz="75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экспорт»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25,2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_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21,0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_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3" name="object 23"/>
          <p:cNvGraphicFramePr>
            <a:graphicFrameLocks noGrp="1"/>
          </p:cNvGraphicFramePr>
          <p:nvPr/>
        </p:nvGraphicFramePr>
        <p:xfrm>
          <a:off x="533650" y="3561515"/>
          <a:ext cx="6397625" cy="8451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8944"/>
                <a:gridCol w="448945"/>
                <a:gridCol w="448945"/>
                <a:gridCol w="448945"/>
                <a:gridCol w="448945"/>
                <a:gridCol w="448945"/>
                <a:gridCol w="448945"/>
              </a:tblGrid>
              <a:tr h="416101">
                <a:tc>
                  <a:txBody>
                    <a:bodyPr/>
                    <a:lstStyle/>
                    <a:p>
                      <a:pPr marL="53975" marR="918210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Объем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экспорта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продукции </a:t>
                      </a:r>
                      <a:r>
                        <a:rPr dirty="0" sz="75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агропромышленного</a:t>
                      </a:r>
                      <a:r>
                        <a:rPr dirty="0" sz="75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комплекса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(в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сопоставимых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ценах)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just" marL="53975" marR="196215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Млр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  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</a:t>
                      </a:r>
                      <a:r>
                        <a:rPr dirty="0" sz="75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лл.  </a:t>
                      </a:r>
                      <a:r>
                        <a:rPr dirty="0" sz="7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США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28,0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29,1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_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28,9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28,0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34,9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29,0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16100">
                <a:tc>
                  <a:txBody>
                    <a:bodyPr/>
                    <a:lstStyle/>
                    <a:p>
                      <a:pPr marL="53975" marR="149860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Минимальная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годовая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средняя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эффективность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мер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поддержки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</a:t>
                      </a:r>
                      <a:r>
                        <a:rPr dirty="0" sz="7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федеральному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проекту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30"/>
                        </a:lnSpc>
                      </a:pP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«Экспорт</a:t>
                      </a:r>
                      <a:r>
                        <a:rPr dirty="0" sz="75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продукции</a:t>
                      </a:r>
                      <a:r>
                        <a:rPr dirty="0" sz="75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АПК»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_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03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_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4" name="object 24"/>
          <p:cNvGraphicFramePr>
            <a:graphicFrameLocks noGrp="1"/>
          </p:cNvGraphicFramePr>
          <p:nvPr/>
        </p:nvGraphicFramePr>
        <p:xfrm>
          <a:off x="533650" y="4695519"/>
          <a:ext cx="6397625" cy="16929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8944"/>
                <a:gridCol w="448945"/>
                <a:gridCol w="448945"/>
                <a:gridCol w="448945"/>
                <a:gridCol w="448945"/>
                <a:gridCol w="448945"/>
                <a:gridCol w="448945"/>
              </a:tblGrid>
              <a:tr h="739950">
                <a:tc>
                  <a:txBody>
                    <a:bodyPr/>
                    <a:lstStyle/>
                    <a:p>
                      <a:pPr marL="53975" marR="64769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75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экспортеров,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которые</a:t>
                      </a:r>
                      <a:r>
                        <a:rPr dirty="0" sz="75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осуществляют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внешнеэкономическую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деятельность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  <a:p>
                      <a:pPr marL="53975" marR="391160">
                        <a:lnSpc>
                          <a:spcPts val="850"/>
                        </a:lnSpc>
                      </a:pPr>
                      <a:r>
                        <a:rPr dirty="0" sz="75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75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использованием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экосистемы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поддержки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экспорта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 </a:t>
                      </a: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базе</a:t>
                      </a: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цифровой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платформы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АО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«Российский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экспортный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центр»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(«Одно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окно»),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нарастающим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итогом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0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000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0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000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8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50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16101">
                <a:tc>
                  <a:txBody>
                    <a:bodyPr/>
                    <a:lstStyle/>
                    <a:p>
                      <a:pPr marL="53975" marR="59055">
                        <a:lnSpc>
                          <a:spcPts val="850"/>
                        </a:lnSpc>
                        <a:spcBef>
                          <a:spcPts val="470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 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сервисов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информационной </a:t>
                      </a:r>
                      <a:r>
                        <a:rPr dirty="0" sz="7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системы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«Одно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окно»,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доступных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пользователям, </a:t>
                      </a:r>
                      <a:r>
                        <a:rPr dirty="0" sz="750" spc="-1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нарастающим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итогом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969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0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0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2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524050">
                <a:tc>
                  <a:txBody>
                    <a:bodyPr/>
                    <a:lstStyle/>
                    <a:p>
                      <a:pPr marL="53975">
                        <a:lnSpc>
                          <a:spcPts val="875"/>
                        </a:lnSpc>
                        <a:spcBef>
                          <a:spcPts val="400"/>
                        </a:spcBef>
                      </a:pP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Удовлетворенность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качеством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оказания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услуг,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  <a:p>
                      <a:pPr marL="53975" marR="104139">
                        <a:lnSpc>
                          <a:spcPts val="850"/>
                        </a:lnSpc>
                        <a:spcBef>
                          <a:spcPts val="45"/>
                        </a:spcBef>
                      </a:pPr>
                      <a:r>
                        <a:rPr dirty="0" sz="7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7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том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числе</a:t>
                      </a:r>
                      <a:r>
                        <a:rPr dirty="0" sz="7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государственных,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предоставляемых </a:t>
                      </a:r>
                      <a:r>
                        <a:rPr dirty="0" sz="750" spc="-1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75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использованием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информационной</a:t>
                      </a:r>
                      <a:r>
                        <a:rPr dirty="0" sz="7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системы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30"/>
                        </a:lnSpc>
                      </a:pPr>
                      <a:r>
                        <a:rPr dirty="0" sz="75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«Одно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окно»,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</a:t>
                      </a:r>
                      <a:r>
                        <a:rPr dirty="0" sz="75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итогу</a:t>
                      </a:r>
                      <a:r>
                        <a:rPr dirty="0" sz="7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года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750" spc="-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.</a:t>
                      </a:r>
                      <a:r>
                        <a:rPr dirty="0" sz="750" spc="-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7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7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.</a:t>
                      </a:r>
                      <a:endParaRPr sz="7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sp>
        <p:nvSpPr>
          <p:cNvPr id="25" name="object 25"/>
          <p:cNvSpPr txBox="1"/>
          <p:nvPr/>
        </p:nvSpPr>
        <p:spPr>
          <a:xfrm>
            <a:off x="3428263" y="1881213"/>
            <a:ext cx="14605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5">
                <a:solidFill>
                  <a:srgbClr val="939598"/>
                </a:solidFill>
                <a:latin typeface="Microsoft Sans Serif"/>
                <a:cs typeface="Microsoft Sans Serif"/>
              </a:rPr>
              <a:t>Ед.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885574" y="1864703"/>
            <a:ext cx="669290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27940">
              <a:lnSpc>
                <a:spcPct val="100000"/>
              </a:lnSpc>
              <a:spcBef>
                <a:spcPts val="229"/>
              </a:spcBef>
              <a:tabLst>
                <a:tab pos="476884" algn="l"/>
              </a:tabLst>
            </a:pPr>
            <a:r>
              <a:rPr dirty="0" sz="600" spc="-5">
                <a:solidFill>
                  <a:srgbClr val="939598"/>
                </a:solidFill>
                <a:latin typeface="Microsoft Sans Serif"/>
                <a:cs typeface="Microsoft Sans Serif"/>
              </a:rPr>
              <a:t>2021	2021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467359" algn="l"/>
              </a:tabLst>
            </a:pPr>
            <a:r>
              <a:rPr dirty="0" sz="600" spc="55">
                <a:solidFill>
                  <a:srgbClr val="939598"/>
                </a:solidFill>
                <a:latin typeface="Microsoft Sans Serif"/>
                <a:cs typeface="Microsoft Sans Serif"/>
              </a:rPr>
              <a:t>пла</a:t>
            </a:r>
            <a:r>
              <a:rPr dirty="0" sz="600" spc="45">
                <a:solidFill>
                  <a:srgbClr val="939598"/>
                </a:solidFill>
                <a:latin typeface="Microsoft Sans Serif"/>
                <a:cs typeface="Microsoft Sans Serif"/>
              </a:rPr>
              <a:t>н</a:t>
            </a:r>
            <a:r>
              <a:rPr dirty="0" sz="600">
                <a:solidFill>
                  <a:srgbClr val="939598"/>
                </a:solidFill>
                <a:latin typeface="Microsoft Sans Serif"/>
                <a:cs typeface="Microsoft Sans Serif"/>
              </a:rPr>
              <a:t>	</a:t>
            </a:r>
            <a:r>
              <a:rPr dirty="0" sz="600" spc="-15">
                <a:solidFill>
                  <a:srgbClr val="939598"/>
                </a:solidFill>
                <a:latin typeface="Microsoft Sans Serif"/>
                <a:cs typeface="Microsoft Sans Serif"/>
              </a:rPr>
              <a:t>ф</a:t>
            </a: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а</a:t>
            </a:r>
            <a:r>
              <a:rPr dirty="0" sz="600" spc="30">
                <a:solidFill>
                  <a:srgbClr val="939598"/>
                </a:solidFill>
                <a:latin typeface="Microsoft Sans Serif"/>
                <a:cs typeface="Microsoft Sans Serif"/>
              </a:rPr>
              <a:t>кт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783959" y="1864703"/>
            <a:ext cx="227329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20320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2022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55">
                <a:solidFill>
                  <a:srgbClr val="939598"/>
                </a:solidFill>
                <a:latin typeface="Microsoft Sans Serif"/>
                <a:cs typeface="Microsoft Sans Serif"/>
              </a:rPr>
              <a:t>план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239094" y="1864703"/>
            <a:ext cx="214629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3970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2022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-15">
                <a:solidFill>
                  <a:srgbClr val="939598"/>
                </a:solidFill>
                <a:latin typeface="Microsoft Sans Serif"/>
                <a:cs typeface="Microsoft Sans Serif"/>
              </a:rPr>
              <a:t>ф</a:t>
            </a: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а</a:t>
            </a:r>
            <a:r>
              <a:rPr dirty="0" sz="600" spc="30">
                <a:solidFill>
                  <a:srgbClr val="939598"/>
                </a:solidFill>
                <a:latin typeface="Microsoft Sans Serif"/>
                <a:cs typeface="Microsoft Sans Serif"/>
              </a:rPr>
              <a:t>кт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682344" y="1864703"/>
            <a:ext cx="227329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20320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2023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55">
                <a:solidFill>
                  <a:srgbClr val="939598"/>
                </a:solidFill>
                <a:latin typeface="Microsoft Sans Serif"/>
                <a:cs typeface="Microsoft Sans Serif"/>
              </a:rPr>
              <a:t>план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105782" y="1864703"/>
            <a:ext cx="695325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46355">
              <a:lnSpc>
                <a:spcPct val="100000"/>
              </a:lnSpc>
              <a:spcBef>
                <a:spcPts val="229"/>
              </a:spcBef>
              <a:tabLst>
                <a:tab pos="492125" algn="l"/>
              </a:tabLst>
            </a:pPr>
            <a:r>
              <a:rPr dirty="0" sz="600" spc="40">
                <a:solidFill>
                  <a:srgbClr val="939598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45">
                <a:solidFill>
                  <a:srgbClr val="939598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15">
                <a:solidFill>
                  <a:srgbClr val="939598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939598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939598"/>
                </a:solidFill>
                <a:latin typeface="Microsoft Sans Serif"/>
                <a:cs typeface="Microsoft Sans Serif"/>
              </a:rPr>
              <a:t>	</a:t>
            </a:r>
            <a:r>
              <a:rPr dirty="0" sz="600" spc="10">
                <a:solidFill>
                  <a:srgbClr val="939598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70">
                <a:solidFill>
                  <a:srgbClr val="939598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939598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15">
                <a:solidFill>
                  <a:srgbClr val="939598"/>
                </a:solidFill>
                <a:latin typeface="Microsoft Sans Serif"/>
                <a:cs typeface="Microsoft Sans Serif"/>
              </a:rPr>
              <a:t>факт**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81300" y="2170314"/>
            <a:ext cx="4444365" cy="2413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850"/>
              </a:lnSpc>
              <a:spcBef>
                <a:spcPts val="100"/>
              </a:spcBef>
            </a:pP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Создана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сквозная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система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финансовой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75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нефинансовой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80" b="1">
                <a:solidFill>
                  <a:srgbClr val="221E1F"/>
                </a:solidFill>
                <a:latin typeface="Arial"/>
                <a:cs typeface="Arial"/>
              </a:rPr>
              <a:t>поддержки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ts val="850"/>
              </a:lnSpc>
            </a:pP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75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35" b="1">
                <a:solidFill>
                  <a:srgbClr val="221E1F"/>
                </a:solidFill>
                <a:latin typeface="Arial"/>
                <a:cs typeface="Arial"/>
              </a:rPr>
              <a:t>всех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этапах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5" b="1">
                <a:solidFill>
                  <a:srgbClr val="221E1F"/>
                </a:solidFill>
                <a:latin typeface="Arial"/>
                <a:cs typeface="Arial"/>
              </a:rPr>
              <a:t>жизненного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цикла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проекта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по</a:t>
            </a:r>
            <a:r>
              <a:rPr dirty="0" sz="75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экспорту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промышленной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5" b="1">
                <a:solidFill>
                  <a:srgbClr val="221E1F"/>
                </a:solidFill>
                <a:latin typeface="Arial"/>
                <a:cs typeface="Arial"/>
              </a:rPr>
              <a:t>продукции</a:t>
            </a:r>
            <a:endParaRPr sz="7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81300" y="3304316"/>
            <a:ext cx="5962015" cy="241300"/>
          </a:xfrm>
          <a:prstGeom prst="rect">
            <a:avLst/>
          </a:prstGeom>
        </p:spPr>
        <p:txBody>
          <a:bodyPr wrap="square" lIns="0" tIns="26670" rIns="0" bIns="0" rtlCol="0" vert="horz">
            <a:spAutoFit/>
          </a:bodyPr>
          <a:lstStyle/>
          <a:p>
            <a:pPr marL="12700" marR="5080">
              <a:lnSpc>
                <a:spcPts val="800"/>
              </a:lnSpc>
              <a:spcBef>
                <a:spcPts val="210"/>
              </a:spcBef>
            </a:pP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Создана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сквозная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система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финансовой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75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нефинансовой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80" b="1">
                <a:solidFill>
                  <a:srgbClr val="221E1F"/>
                </a:solidFill>
                <a:latin typeface="Arial"/>
                <a:cs typeface="Arial"/>
              </a:rPr>
              <a:t>поддержки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75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35" b="1">
                <a:solidFill>
                  <a:srgbClr val="221E1F"/>
                </a:solidFill>
                <a:latin typeface="Arial"/>
                <a:cs typeface="Arial"/>
              </a:rPr>
              <a:t>всех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этапах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5" b="1">
                <a:solidFill>
                  <a:srgbClr val="221E1F"/>
                </a:solidFill>
                <a:latin typeface="Arial"/>
                <a:cs typeface="Arial"/>
              </a:rPr>
              <a:t>жизненного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цикла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проекта </a:t>
            </a:r>
            <a:r>
              <a:rPr dirty="0" sz="750" spc="-19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по</a:t>
            </a:r>
            <a:r>
              <a:rPr dirty="0" sz="75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экспорту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70" b="1">
                <a:solidFill>
                  <a:srgbClr val="221E1F"/>
                </a:solidFill>
                <a:latin typeface="Arial"/>
                <a:cs typeface="Arial"/>
              </a:rPr>
              <a:t>продукции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85" b="1">
                <a:solidFill>
                  <a:srgbClr val="221E1F"/>
                </a:solidFill>
                <a:latin typeface="Arial"/>
                <a:cs typeface="Arial"/>
              </a:rPr>
              <a:t>АПК</a:t>
            </a:r>
            <a:endParaRPr sz="7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81300" y="4438318"/>
            <a:ext cx="3835400" cy="241300"/>
          </a:xfrm>
          <a:prstGeom prst="rect">
            <a:avLst/>
          </a:prstGeom>
        </p:spPr>
        <p:txBody>
          <a:bodyPr wrap="square" lIns="0" tIns="26670" rIns="0" bIns="0" rtlCol="0" vert="horz">
            <a:spAutoFit/>
          </a:bodyPr>
          <a:lstStyle/>
          <a:p>
            <a:pPr marL="12700" marR="5080">
              <a:lnSpc>
                <a:spcPts val="800"/>
              </a:lnSpc>
              <a:spcBef>
                <a:spcPts val="210"/>
              </a:spcBef>
            </a:pP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Создана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экосистема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(«Одно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окно»)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предоставления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услуг</a:t>
            </a:r>
            <a:r>
              <a:rPr dirty="0" sz="7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экспортерам </a:t>
            </a:r>
            <a:r>
              <a:rPr dirty="0" sz="750" spc="-19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75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базе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0" b="1">
                <a:solidFill>
                  <a:srgbClr val="221E1F"/>
                </a:solidFill>
                <a:latin typeface="Arial"/>
                <a:cs typeface="Arial"/>
              </a:rPr>
              <a:t>цифровой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0" b="1">
                <a:solidFill>
                  <a:srgbClr val="221E1F"/>
                </a:solidFill>
                <a:latin typeface="Arial"/>
                <a:cs typeface="Arial"/>
              </a:rPr>
              <a:t>платформы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45" b="1">
                <a:solidFill>
                  <a:srgbClr val="221E1F"/>
                </a:solidFill>
                <a:latin typeface="Arial"/>
                <a:cs typeface="Arial"/>
              </a:rPr>
              <a:t>АО</a:t>
            </a:r>
            <a:r>
              <a:rPr dirty="0" sz="75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0" b="1">
                <a:solidFill>
                  <a:srgbClr val="221E1F"/>
                </a:solidFill>
                <a:latin typeface="Arial"/>
                <a:cs typeface="Arial"/>
              </a:rPr>
              <a:t>«Российский</a:t>
            </a:r>
            <a:r>
              <a:rPr dirty="0" sz="75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55" b="1">
                <a:solidFill>
                  <a:srgbClr val="221E1F"/>
                </a:solidFill>
                <a:latin typeface="Arial"/>
                <a:cs typeface="Arial"/>
              </a:rPr>
              <a:t>экспортный</a:t>
            </a:r>
            <a:r>
              <a:rPr dirty="0" sz="7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750" spc="65" b="1">
                <a:solidFill>
                  <a:srgbClr val="221E1F"/>
                </a:solidFill>
                <a:latin typeface="Arial"/>
                <a:cs typeface="Arial"/>
              </a:rPr>
              <a:t>центр»</a:t>
            </a:r>
            <a:endParaRPr sz="7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195301" y="908706"/>
            <a:ext cx="471043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85" b="1">
                <a:solidFill>
                  <a:srgbClr val="221E1F"/>
                </a:solidFill>
                <a:latin typeface="Cambria"/>
                <a:cs typeface="Cambria"/>
              </a:rPr>
              <a:t>Комплексный</a:t>
            </a:r>
            <a:r>
              <a:rPr dirty="0" sz="3800" spc="4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30" b="1">
                <a:solidFill>
                  <a:srgbClr val="221E1F"/>
                </a:solidFill>
                <a:latin typeface="Cambria"/>
                <a:cs typeface="Cambria"/>
              </a:rPr>
              <a:t>план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8195301" y="1340707"/>
            <a:ext cx="3514725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25" b="1">
                <a:solidFill>
                  <a:srgbClr val="221E1F"/>
                </a:solidFill>
                <a:latin typeface="Cambria"/>
                <a:cs typeface="Cambria"/>
              </a:rPr>
              <a:t>модернизации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8195301" y="1772706"/>
            <a:ext cx="349504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114" b="1">
                <a:solidFill>
                  <a:srgbClr val="221E1F"/>
                </a:solidFill>
                <a:latin typeface="Cambria"/>
                <a:cs typeface="Cambria"/>
              </a:rPr>
              <a:t>и</a:t>
            </a:r>
            <a:r>
              <a:rPr dirty="0" sz="3800" spc="35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80" b="1">
                <a:solidFill>
                  <a:srgbClr val="221E1F"/>
                </a:solidFill>
                <a:latin typeface="Cambria"/>
                <a:cs typeface="Cambria"/>
              </a:rPr>
              <a:t>расширения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8195301" y="2204707"/>
            <a:ext cx="367157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30" b="1">
                <a:solidFill>
                  <a:srgbClr val="221E1F"/>
                </a:solidFill>
                <a:latin typeface="Cambria"/>
                <a:cs typeface="Cambria"/>
              </a:rPr>
              <a:t>магистральной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8195301" y="2636706"/>
            <a:ext cx="411480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45" b="1">
                <a:solidFill>
                  <a:srgbClr val="221E1F"/>
                </a:solidFill>
                <a:latin typeface="Cambria"/>
                <a:cs typeface="Cambria"/>
              </a:rPr>
              <a:t>инфраструктуры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8195301" y="3068707"/>
            <a:ext cx="236728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35" b="1">
                <a:solidFill>
                  <a:srgbClr val="221E1F"/>
                </a:solidFill>
                <a:latin typeface="Cambria"/>
                <a:cs typeface="Cambria"/>
              </a:rPr>
              <a:t>на</a:t>
            </a:r>
            <a:r>
              <a:rPr dirty="0" sz="3800" spc="25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-65" b="1">
                <a:solidFill>
                  <a:srgbClr val="221E1F"/>
                </a:solidFill>
                <a:latin typeface="Cambria"/>
                <a:cs typeface="Cambria"/>
              </a:rPr>
              <a:t>период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8195301" y="3500707"/>
            <a:ext cx="2948305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-165" b="1">
                <a:solidFill>
                  <a:srgbClr val="221E1F"/>
                </a:solidFill>
                <a:latin typeface="Cambria"/>
                <a:cs typeface="Cambria"/>
              </a:rPr>
              <a:t>до</a:t>
            </a:r>
            <a:r>
              <a:rPr dirty="0" sz="3800" spc="8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5" b="1">
                <a:solidFill>
                  <a:srgbClr val="221E1F"/>
                </a:solidFill>
                <a:latin typeface="Cambria"/>
                <a:cs typeface="Cambria"/>
              </a:rPr>
              <a:t>2024</a:t>
            </a:r>
            <a:r>
              <a:rPr dirty="0" sz="3800" spc="8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-85" b="1">
                <a:solidFill>
                  <a:srgbClr val="221E1F"/>
                </a:solidFill>
                <a:latin typeface="Cambria"/>
                <a:cs typeface="Cambria"/>
              </a:rPr>
              <a:t>года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8195299" y="4154902"/>
            <a:ext cx="35604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55">
                <a:solidFill>
                  <a:srgbClr val="C283A0"/>
                </a:solidFill>
                <a:latin typeface="Microsoft Sans Serif"/>
                <a:cs typeface="Microsoft Sans Serif"/>
              </a:rPr>
              <a:t>СРОКИ</a:t>
            </a:r>
            <a:r>
              <a:rPr dirty="0" sz="1200" spc="-25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65">
                <a:solidFill>
                  <a:srgbClr val="C283A0"/>
                </a:solidFill>
                <a:latin typeface="Microsoft Sans Serif"/>
                <a:cs typeface="Microsoft Sans Serif"/>
              </a:rPr>
              <a:t>РЕАЛИЗАЦИИ:</a:t>
            </a:r>
            <a:r>
              <a:rPr dirty="0" sz="1200" spc="-20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20">
                <a:solidFill>
                  <a:srgbClr val="C283A0"/>
                </a:solidFill>
                <a:latin typeface="Microsoft Sans Serif"/>
                <a:cs typeface="Microsoft Sans Serif"/>
              </a:rPr>
              <a:t>30.07.2018</a:t>
            </a:r>
            <a:r>
              <a:rPr dirty="0" sz="1200" spc="-25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245">
                <a:solidFill>
                  <a:srgbClr val="C283A0"/>
                </a:solidFill>
                <a:latin typeface="Microsoft Sans Serif"/>
                <a:cs typeface="Microsoft Sans Serif"/>
              </a:rPr>
              <a:t>–</a:t>
            </a:r>
            <a:r>
              <a:rPr dirty="0" sz="1200" spc="-20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25">
                <a:solidFill>
                  <a:srgbClr val="C283A0"/>
                </a:solidFill>
                <a:latin typeface="Microsoft Sans Serif"/>
                <a:cs typeface="Microsoft Sans Serif"/>
              </a:rPr>
              <a:t>31.12.2024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8195299" y="4877784"/>
            <a:ext cx="4392295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Расходы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федерального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2021–2024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годах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1200" spc="-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реализацию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проекта,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12744005" y="6929996"/>
            <a:ext cx="324485" cy="1602105"/>
            <a:chOff x="12744005" y="6929996"/>
            <a:chExt cx="324485" cy="1602105"/>
          </a:xfrm>
        </p:grpSpPr>
        <p:sp>
          <p:nvSpPr>
            <p:cNvPr id="44" name="object 44"/>
            <p:cNvSpPr/>
            <p:nvPr/>
          </p:nvSpPr>
          <p:spPr>
            <a:xfrm>
              <a:off x="12744005" y="7394397"/>
              <a:ext cx="108585" cy="1137920"/>
            </a:xfrm>
            <a:custGeom>
              <a:avLst/>
              <a:gdLst/>
              <a:ahLst/>
              <a:cxnLst/>
              <a:rect l="l" t="t" r="r" b="b"/>
              <a:pathLst>
                <a:path w="108584" h="1137920">
                  <a:moveTo>
                    <a:pt x="108000" y="0"/>
                  </a:moveTo>
                  <a:lnTo>
                    <a:pt x="0" y="0"/>
                  </a:lnTo>
                  <a:lnTo>
                    <a:pt x="0" y="1137602"/>
                  </a:lnTo>
                  <a:lnTo>
                    <a:pt x="108000" y="113760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12851993" y="6929996"/>
              <a:ext cx="108585" cy="1602105"/>
            </a:xfrm>
            <a:custGeom>
              <a:avLst/>
              <a:gdLst/>
              <a:ahLst/>
              <a:cxnLst/>
              <a:rect l="l" t="t" r="r" b="b"/>
              <a:pathLst>
                <a:path w="108584" h="1602104">
                  <a:moveTo>
                    <a:pt x="108000" y="0"/>
                  </a:moveTo>
                  <a:lnTo>
                    <a:pt x="0" y="0"/>
                  </a:lnTo>
                  <a:lnTo>
                    <a:pt x="0" y="1602003"/>
                  </a:lnTo>
                  <a:lnTo>
                    <a:pt x="108000" y="160200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12959994" y="8290801"/>
              <a:ext cx="108585" cy="241300"/>
            </a:xfrm>
            <a:custGeom>
              <a:avLst/>
              <a:gdLst/>
              <a:ahLst/>
              <a:cxnLst/>
              <a:rect l="l" t="t" r="r" b="b"/>
              <a:pathLst>
                <a:path w="108584" h="241300">
                  <a:moveTo>
                    <a:pt x="108000" y="0"/>
                  </a:moveTo>
                  <a:lnTo>
                    <a:pt x="0" y="0"/>
                  </a:lnTo>
                  <a:lnTo>
                    <a:pt x="0" y="241198"/>
                  </a:lnTo>
                  <a:lnTo>
                    <a:pt x="108000" y="24119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7" name="object 47"/>
          <p:cNvGrpSpPr/>
          <p:nvPr/>
        </p:nvGrpSpPr>
        <p:grpSpPr>
          <a:xfrm>
            <a:off x="10584002" y="6257595"/>
            <a:ext cx="432434" cy="114935"/>
            <a:chOff x="10584002" y="6257595"/>
            <a:chExt cx="432434" cy="114935"/>
          </a:xfrm>
        </p:grpSpPr>
        <p:sp>
          <p:nvSpPr>
            <p:cNvPr id="48" name="object 48"/>
            <p:cNvSpPr/>
            <p:nvPr/>
          </p:nvSpPr>
          <p:spPr>
            <a:xfrm>
              <a:off x="10584002" y="6257595"/>
              <a:ext cx="108585" cy="114935"/>
            </a:xfrm>
            <a:custGeom>
              <a:avLst/>
              <a:gdLst/>
              <a:ahLst/>
              <a:cxnLst/>
              <a:rect l="l" t="t" r="r" b="b"/>
              <a:pathLst>
                <a:path w="108584" h="114935">
                  <a:moveTo>
                    <a:pt x="108000" y="0"/>
                  </a:moveTo>
                  <a:lnTo>
                    <a:pt x="0" y="0"/>
                  </a:lnTo>
                  <a:lnTo>
                    <a:pt x="0" y="114414"/>
                  </a:lnTo>
                  <a:lnTo>
                    <a:pt x="108000" y="11441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10692002" y="6264008"/>
              <a:ext cx="108585" cy="108585"/>
            </a:xfrm>
            <a:custGeom>
              <a:avLst/>
              <a:gdLst/>
              <a:ahLst/>
              <a:cxnLst/>
              <a:rect l="l" t="t" r="r" b="b"/>
              <a:pathLst>
                <a:path w="108584" h="108585">
                  <a:moveTo>
                    <a:pt x="108000" y="0"/>
                  </a:moveTo>
                  <a:lnTo>
                    <a:pt x="0" y="0"/>
                  </a:lnTo>
                  <a:lnTo>
                    <a:pt x="0" y="108000"/>
                  </a:lnTo>
                  <a:lnTo>
                    <a:pt x="108000" y="10800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10800003" y="6301803"/>
              <a:ext cx="108585" cy="70485"/>
            </a:xfrm>
            <a:custGeom>
              <a:avLst/>
              <a:gdLst/>
              <a:ahLst/>
              <a:cxnLst/>
              <a:rect l="l" t="t" r="r" b="b"/>
              <a:pathLst>
                <a:path w="108584" h="70485">
                  <a:moveTo>
                    <a:pt x="108000" y="0"/>
                  </a:moveTo>
                  <a:lnTo>
                    <a:pt x="0" y="0"/>
                  </a:lnTo>
                  <a:lnTo>
                    <a:pt x="0" y="70205"/>
                  </a:lnTo>
                  <a:lnTo>
                    <a:pt x="108000" y="7020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10908004" y="6350406"/>
              <a:ext cx="108585" cy="21590"/>
            </a:xfrm>
            <a:custGeom>
              <a:avLst/>
              <a:gdLst/>
              <a:ahLst/>
              <a:cxnLst/>
              <a:rect l="l" t="t" r="r" b="b"/>
              <a:pathLst>
                <a:path w="108584" h="21589">
                  <a:moveTo>
                    <a:pt x="108000" y="0"/>
                  </a:moveTo>
                  <a:lnTo>
                    <a:pt x="0" y="0"/>
                  </a:lnTo>
                  <a:lnTo>
                    <a:pt x="0" y="21475"/>
                  </a:lnTo>
                  <a:lnTo>
                    <a:pt x="108000" y="2147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" name="object 52"/>
          <p:cNvGrpSpPr/>
          <p:nvPr/>
        </p:nvGrpSpPr>
        <p:grpSpPr>
          <a:xfrm>
            <a:off x="9503994" y="6314795"/>
            <a:ext cx="432434" cy="57785"/>
            <a:chOff x="9503994" y="6314795"/>
            <a:chExt cx="432434" cy="57785"/>
          </a:xfrm>
        </p:grpSpPr>
        <p:sp>
          <p:nvSpPr>
            <p:cNvPr id="53" name="object 53"/>
            <p:cNvSpPr/>
            <p:nvPr/>
          </p:nvSpPr>
          <p:spPr>
            <a:xfrm>
              <a:off x="9503994" y="6367500"/>
              <a:ext cx="108585" cy="5080"/>
            </a:xfrm>
            <a:custGeom>
              <a:avLst/>
              <a:gdLst/>
              <a:ahLst/>
              <a:cxnLst/>
              <a:rect l="l" t="t" r="r" b="b"/>
              <a:pathLst>
                <a:path w="108584" h="5079">
                  <a:moveTo>
                    <a:pt x="108000" y="0"/>
                  </a:moveTo>
                  <a:lnTo>
                    <a:pt x="0" y="0"/>
                  </a:lnTo>
                  <a:lnTo>
                    <a:pt x="0" y="4495"/>
                  </a:lnTo>
                  <a:lnTo>
                    <a:pt x="108000" y="449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9611995" y="6314795"/>
              <a:ext cx="108585" cy="57785"/>
            </a:xfrm>
            <a:custGeom>
              <a:avLst/>
              <a:gdLst/>
              <a:ahLst/>
              <a:cxnLst/>
              <a:rect l="l" t="t" r="r" b="b"/>
              <a:pathLst>
                <a:path w="108584" h="57785">
                  <a:moveTo>
                    <a:pt x="108000" y="0"/>
                  </a:moveTo>
                  <a:lnTo>
                    <a:pt x="0" y="0"/>
                  </a:lnTo>
                  <a:lnTo>
                    <a:pt x="0" y="57213"/>
                  </a:lnTo>
                  <a:lnTo>
                    <a:pt x="108000" y="5721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9827996" y="6343409"/>
              <a:ext cx="108585" cy="29209"/>
            </a:xfrm>
            <a:custGeom>
              <a:avLst/>
              <a:gdLst/>
              <a:ahLst/>
              <a:cxnLst/>
              <a:rect l="l" t="t" r="r" b="b"/>
              <a:pathLst>
                <a:path w="108584" h="29210">
                  <a:moveTo>
                    <a:pt x="108000" y="0"/>
                  </a:moveTo>
                  <a:lnTo>
                    <a:pt x="0" y="0"/>
                  </a:lnTo>
                  <a:lnTo>
                    <a:pt x="0" y="28600"/>
                  </a:lnTo>
                  <a:lnTo>
                    <a:pt x="108000" y="2860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9720008" y="6363005"/>
              <a:ext cx="108585" cy="9525"/>
            </a:xfrm>
            <a:custGeom>
              <a:avLst/>
              <a:gdLst/>
              <a:ahLst/>
              <a:cxnLst/>
              <a:rect l="l" t="t" r="r" b="b"/>
              <a:pathLst>
                <a:path w="108584" h="9525">
                  <a:moveTo>
                    <a:pt x="108000" y="0"/>
                  </a:moveTo>
                  <a:lnTo>
                    <a:pt x="0" y="0"/>
                  </a:lnTo>
                  <a:lnTo>
                    <a:pt x="0" y="8991"/>
                  </a:lnTo>
                  <a:lnTo>
                    <a:pt x="108000" y="899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" name="object 57"/>
          <p:cNvGrpSpPr/>
          <p:nvPr/>
        </p:nvGrpSpPr>
        <p:grpSpPr>
          <a:xfrm>
            <a:off x="11663997" y="8207997"/>
            <a:ext cx="432434" cy="324485"/>
            <a:chOff x="11663997" y="8207997"/>
            <a:chExt cx="432434" cy="324485"/>
          </a:xfrm>
        </p:grpSpPr>
        <p:sp>
          <p:nvSpPr>
            <p:cNvPr id="58" name="object 58"/>
            <p:cNvSpPr/>
            <p:nvPr/>
          </p:nvSpPr>
          <p:spPr>
            <a:xfrm>
              <a:off x="11663997" y="8207997"/>
              <a:ext cx="108585" cy="324485"/>
            </a:xfrm>
            <a:custGeom>
              <a:avLst/>
              <a:gdLst/>
              <a:ahLst/>
              <a:cxnLst/>
              <a:rect l="l" t="t" r="r" b="b"/>
              <a:pathLst>
                <a:path w="108584" h="324484">
                  <a:moveTo>
                    <a:pt x="108000" y="0"/>
                  </a:moveTo>
                  <a:lnTo>
                    <a:pt x="0" y="0"/>
                  </a:lnTo>
                  <a:lnTo>
                    <a:pt x="0" y="324002"/>
                  </a:lnTo>
                  <a:lnTo>
                    <a:pt x="108000" y="32400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11771998" y="8218805"/>
              <a:ext cx="108585" cy="313690"/>
            </a:xfrm>
            <a:custGeom>
              <a:avLst/>
              <a:gdLst/>
              <a:ahLst/>
              <a:cxnLst/>
              <a:rect l="l" t="t" r="r" b="b"/>
              <a:pathLst>
                <a:path w="108584" h="313690">
                  <a:moveTo>
                    <a:pt x="108000" y="0"/>
                  </a:moveTo>
                  <a:lnTo>
                    <a:pt x="0" y="0"/>
                  </a:lnTo>
                  <a:lnTo>
                    <a:pt x="0" y="313194"/>
                  </a:lnTo>
                  <a:lnTo>
                    <a:pt x="108000" y="31319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11879998" y="8290801"/>
              <a:ext cx="108585" cy="241300"/>
            </a:xfrm>
            <a:custGeom>
              <a:avLst/>
              <a:gdLst/>
              <a:ahLst/>
              <a:cxnLst/>
              <a:rect l="l" t="t" r="r" b="b"/>
              <a:pathLst>
                <a:path w="108584" h="241300">
                  <a:moveTo>
                    <a:pt x="108000" y="0"/>
                  </a:moveTo>
                  <a:lnTo>
                    <a:pt x="0" y="0"/>
                  </a:lnTo>
                  <a:lnTo>
                    <a:pt x="0" y="241198"/>
                  </a:lnTo>
                  <a:lnTo>
                    <a:pt x="108000" y="24119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11987999" y="8231403"/>
              <a:ext cx="108585" cy="300990"/>
            </a:xfrm>
            <a:custGeom>
              <a:avLst/>
              <a:gdLst/>
              <a:ahLst/>
              <a:cxnLst/>
              <a:rect l="l" t="t" r="r" b="b"/>
              <a:pathLst>
                <a:path w="108584" h="300990">
                  <a:moveTo>
                    <a:pt x="108000" y="0"/>
                  </a:moveTo>
                  <a:lnTo>
                    <a:pt x="0" y="0"/>
                  </a:lnTo>
                  <a:lnTo>
                    <a:pt x="0" y="300596"/>
                  </a:lnTo>
                  <a:lnTo>
                    <a:pt x="108000" y="30059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2" name="object 62"/>
          <p:cNvSpPr txBox="1"/>
          <p:nvPr/>
        </p:nvSpPr>
        <p:spPr>
          <a:xfrm>
            <a:off x="12725369" y="7119355"/>
            <a:ext cx="136525" cy="23431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-5" b="1">
                <a:solidFill>
                  <a:srgbClr val="221E1F"/>
                </a:solidFill>
                <a:latin typeface="Arial"/>
                <a:cs typeface="Arial"/>
              </a:rPr>
              <a:t>212,2</a:t>
            </a:r>
            <a:endParaRPr sz="65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0565367" y="6008703"/>
            <a:ext cx="460375" cy="30099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0541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0,6</a:t>
            </a:r>
            <a:endParaRPr sz="650">
              <a:latin typeface="Arial"/>
              <a:cs typeface="Arial"/>
            </a:endParaRPr>
          </a:p>
          <a:p>
            <a:pPr marL="93345">
              <a:lnSpc>
                <a:spcPct val="100000"/>
              </a:lnSpc>
              <a:spcBef>
                <a:spcPts val="7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20,0</a:t>
            </a:r>
            <a:endParaRPr sz="650">
              <a:latin typeface="Arial"/>
              <a:cs typeface="Arial"/>
            </a:endParaRPr>
          </a:p>
          <a:p>
            <a:pPr marL="60960">
              <a:lnSpc>
                <a:spcPct val="100000"/>
              </a:lnSpc>
              <a:spcBef>
                <a:spcPts val="70"/>
              </a:spcBef>
            </a:pPr>
            <a:r>
              <a:rPr dirty="0" sz="650" spc="-45" b="1">
                <a:solidFill>
                  <a:srgbClr val="221E1F"/>
                </a:solidFill>
                <a:latin typeface="Arial"/>
                <a:cs typeface="Arial"/>
              </a:rPr>
              <a:t>12,1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2,8</a:t>
            </a:r>
            <a:endParaRPr sz="65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1645368" y="7951851"/>
            <a:ext cx="460375" cy="29781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9525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  <a:p>
            <a:pPr marL="84455">
              <a:lnSpc>
                <a:spcPct val="100000"/>
              </a:lnSpc>
              <a:spcBef>
                <a:spcPts val="70"/>
              </a:spcBef>
            </a:pP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58,2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44,3</a:t>
            </a:r>
            <a:endParaRPr sz="650">
              <a:latin typeface="Arial"/>
              <a:cs typeface="Arial"/>
            </a:endParaRPr>
          </a:p>
          <a:p>
            <a:pPr marL="71755">
              <a:lnSpc>
                <a:spcPct val="100000"/>
              </a:lnSpc>
              <a:spcBef>
                <a:spcPts val="7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55,7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2941368" y="8054347"/>
            <a:ext cx="136525" cy="19875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,1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2833369" y="6631502"/>
            <a:ext cx="136525" cy="25781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29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,5</a:t>
            </a:r>
            <a:endParaRPr sz="6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2731300" y="8849703"/>
            <a:ext cx="972185" cy="10115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Строительство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автомобильных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дорог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ждунар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дно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о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транспортного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коридора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398780">
              <a:lnSpc>
                <a:spcPts val="850"/>
              </a:lnSpc>
            </a:pP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«Европ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– 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Западный 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Китай»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0571299" y="6689701"/>
            <a:ext cx="537210" cy="3638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звитие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морских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портов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1651299" y="8849703"/>
            <a:ext cx="820419" cy="3638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Северного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морс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пу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ти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8411300" y="6689701"/>
            <a:ext cx="607060" cy="4718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Железно-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жный 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транспорт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транзит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8411300" y="8849703"/>
            <a:ext cx="845819" cy="3638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Транспортно-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логи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тические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центры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8412240" y="6413276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8412240" y="8573269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9492239" y="8573269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0572240" y="8573269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1652241" y="8573269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2732239" y="8573269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3812237" y="8573269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9492239" y="6413276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0572240" y="6413276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1652241" y="6413276"/>
            <a:ext cx="449580" cy="2438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61594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endParaRPr sz="600">
              <a:latin typeface="Microsoft Sans Serif"/>
              <a:cs typeface="Microsoft Sans Serif"/>
            </a:endParaRPr>
          </a:p>
          <a:p>
            <a:pPr marL="4445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  <a:p>
            <a:pPr marL="40640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grpSp>
        <p:nvGrpSpPr>
          <p:cNvPr id="82" name="object 82"/>
          <p:cNvGrpSpPr/>
          <p:nvPr/>
        </p:nvGrpSpPr>
        <p:grpSpPr>
          <a:xfrm>
            <a:off x="13824001" y="6070752"/>
            <a:ext cx="432434" cy="2461260"/>
            <a:chOff x="13824001" y="6070752"/>
            <a:chExt cx="432434" cy="2461260"/>
          </a:xfrm>
        </p:grpSpPr>
        <p:sp>
          <p:nvSpPr>
            <p:cNvPr id="83" name="object 83"/>
            <p:cNvSpPr/>
            <p:nvPr/>
          </p:nvSpPr>
          <p:spPr>
            <a:xfrm>
              <a:off x="13824001" y="6555600"/>
              <a:ext cx="108585" cy="1976755"/>
            </a:xfrm>
            <a:custGeom>
              <a:avLst/>
              <a:gdLst/>
              <a:ahLst/>
              <a:cxnLst/>
              <a:rect l="l" t="t" r="r" b="b"/>
              <a:pathLst>
                <a:path w="108584" h="1976754">
                  <a:moveTo>
                    <a:pt x="108000" y="0"/>
                  </a:moveTo>
                  <a:lnTo>
                    <a:pt x="0" y="0"/>
                  </a:lnTo>
                  <a:lnTo>
                    <a:pt x="0" y="1976399"/>
                  </a:lnTo>
                  <a:lnTo>
                    <a:pt x="108000" y="197639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/>
            <p:cNvSpPr/>
            <p:nvPr/>
          </p:nvSpPr>
          <p:spPr>
            <a:xfrm>
              <a:off x="13932001" y="6070752"/>
              <a:ext cx="108585" cy="2461260"/>
            </a:xfrm>
            <a:custGeom>
              <a:avLst/>
              <a:gdLst/>
              <a:ahLst/>
              <a:cxnLst/>
              <a:rect l="l" t="t" r="r" b="b"/>
              <a:pathLst>
                <a:path w="108584" h="2461259">
                  <a:moveTo>
                    <a:pt x="108000" y="0"/>
                  </a:moveTo>
                  <a:lnTo>
                    <a:pt x="0" y="0"/>
                  </a:lnTo>
                  <a:lnTo>
                    <a:pt x="0" y="2461247"/>
                  </a:lnTo>
                  <a:lnTo>
                    <a:pt x="108000" y="246124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/>
            <p:cNvSpPr/>
            <p:nvPr/>
          </p:nvSpPr>
          <p:spPr>
            <a:xfrm>
              <a:off x="14040002" y="7408799"/>
              <a:ext cx="108585" cy="1123315"/>
            </a:xfrm>
            <a:custGeom>
              <a:avLst/>
              <a:gdLst/>
              <a:ahLst/>
              <a:cxnLst/>
              <a:rect l="l" t="t" r="r" b="b"/>
              <a:pathLst>
                <a:path w="108584" h="1123315">
                  <a:moveTo>
                    <a:pt x="108000" y="0"/>
                  </a:moveTo>
                  <a:lnTo>
                    <a:pt x="0" y="0"/>
                  </a:lnTo>
                  <a:lnTo>
                    <a:pt x="0" y="1123200"/>
                  </a:lnTo>
                  <a:lnTo>
                    <a:pt x="108000" y="112320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/>
            <p:cNvSpPr/>
            <p:nvPr/>
          </p:nvSpPr>
          <p:spPr>
            <a:xfrm>
              <a:off x="14148003" y="7883995"/>
              <a:ext cx="108585" cy="648335"/>
            </a:xfrm>
            <a:custGeom>
              <a:avLst/>
              <a:gdLst/>
              <a:ahLst/>
              <a:cxnLst/>
              <a:rect l="l" t="t" r="r" b="b"/>
              <a:pathLst>
                <a:path w="108584" h="648334">
                  <a:moveTo>
                    <a:pt x="108000" y="0"/>
                  </a:moveTo>
                  <a:lnTo>
                    <a:pt x="0" y="0"/>
                  </a:lnTo>
                  <a:lnTo>
                    <a:pt x="0" y="648004"/>
                  </a:lnTo>
                  <a:lnTo>
                    <a:pt x="108000" y="64800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7" name="object 87"/>
          <p:cNvSpPr txBox="1"/>
          <p:nvPr/>
        </p:nvSpPr>
        <p:spPr>
          <a:xfrm>
            <a:off x="13805368" y="6263375"/>
            <a:ext cx="136525" cy="25146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37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4021367" y="7148935"/>
            <a:ext cx="136525" cy="21907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211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endParaRPr sz="65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3913367" y="5767559"/>
            <a:ext cx="136525" cy="26225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465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4129368" y="7621825"/>
            <a:ext cx="136525" cy="220979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,1</a:t>
            </a:r>
            <a:endParaRPr sz="65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3811299" y="8849703"/>
            <a:ext cx="3397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92" name="object 92"/>
          <p:cNvGrpSpPr/>
          <p:nvPr/>
        </p:nvGrpSpPr>
        <p:grpSpPr>
          <a:xfrm>
            <a:off x="11663997" y="6076810"/>
            <a:ext cx="432434" cy="295275"/>
            <a:chOff x="11663997" y="6076810"/>
            <a:chExt cx="432434" cy="295275"/>
          </a:xfrm>
        </p:grpSpPr>
        <p:sp>
          <p:nvSpPr>
            <p:cNvPr id="93" name="object 93"/>
            <p:cNvSpPr/>
            <p:nvPr/>
          </p:nvSpPr>
          <p:spPr>
            <a:xfrm>
              <a:off x="11663997" y="6269405"/>
              <a:ext cx="108585" cy="102870"/>
            </a:xfrm>
            <a:custGeom>
              <a:avLst/>
              <a:gdLst/>
              <a:ahLst/>
              <a:cxnLst/>
              <a:rect l="l" t="t" r="r" b="b"/>
              <a:pathLst>
                <a:path w="108584" h="102870">
                  <a:moveTo>
                    <a:pt x="108000" y="0"/>
                  </a:moveTo>
                  <a:lnTo>
                    <a:pt x="0" y="0"/>
                  </a:lnTo>
                  <a:lnTo>
                    <a:pt x="0" y="102603"/>
                  </a:lnTo>
                  <a:lnTo>
                    <a:pt x="108000" y="10260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/>
            <p:cNvSpPr/>
            <p:nvPr/>
          </p:nvSpPr>
          <p:spPr>
            <a:xfrm>
              <a:off x="11771998" y="6076810"/>
              <a:ext cx="108585" cy="295275"/>
            </a:xfrm>
            <a:custGeom>
              <a:avLst/>
              <a:gdLst/>
              <a:ahLst/>
              <a:cxnLst/>
              <a:rect l="l" t="t" r="r" b="b"/>
              <a:pathLst>
                <a:path w="108584" h="295275">
                  <a:moveTo>
                    <a:pt x="108000" y="0"/>
                  </a:moveTo>
                  <a:lnTo>
                    <a:pt x="0" y="0"/>
                  </a:lnTo>
                  <a:lnTo>
                    <a:pt x="0" y="295198"/>
                  </a:lnTo>
                  <a:lnTo>
                    <a:pt x="108000" y="295198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/>
            <p:cNvSpPr/>
            <p:nvPr/>
          </p:nvSpPr>
          <p:spPr>
            <a:xfrm>
              <a:off x="11879998" y="6120003"/>
              <a:ext cx="108585" cy="252095"/>
            </a:xfrm>
            <a:custGeom>
              <a:avLst/>
              <a:gdLst/>
              <a:ahLst/>
              <a:cxnLst/>
              <a:rect l="l" t="t" r="r" b="b"/>
              <a:pathLst>
                <a:path w="108584" h="252095">
                  <a:moveTo>
                    <a:pt x="108000" y="0"/>
                  </a:moveTo>
                  <a:lnTo>
                    <a:pt x="0" y="0"/>
                  </a:lnTo>
                  <a:lnTo>
                    <a:pt x="0" y="252006"/>
                  </a:lnTo>
                  <a:lnTo>
                    <a:pt x="108000" y="25200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/>
            <p:cNvSpPr/>
            <p:nvPr/>
          </p:nvSpPr>
          <p:spPr>
            <a:xfrm>
              <a:off x="11987999" y="6156007"/>
              <a:ext cx="108585" cy="216535"/>
            </a:xfrm>
            <a:custGeom>
              <a:avLst/>
              <a:gdLst/>
              <a:ahLst/>
              <a:cxnLst/>
              <a:rect l="l" t="t" r="r" b="b"/>
              <a:pathLst>
                <a:path w="108584" h="216535">
                  <a:moveTo>
                    <a:pt x="108000" y="0"/>
                  </a:moveTo>
                  <a:lnTo>
                    <a:pt x="0" y="0"/>
                  </a:lnTo>
                  <a:lnTo>
                    <a:pt x="0" y="216001"/>
                  </a:lnTo>
                  <a:lnTo>
                    <a:pt x="108000" y="21600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7" name="object 97"/>
          <p:cNvGrpSpPr/>
          <p:nvPr/>
        </p:nvGrpSpPr>
        <p:grpSpPr>
          <a:xfrm>
            <a:off x="9503994" y="8442718"/>
            <a:ext cx="432434" cy="89535"/>
            <a:chOff x="9503994" y="8442718"/>
            <a:chExt cx="432434" cy="89535"/>
          </a:xfrm>
        </p:grpSpPr>
        <p:sp>
          <p:nvSpPr>
            <p:cNvPr id="98" name="object 98"/>
            <p:cNvSpPr/>
            <p:nvPr/>
          </p:nvSpPr>
          <p:spPr>
            <a:xfrm>
              <a:off x="9503994" y="8524811"/>
              <a:ext cx="108585" cy="7620"/>
            </a:xfrm>
            <a:custGeom>
              <a:avLst/>
              <a:gdLst/>
              <a:ahLst/>
              <a:cxnLst/>
              <a:rect l="l" t="t" r="r" b="b"/>
              <a:pathLst>
                <a:path w="108584" h="7620">
                  <a:moveTo>
                    <a:pt x="108000" y="0"/>
                  </a:moveTo>
                  <a:lnTo>
                    <a:pt x="0" y="0"/>
                  </a:lnTo>
                  <a:lnTo>
                    <a:pt x="0" y="7200"/>
                  </a:lnTo>
                  <a:lnTo>
                    <a:pt x="108000" y="720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/>
            <p:cNvSpPr/>
            <p:nvPr/>
          </p:nvSpPr>
          <p:spPr>
            <a:xfrm>
              <a:off x="9611995" y="8477999"/>
              <a:ext cx="108585" cy="54610"/>
            </a:xfrm>
            <a:custGeom>
              <a:avLst/>
              <a:gdLst/>
              <a:ahLst/>
              <a:cxnLst/>
              <a:rect l="l" t="t" r="r" b="b"/>
              <a:pathLst>
                <a:path w="108584" h="54609">
                  <a:moveTo>
                    <a:pt x="108000" y="0"/>
                  </a:moveTo>
                  <a:lnTo>
                    <a:pt x="0" y="0"/>
                  </a:lnTo>
                  <a:lnTo>
                    <a:pt x="0" y="54000"/>
                  </a:lnTo>
                  <a:lnTo>
                    <a:pt x="108000" y="5400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/>
            <p:cNvSpPr/>
            <p:nvPr/>
          </p:nvSpPr>
          <p:spPr>
            <a:xfrm>
              <a:off x="9719995" y="8460003"/>
              <a:ext cx="108585" cy="72390"/>
            </a:xfrm>
            <a:custGeom>
              <a:avLst/>
              <a:gdLst/>
              <a:ahLst/>
              <a:cxnLst/>
              <a:rect l="l" t="t" r="r" b="b"/>
              <a:pathLst>
                <a:path w="108584" h="72390">
                  <a:moveTo>
                    <a:pt x="108000" y="0"/>
                  </a:moveTo>
                  <a:lnTo>
                    <a:pt x="0" y="0"/>
                  </a:lnTo>
                  <a:lnTo>
                    <a:pt x="0" y="71996"/>
                  </a:lnTo>
                  <a:lnTo>
                    <a:pt x="108000" y="7199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/>
            <p:cNvSpPr/>
            <p:nvPr/>
          </p:nvSpPr>
          <p:spPr>
            <a:xfrm>
              <a:off x="9827996" y="8442718"/>
              <a:ext cx="108585" cy="89535"/>
            </a:xfrm>
            <a:custGeom>
              <a:avLst/>
              <a:gdLst/>
              <a:ahLst/>
              <a:cxnLst/>
              <a:rect l="l" t="t" r="r" b="b"/>
              <a:pathLst>
                <a:path w="108584" h="89534">
                  <a:moveTo>
                    <a:pt x="108000" y="0"/>
                  </a:moveTo>
                  <a:lnTo>
                    <a:pt x="0" y="0"/>
                  </a:lnTo>
                  <a:lnTo>
                    <a:pt x="0" y="89281"/>
                  </a:lnTo>
                  <a:lnTo>
                    <a:pt x="108000" y="89281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2" name="object 102"/>
          <p:cNvGrpSpPr/>
          <p:nvPr/>
        </p:nvGrpSpPr>
        <p:grpSpPr>
          <a:xfrm>
            <a:off x="10584002" y="8204403"/>
            <a:ext cx="432434" cy="327660"/>
            <a:chOff x="10584002" y="8204403"/>
            <a:chExt cx="432434" cy="327660"/>
          </a:xfrm>
        </p:grpSpPr>
        <p:sp>
          <p:nvSpPr>
            <p:cNvPr id="103" name="object 103"/>
            <p:cNvSpPr/>
            <p:nvPr/>
          </p:nvSpPr>
          <p:spPr>
            <a:xfrm>
              <a:off x="10584002" y="8204403"/>
              <a:ext cx="108585" cy="327660"/>
            </a:xfrm>
            <a:custGeom>
              <a:avLst/>
              <a:gdLst/>
              <a:ahLst/>
              <a:cxnLst/>
              <a:rect l="l" t="t" r="r" b="b"/>
              <a:pathLst>
                <a:path w="108584" h="327659">
                  <a:moveTo>
                    <a:pt x="108000" y="0"/>
                  </a:moveTo>
                  <a:lnTo>
                    <a:pt x="0" y="0"/>
                  </a:lnTo>
                  <a:lnTo>
                    <a:pt x="0" y="327596"/>
                  </a:lnTo>
                  <a:lnTo>
                    <a:pt x="108000" y="32759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/>
            <p:cNvSpPr/>
            <p:nvPr/>
          </p:nvSpPr>
          <p:spPr>
            <a:xfrm>
              <a:off x="10692002" y="8449195"/>
              <a:ext cx="108585" cy="83185"/>
            </a:xfrm>
            <a:custGeom>
              <a:avLst/>
              <a:gdLst/>
              <a:ahLst/>
              <a:cxnLst/>
              <a:rect l="l" t="t" r="r" b="b"/>
              <a:pathLst>
                <a:path w="108584" h="83184">
                  <a:moveTo>
                    <a:pt x="108000" y="0"/>
                  </a:moveTo>
                  <a:lnTo>
                    <a:pt x="0" y="0"/>
                  </a:lnTo>
                  <a:lnTo>
                    <a:pt x="0" y="82804"/>
                  </a:lnTo>
                  <a:lnTo>
                    <a:pt x="108000" y="8280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/>
            <p:cNvSpPr/>
            <p:nvPr/>
          </p:nvSpPr>
          <p:spPr>
            <a:xfrm>
              <a:off x="10800003" y="8252993"/>
              <a:ext cx="108585" cy="279400"/>
            </a:xfrm>
            <a:custGeom>
              <a:avLst/>
              <a:gdLst/>
              <a:ahLst/>
              <a:cxnLst/>
              <a:rect l="l" t="t" r="r" b="b"/>
              <a:pathLst>
                <a:path w="108584" h="279400">
                  <a:moveTo>
                    <a:pt x="108000" y="0"/>
                  </a:moveTo>
                  <a:lnTo>
                    <a:pt x="0" y="0"/>
                  </a:lnTo>
                  <a:lnTo>
                    <a:pt x="0" y="279006"/>
                  </a:lnTo>
                  <a:lnTo>
                    <a:pt x="108000" y="27900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/>
            <p:cNvSpPr/>
            <p:nvPr/>
          </p:nvSpPr>
          <p:spPr>
            <a:xfrm>
              <a:off x="10908004" y="8514003"/>
              <a:ext cx="108585" cy="17780"/>
            </a:xfrm>
            <a:custGeom>
              <a:avLst/>
              <a:gdLst/>
              <a:ahLst/>
              <a:cxnLst/>
              <a:rect l="l" t="t" r="r" b="b"/>
              <a:pathLst>
                <a:path w="108584" h="17779">
                  <a:moveTo>
                    <a:pt x="108000" y="0"/>
                  </a:moveTo>
                  <a:lnTo>
                    <a:pt x="0" y="0"/>
                  </a:lnTo>
                  <a:lnTo>
                    <a:pt x="0" y="17779"/>
                  </a:lnTo>
                  <a:lnTo>
                    <a:pt x="108000" y="1777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A3C0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7" name="object 107"/>
          <p:cNvSpPr txBox="1"/>
          <p:nvPr/>
        </p:nvSpPr>
        <p:spPr>
          <a:xfrm>
            <a:off x="11645368" y="6037685"/>
            <a:ext cx="136525" cy="19050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,5</a:t>
            </a:r>
            <a:endParaRPr sz="650">
              <a:latin typeface="Arial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9485368" y="8218105"/>
            <a:ext cx="460375" cy="26543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algn="r" marR="11557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 algn="r" marR="66040">
              <a:lnSpc>
                <a:spcPct val="100000"/>
              </a:lnSpc>
              <a:spcBef>
                <a:spcPts val="70"/>
              </a:spcBef>
            </a:pP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9,0</a:t>
            </a:r>
            <a:endParaRPr sz="650">
              <a:latin typeface="Arial"/>
              <a:cs typeface="Arial"/>
            </a:endParaRPr>
          </a:p>
          <a:p>
            <a:pPr algn="r" marR="20955">
              <a:lnSpc>
                <a:spcPct val="100000"/>
              </a:lnSpc>
              <a:spcBef>
                <a:spcPts val="70"/>
              </a:spcBef>
            </a:pP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12,5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70"/>
              </a:spcBef>
            </a:pP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15,7</a:t>
            </a:r>
            <a:endParaRPr sz="650">
              <a:latin typeface="Arial"/>
              <a:cs typeface="Arial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10565367" y="7948250"/>
            <a:ext cx="136525" cy="21526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9485368" y="6120722"/>
            <a:ext cx="460375" cy="21018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0,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  <a:p>
            <a:pPr marL="6985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  <a:p>
            <a:pPr marL="23495">
              <a:lnSpc>
                <a:spcPct val="100000"/>
              </a:lnSpc>
              <a:spcBef>
                <a:spcPts val="70"/>
              </a:spcBef>
            </a:pP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0,6</a:t>
            </a:r>
            <a:endParaRPr sz="650">
              <a:latin typeface="Arial"/>
              <a:cs typeface="Arial"/>
            </a:endParaRPr>
          </a:p>
          <a:p>
            <a:pPr marL="40640">
              <a:lnSpc>
                <a:spcPct val="100000"/>
              </a:lnSpc>
              <a:spcBef>
                <a:spcPts val="70"/>
              </a:spcBef>
            </a:pP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3,6</a:t>
            </a:r>
            <a:endParaRPr sz="650">
              <a:latin typeface="Arial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11861369" y="5857906"/>
            <a:ext cx="136525" cy="220979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,4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10781369" y="8027477"/>
            <a:ext cx="136525" cy="18478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51,5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11753370" y="5821640"/>
            <a:ext cx="136525" cy="21399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5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,9</a:t>
            </a:r>
            <a:endParaRPr sz="650">
              <a:latin typeface="Arial"/>
              <a:cs typeface="Arial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10673368" y="8206506"/>
            <a:ext cx="136525" cy="20193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,4</a:t>
            </a:r>
            <a:endParaRPr sz="650">
              <a:latin typeface="Arial"/>
              <a:cs typeface="Arial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11969368" y="5761949"/>
            <a:ext cx="136525" cy="21399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10889368" y="8317287"/>
            <a:ext cx="136525" cy="15557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9491298" y="6689701"/>
            <a:ext cx="894080" cy="10115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295275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железно-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жных 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подходов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морским 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портам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Азово-</a:t>
            </a:r>
            <a:endParaRPr sz="800">
              <a:latin typeface="Microsoft Sans Serif"/>
              <a:cs typeface="Microsoft Sans Serif"/>
            </a:endParaRPr>
          </a:p>
          <a:p>
            <a:pPr marL="12700" marR="5080">
              <a:lnSpc>
                <a:spcPts val="850"/>
              </a:lnSpc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Черноморс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о 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бассейна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9491298" y="8849703"/>
            <a:ext cx="605155" cy="10115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железно-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дорожных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подходов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морским 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портам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Северо-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Западно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о 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бассейна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10571299" y="8849703"/>
            <a:ext cx="942340" cy="7956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железно-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дорожной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инф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уры 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Центрального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транспортного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узла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11651299" y="6689701"/>
            <a:ext cx="816610" cy="3638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региональных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аэропортов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590299" y="1097782"/>
            <a:ext cx="6113780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12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достижения</a:t>
            </a:r>
            <a:r>
              <a:rPr dirty="0" sz="12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целей</a:t>
            </a:r>
            <a:r>
              <a:rPr dirty="0" sz="12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</a:t>
            </a:r>
            <a:r>
              <a:rPr dirty="0" sz="12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проекта</a:t>
            </a:r>
            <a:r>
              <a:rPr dirty="0" sz="12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выделены</a:t>
            </a:r>
            <a:r>
              <a:rPr dirty="0" sz="12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следующие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общественно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значимые </a:t>
            </a: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результаты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показатели, которые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служат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индикаторами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достижения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результатов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22" name="object 122"/>
          <p:cNvGrpSpPr/>
          <p:nvPr/>
        </p:nvGrpSpPr>
        <p:grpSpPr>
          <a:xfrm>
            <a:off x="8423998" y="6101232"/>
            <a:ext cx="432434" cy="271145"/>
            <a:chOff x="8423998" y="6101232"/>
            <a:chExt cx="432434" cy="271145"/>
          </a:xfrm>
        </p:grpSpPr>
        <p:sp>
          <p:nvSpPr>
            <p:cNvPr id="123" name="object 123"/>
            <p:cNvSpPr/>
            <p:nvPr/>
          </p:nvSpPr>
          <p:spPr>
            <a:xfrm>
              <a:off x="8423998" y="6368389"/>
              <a:ext cx="108585" cy="3810"/>
            </a:xfrm>
            <a:custGeom>
              <a:avLst/>
              <a:gdLst/>
              <a:ahLst/>
              <a:cxnLst/>
              <a:rect l="l" t="t" r="r" b="b"/>
              <a:pathLst>
                <a:path w="108584" h="3810">
                  <a:moveTo>
                    <a:pt x="108000" y="0"/>
                  </a:moveTo>
                  <a:lnTo>
                    <a:pt x="0" y="0"/>
                  </a:lnTo>
                  <a:lnTo>
                    <a:pt x="0" y="3479"/>
                  </a:lnTo>
                  <a:lnTo>
                    <a:pt x="108000" y="347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/>
            <p:cNvSpPr/>
            <p:nvPr/>
          </p:nvSpPr>
          <p:spPr>
            <a:xfrm>
              <a:off x="8532000" y="6101232"/>
              <a:ext cx="324485" cy="271145"/>
            </a:xfrm>
            <a:custGeom>
              <a:avLst/>
              <a:gdLst/>
              <a:ahLst/>
              <a:cxnLst/>
              <a:rect l="l" t="t" r="r" b="b"/>
              <a:pathLst>
                <a:path w="324484" h="271145">
                  <a:moveTo>
                    <a:pt x="324002" y="0"/>
                  </a:moveTo>
                  <a:lnTo>
                    <a:pt x="216001" y="0"/>
                  </a:lnTo>
                  <a:lnTo>
                    <a:pt x="108000" y="0"/>
                  </a:lnTo>
                  <a:lnTo>
                    <a:pt x="0" y="0"/>
                  </a:lnTo>
                  <a:lnTo>
                    <a:pt x="0" y="270764"/>
                  </a:lnTo>
                  <a:lnTo>
                    <a:pt x="108000" y="270764"/>
                  </a:lnTo>
                  <a:lnTo>
                    <a:pt x="216001" y="270764"/>
                  </a:lnTo>
                  <a:lnTo>
                    <a:pt x="324002" y="270764"/>
                  </a:lnTo>
                  <a:lnTo>
                    <a:pt x="324002" y="0"/>
                  </a:lnTo>
                  <a:close/>
                </a:path>
              </a:pathLst>
            </a:custGeom>
            <a:solidFill>
              <a:srgbClr val="E8E9EA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5" name="object 125"/>
          <p:cNvSpPr txBox="1"/>
          <p:nvPr/>
        </p:nvSpPr>
        <p:spPr>
          <a:xfrm>
            <a:off x="8405368" y="6079199"/>
            <a:ext cx="460375" cy="25209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0,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8532000" y="8261007"/>
            <a:ext cx="324485" cy="271145"/>
          </a:xfrm>
          <a:custGeom>
            <a:avLst/>
            <a:gdLst/>
            <a:ahLst/>
            <a:cxnLst/>
            <a:rect l="l" t="t" r="r" b="b"/>
            <a:pathLst>
              <a:path w="324484" h="271145">
                <a:moveTo>
                  <a:pt x="324002" y="0"/>
                </a:moveTo>
                <a:lnTo>
                  <a:pt x="216001" y="0"/>
                </a:lnTo>
                <a:lnTo>
                  <a:pt x="108000" y="0"/>
                </a:lnTo>
                <a:lnTo>
                  <a:pt x="0" y="0"/>
                </a:lnTo>
                <a:lnTo>
                  <a:pt x="0" y="270764"/>
                </a:lnTo>
                <a:lnTo>
                  <a:pt x="108000" y="270764"/>
                </a:lnTo>
                <a:lnTo>
                  <a:pt x="216001" y="270764"/>
                </a:lnTo>
                <a:lnTo>
                  <a:pt x="324002" y="270764"/>
                </a:lnTo>
                <a:lnTo>
                  <a:pt x="324002" y="0"/>
                </a:lnTo>
                <a:close/>
              </a:path>
            </a:pathLst>
          </a:custGeom>
          <a:solidFill>
            <a:srgbClr val="E8E9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 txBox="1"/>
          <p:nvPr/>
        </p:nvSpPr>
        <p:spPr>
          <a:xfrm>
            <a:off x="8405368" y="8350425"/>
            <a:ext cx="460375" cy="13716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,1</a:t>
            </a:r>
            <a:endParaRPr sz="65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13067994" y="8261236"/>
            <a:ext cx="108585" cy="271145"/>
          </a:xfrm>
          <a:custGeom>
            <a:avLst/>
            <a:gdLst/>
            <a:ahLst/>
            <a:cxnLst/>
            <a:rect l="l" t="t" r="r" b="b"/>
            <a:pathLst>
              <a:path w="108584" h="271145">
                <a:moveTo>
                  <a:pt x="108000" y="0"/>
                </a:moveTo>
                <a:lnTo>
                  <a:pt x="0" y="0"/>
                </a:lnTo>
                <a:lnTo>
                  <a:pt x="0" y="270763"/>
                </a:lnTo>
                <a:lnTo>
                  <a:pt x="108000" y="270763"/>
                </a:lnTo>
                <a:lnTo>
                  <a:pt x="108000" y="0"/>
                </a:lnTo>
                <a:close/>
              </a:path>
            </a:pathLst>
          </a:custGeom>
          <a:solidFill>
            <a:srgbClr val="E8E9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 txBox="1"/>
          <p:nvPr/>
        </p:nvSpPr>
        <p:spPr>
          <a:xfrm>
            <a:off x="13049367" y="8326238"/>
            <a:ext cx="136525" cy="16129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0,0</a:t>
            </a:r>
            <a:endParaRPr sz="650">
              <a:latin typeface="Arial"/>
              <a:cs typeface="Arial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527300" y="10088502"/>
            <a:ext cx="230504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130">
                <a:solidFill>
                  <a:srgbClr val="221E1F"/>
                </a:solidFill>
                <a:latin typeface="Microsoft Sans Serif"/>
                <a:cs typeface="Microsoft Sans Serif"/>
              </a:rPr>
              <a:t>64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14383430" y="10088502"/>
            <a:ext cx="20955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95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1200" spc="1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endParaRPr sz="12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974090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20">
                <a:solidFill>
                  <a:srgbClr val="221E1F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Е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Л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Я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80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5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С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А  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ЭКОНОМИКИ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533650" y="5902360"/>
          <a:ext cx="6384925" cy="10636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7040"/>
                <a:gridCol w="447039"/>
                <a:gridCol w="447039"/>
                <a:gridCol w="447039"/>
                <a:gridCol w="447039"/>
                <a:gridCol w="447039"/>
                <a:gridCol w="447039"/>
              </a:tblGrid>
              <a:tr h="314298">
                <a:tc>
                  <a:txBody>
                    <a:bodyPr/>
                    <a:lstStyle/>
                    <a:p>
                      <a:pPr marL="53975" marR="28003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Сокращение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времени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пути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маршруте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Москвы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Казани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Час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676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314297">
                <a:tc>
                  <a:txBody>
                    <a:bodyPr/>
                    <a:lstStyle/>
                    <a:p>
                      <a:pPr marL="53975" marR="6540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отечественного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оборудования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(товаров,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работ,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услуг)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общем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объеме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закупок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79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04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64,0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99,1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66,0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99,1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2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422247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автомобильных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дорог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высшей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50"/>
                        </a:lnSpc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технической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категории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составе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маршрута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905"/>
                        </a:lnSpc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«Европа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–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Западный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Китай»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30,9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30,9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36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35,1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35,2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762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42,5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53,6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31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66,7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533650" y="8546944"/>
          <a:ext cx="6384925" cy="3270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7040"/>
                <a:gridCol w="447039"/>
                <a:gridCol w="447039"/>
                <a:gridCol w="447039"/>
                <a:gridCol w="447039"/>
                <a:gridCol w="447039"/>
                <a:gridCol w="447039"/>
              </a:tblGrid>
              <a:tr h="314297">
                <a:tc>
                  <a:txBody>
                    <a:bodyPr/>
                    <a:lstStyle/>
                    <a:p>
                      <a:pPr marL="53975" marR="53149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Объем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перевозок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грузов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акватории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Северного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морского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пути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22352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10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Млн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онн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746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31,0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34,9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543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72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34,1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36,0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822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33,1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533650" y="7388151"/>
          <a:ext cx="6384925" cy="965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7040"/>
                <a:gridCol w="447039"/>
                <a:gridCol w="447039"/>
                <a:gridCol w="447039"/>
                <a:gridCol w="447039"/>
                <a:gridCol w="447039"/>
                <a:gridCol w="447039"/>
              </a:tblGrid>
              <a:tr h="314297">
                <a:tc>
                  <a:txBody>
                    <a:bodyPr/>
                    <a:lstStyle/>
                    <a:p>
                      <a:pPr marL="53975" marR="445134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Прирост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производственной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мощности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морских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портов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22352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10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Млн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онн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40,3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19,1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88,4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73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8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88,4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147,7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110,2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212,9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638147">
                <a:tc>
                  <a:txBody>
                    <a:bodyPr/>
                    <a:lstStyle/>
                    <a:p>
                      <a:pPr marL="53975" marR="13335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закупок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отечественного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оборудования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(товаров,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работ,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услуг)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общего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объема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785"/>
                        </a:lnSpc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закупок,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том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числе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произведенного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153035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предприятиями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оборонно-промышленного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комплекса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54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39,7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23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94,7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97,9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533650" y="9067588"/>
          <a:ext cx="6384925" cy="650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7040"/>
                <a:gridCol w="447039"/>
                <a:gridCol w="447039"/>
                <a:gridCol w="447039"/>
                <a:gridCol w="447039"/>
                <a:gridCol w="447039"/>
                <a:gridCol w="447039"/>
              </a:tblGrid>
              <a:tr h="638148">
                <a:tc>
                  <a:txBody>
                    <a:bodyPr/>
                    <a:lstStyle/>
                    <a:p>
                      <a:pPr marL="53975" marR="13716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Сроки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доставки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транзитных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контейнерных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перевозок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направлении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«Запад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–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Восток»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(Красное,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порты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погранпереходы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785"/>
                        </a:lnSpc>
                      </a:pP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Северо-Запада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–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Наушки,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Забайкальск,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905"/>
                        </a:lnSpc>
                      </a:pP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порты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погранпереходы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Дальнего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Востока)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Сутки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208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2482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208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2228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207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3409213" y="5346712"/>
          <a:ext cx="3399154" cy="2076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0040"/>
                <a:gridCol w="495300"/>
                <a:gridCol w="440690"/>
                <a:gridCol w="453390"/>
                <a:gridCol w="440689"/>
                <a:gridCol w="437514"/>
                <a:gridCol w="474344"/>
                <a:gridCol w="334009"/>
              </a:tblGrid>
              <a:tr h="103657">
                <a:tc>
                  <a:txBody>
                    <a:bodyPr/>
                    <a:lstStyle/>
                    <a:p>
                      <a:pPr marL="31750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r" marR="135255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-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2021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marL="133985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2022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r" marR="111760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2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2023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  <a:tc>
                  <a:txBody>
                    <a:bodyPr/>
                    <a:lstStyle/>
                    <a:p>
                      <a:pPr marL="113030">
                        <a:lnSpc>
                          <a:spcPts val="690"/>
                        </a:lnSpc>
                        <a:spcBef>
                          <a:spcPts val="25"/>
                        </a:spcBef>
                      </a:pPr>
                      <a:r>
                        <a:rPr dirty="0" sz="600" spc="3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3175"/>
                </a:tc>
              </a:tr>
              <a:tr h="10365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118110">
                        <a:lnSpc>
                          <a:spcPts val="655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55"/>
                        </a:lnSpc>
                        <a:spcBef>
                          <a:spcPts val="60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marL="126364">
                        <a:lnSpc>
                          <a:spcPts val="655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55"/>
                        </a:lnSpc>
                        <a:spcBef>
                          <a:spcPts val="60"/>
                        </a:spcBef>
                      </a:pPr>
                      <a:r>
                        <a:rPr dirty="0" sz="600" spc="20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r" marR="102235">
                        <a:lnSpc>
                          <a:spcPts val="655"/>
                        </a:lnSpc>
                        <a:spcBef>
                          <a:spcPts val="60"/>
                        </a:spcBef>
                      </a:pPr>
                      <a:r>
                        <a:rPr dirty="0" sz="600" spc="5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55"/>
                        </a:lnSpc>
                        <a:spcBef>
                          <a:spcPts val="60"/>
                        </a:spcBef>
                      </a:pPr>
                      <a:r>
                        <a:rPr dirty="0" sz="600" spc="15">
                          <a:solidFill>
                            <a:srgbClr val="939598"/>
                          </a:solidFill>
                          <a:latin typeface="Microsoft Sans Serif"/>
                          <a:cs typeface="Microsoft Sans Serif"/>
                        </a:rPr>
                        <a:t>факт**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81299" y="5626111"/>
            <a:ext cx="5178425" cy="2616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Строительство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модернизация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российских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участков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автомобильных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дорог,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относящихся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международному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транспортному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маршруту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«Европа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–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Западный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Китай»</a:t>
            </a:r>
            <a:endParaRPr sz="8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81299" y="6997600"/>
            <a:ext cx="6045835" cy="3759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Увеличение мощностей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морских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портов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Российской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Федерации,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включая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порты Дальневосточного,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Арктического,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Северо-Западного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(Бассейнового),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Волго-Каспийского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Азово-Черноморского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бассейнов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не</a:t>
            </a:r>
            <a:r>
              <a:rPr dirty="0" sz="800" spc="-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менее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чем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200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млн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тонн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2024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году</a:t>
            </a:r>
            <a:endParaRPr sz="8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81299" y="8384993"/>
            <a:ext cx="205168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Развитие</a:t>
            </a:r>
            <a:r>
              <a:rPr dirty="0" sz="8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Северного</a:t>
            </a:r>
            <a:r>
              <a:rPr dirty="0" sz="80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морского</a:t>
            </a:r>
            <a:r>
              <a:rPr dirty="0" sz="8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пути</a:t>
            </a:r>
            <a:endParaRPr sz="8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81299" y="8905639"/>
            <a:ext cx="488442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Развитие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железнодорожной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инфраструктуры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Восточного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полигона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железных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дорог</a:t>
            </a:r>
            <a:endParaRPr sz="8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20948" y="4445782"/>
            <a:ext cx="4758690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достижения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целей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комплексного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плана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выделены </a:t>
            </a:r>
            <a:r>
              <a:rPr dirty="0" sz="1200" spc="-3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следующие </a:t>
            </a:r>
            <a:r>
              <a:rPr dirty="0" sz="1200" spc="75" b="1">
                <a:solidFill>
                  <a:srgbClr val="221E1F"/>
                </a:solidFill>
                <a:latin typeface="Arial"/>
                <a:cs typeface="Arial"/>
              </a:rPr>
              <a:t>основные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задачи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показатели, которые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служат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индикаторами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достижения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результатов</a:t>
            </a:r>
            <a:endParaRPr sz="12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27300" y="1644742"/>
            <a:ext cx="3161665" cy="22936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Россия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самая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большая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страна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мире.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Протяжен-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ность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запада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восток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составляет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почти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10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 км.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Выполнение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Комплексного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плана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позволит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обеспечить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гражданам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безопасное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быстрое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переме-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щение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стране.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Комплексный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план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модернизации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расширения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маги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ально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инфр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напр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авле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звитие 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транспортных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коридоров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«Запад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Восток»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«Север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Юг»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перевозки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грузов,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уровня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экономиче-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ской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связанности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территории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посредством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расширения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модернизации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железнодо-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рожной,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авиационной,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автодорожной,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морской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речной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инфраструктуры,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также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гарантированного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ния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доступной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электроэнергией.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767299" y="1626277"/>
            <a:ext cx="3161665" cy="2146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3900"/>
              </a:lnSpc>
              <a:spcBef>
                <a:spcPts val="100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достижения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целей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комплексного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плана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сфор-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мировано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9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федеральных проектов: </a:t>
            </a:r>
            <a:r>
              <a:rPr dirty="0" sz="800" spc="30" i="1">
                <a:solidFill>
                  <a:srgbClr val="221E1F"/>
                </a:solidFill>
                <a:latin typeface="Arial"/>
                <a:cs typeface="Arial"/>
              </a:rPr>
              <a:t>«Строительство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автомобильных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дорог </a:t>
            </a:r>
            <a:r>
              <a:rPr dirty="0" sz="800" spc="130" i="1">
                <a:solidFill>
                  <a:srgbClr val="221E1F"/>
                </a:solidFill>
                <a:latin typeface="Arial"/>
                <a:cs typeface="Arial"/>
              </a:rPr>
              <a:t>международного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транспорт-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ного </a:t>
            </a:r>
            <a:r>
              <a:rPr dirty="0" sz="800" spc="135" i="1">
                <a:solidFill>
                  <a:srgbClr val="221E1F"/>
                </a:solidFill>
                <a:latin typeface="Arial"/>
                <a:cs typeface="Arial"/>
              </a:rPr>
              <a:t>коридора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«Европа </a:t>
            </a:r>
            <a:r>
              <a:rPr dirty="0" sz="800" spc="-35" i="1">
                <a:solidFill>
                  <a:srgbClr val="221E1F"/>
                </a:solidFill>
                <a:latin typeface="Arial"/>
                <a:cs typeface="Arial"/>
              </a:rPr>
              <a:t>– </a:t>
            </a:r>
            <a:r>
              <a:rPr dirty="0" sz="800" spc="130" i="1">
                <a:solidFill>
                  <a:srgbClr val="221E1F"/>
                </a:solidFill>
                <a:latin typeface="Arial"/>
                <a:cs typeface="Arial"/>
              </a:rPr>
              <a:t>Западный 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Китай»,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«Разви-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i="1">
                <a:solidFill>
                  <a:srgbClr val="221E1F"/>
                </a:solidFill>
                <a:latin typeface="Arial"/>
                <a:cs typeface="Arial"/>
              </a:rPr>
              <a:t>тие </a:t>
            </a:r>
            <a:r>
              <a:rPr dirty="0" sz="800" spc="130" i="1">
                <a:solidFill>
                  <a:srgbClr val="221E1F"/>
                </a:solidFill>
                <a:latin typeface="Arial"/>
                <a:cs typeface="Arial"/>
              </a:rPr>
              <a:t>морских 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портов», 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«Развитие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Северного </a:t>
            </a:r>
            <a:r>
              <a:rPr dirty="0" sz="800" spc="120" i="1">
                <a:solidFill>
                  <a:srgbClr val="221E1F"/>
                </a:solidFill>
                <a:latin typeface="Arial"/>
                <a:cs typeface="Arial"/>
              </a:rPr>
              <a:t>морско-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го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5" i="1">
                <a:solidFill>
                  <a:srgbClr val="221E1F"/>
                </a:solidFill>
                <a:latin typeface="Arial"/>
                <a:cs typeface="Arial"/>
              </a:rPr>
              <a:t>пути»,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20" i="1">
                <a:solidFill>
                  <a:srgbClr val="221E1F"/>
                </a:solidFill>
                <a:latin typeface="Arial"/>
                <a:cs typeface="Arial"/>
              </a:rPr>
              <a:t>«Железнодорожный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транспорт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30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3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5" i="1">
                <a:solidFill>
                  <a:srgbClr val="221E1F"/>
                </a:solidFill>
                <a:latin typeface="Arial"/>
                <a:cs typeface="Arial"/>
              </a:rPr>
              <a:t>транзит»,</a:t>
            </a:r>
            <a:endParaRPr sz="800">
              <a:latin typeface="Arial"/>
              <a:cs typeface="Arial"/>
            </a:endParaRPr>
          </a:p>
          <a:p>
            <a:pPr algn="just" marL="12700" marR="8890">
              <a:lnSpc>
                <a:spcPct val="133900"/>
              </a:lnSpc>
            </a:pP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«Транспортно-логистические </a:t>
            </a:r>
            <a:r>
              <a:rPr dirty="0" sz="800" spc="35" i="1">
                <a:solidFill>
                  <a:srgbClr val="221E1F"/>
                </a:solidFill>
                <a:latin typeface="Arial"/>
                <a:cs typeface="Arial"/>
              </a:rPr>
              <a:t>центры», 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«Развитие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ре-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гиональных 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аэропортов»,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«Развитие </a:t>
            </a:r>
            <a:r>
              <a:rPr dirty="0" sz="800" spc="114" i="1">
                <a:solidFill>
                  <a:srgbClr val="221E1F"/>
                </a:solidFill>
                <a:latin typeface="Arial"/>
                <a:cs typeface="Arial"/>
              </a:rPr>
              <a:t>железнодорож-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ных</a:t>
            </a:r>
            <a:r>
              <a:rPr dirty="0" sz="800" spc="-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подходов</a:t>
            </a:r>
            <a:r>
              <a:rPr dirty="0" sz="800" spc="-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20" i="1">
                <a:solidFill>
                  <a:srgbClr val="221E1F"/>
                </a:solidFill>
                <a:latin typeface="Arial"/>
                <a:cs typeface="Arial"/>
              </a:rPr>
              <a:t>морским</a:t>
            </a:r>
            <a:r>
              <a:rPr dirty="0" sz="800" spc="-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портам</a:t>
            </a:r>
            <a:r>
              <a:rPr dirty="0" sz="800" spc="-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Азово-Черноморско- </a:t>
            </a:r>
            <a:r>
              <a:rPr dirty="0" sz="800" spc="-2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го</a:t>
            </a:r>
            <a:r>
              <a:rPr dirty="0" sz="800" spc="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бассейна»,</a:t>
            </a:r>
            <a:r>
              <a:rPr dirty="0" sz="800" spc="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«Развитие</a:t>
            </a:r>
            <a:r>
              <a:rPr dirty="0" sz="800" spc="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железнодорожных</a:t>
            </a:r>
            <a:r>
              <a:rPr dirty="0" sz="800" spc="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подходов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-8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морским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портам</a:t>
            </a:r>
            <a:r>
              <a:rPr dirty="0" sz="800" spc="-5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Северо-Западного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бассейна»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8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«Раз-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витие </a:t>
            </a:r>
            <a:r>
              <a:rPr dirty="0" sz="800" spc="114" i="1">
                <a:solidFill>
                  <a:srgbClr val="221E1F"/>
                </a:solidFill>
                <a:latin typeface="Arial"/>
                <a:cs typeface="Arial"/>
              </a:rPr>
              <a:t>железнодорожной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инфраструктуры 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Централь-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ного</a:t>
            </a:r>
            <a:r>
              <a:rPr dirty="0" sz="80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транспортного</a:t>
            </a:r>
            <a:r>
              <a:rPr dirty="0" sz="800" spc="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узла».</a:t>
            </a:r>
            <a:endParaRPr sz="8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195299" y="7406003"/>
            <a:ext cx="2475230" cy="5118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636270">
              <a:lnSpc>
                <a:spcPct val="132900"/>
              </a:lnSpc>
              <a:spcBef>
                <a:spcPts val="100"/>
              </a:spcBef>
            </a:pP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2022 ГОДУ 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РАМКАХ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КОМПЛЕКСНОГО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ПЛАНА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БЫЛИ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15"/>
              </a:spcBef>
            </a:pP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ДОСТИГНУТЫ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СЛЕДУЮЩИЕ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РЕЗУЛЬТАТЫ:</a:t>
            </a:r>
            <a:endParaRPr sz="800">
              <a:latin typeface="Arial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207997" y="813746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8323774" y="8054003"/>
            <a:ext cx="3035300" cy="18078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8890" indent="-635">
              <a:lnSpc>
                <a:spcPct val="132900"/>
              </a:lnSpc>
              <a:spcBef>
                <a:spcPts val="100"/>
              </a:spcBef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обеспечена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техническая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готовность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обхода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г.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Тольятти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мостовым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переходом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через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р.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Волгу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75,0%;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осуществлено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строительство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участка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протяженно-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стью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107,2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км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скоростной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автомобильной 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дороги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М12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Москва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7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Нижний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Новгород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7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Казань,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входящей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состав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международного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транспортного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коридора</a:t>
            </a:r>
            <a:endParaRPr sz="800">
              <a:latin typeface="Microsoft Sans Serif"/>
              <a:cs typeface="Microsoft Sans Serif"/>
            </a:endParaRPr>
          </a:p>
          <a:p>
            <a:pPr algn="just" marL="12700">
              <a:lnSpc>
                <a:spcPct val="100000"/>
              </a:lnSpc>
              <a:spcBef>
                <a:spcPts val="315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«Европа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Западный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Китай»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(план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106,8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км);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10795">
              <a:lnSpc>
                <a:spcPct val="132900"/>
              </a:lnSpc>
            </a:pP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реализуется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1-й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этап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строительства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объектов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же-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лезнодорожного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транспорта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4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2-й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этап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ства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объектов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морского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транспорта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транспортно-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го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узла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«Восточный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9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Находка»;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207997" y="8461464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207997" y="927146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1447995" y="8118005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11563815" y="8034543"/>
            <a:ext cx="3034030" cy="18078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осуществлена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реконструкция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5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объектов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аэропор-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товых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комплексах,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находящихся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собственности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ий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д.);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>
              <a:lnSpc>
                <a:spcPct val="132900"/>
              </a:lnSpc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осуществлено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железнодорожной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инфра-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структуры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Центрального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транспортного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узла,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позво-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ляющее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обеспечивать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пассажиропоток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пригород-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ном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сообщении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в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Центральном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транспортном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узле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порядка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747,0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пассажиров;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9525">
              <a:lnSpc>
                <a:spcPct val="132900"/>
              </a:lnSpc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продолжалось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строительство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дополнительных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V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VI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пу-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тей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участке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Москва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Алабушево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под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специализи-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рованное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пассажирское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сообщение.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1447995" y="860400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1447995" y="9414002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29" name="object 29"/>
          <p:cNvGraphicFramePr>
            <a:graphicFrameLocks noGrp="1"/>
          </p:cNvGraphicFramePr>
          <p:nvPr/>
        </p:nvGraphicFramePr>
        <p:xfrm>
          <a:off x="8207999" y="1654360"/>
          <a:ext cx="6384925" cy="11811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7040"/>
                <a:gridCol w="447039"/>
                <a:gridCol w="447039"/>
                <a:gridCol w="447039"/>
                <a:gridCol w="447039"/>
                <a:gridCol w="447039"/>
                <a:gridCol w="447039"/>
              </a:tblGrid>
              <a:tr h="422247">
                <a:tc>
                  <a:txBody>
                    <a:bodyPr/>
                    <a:lstStyle/>
                    <a:p>
                      <a:pPr marL="53975" marR="10922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Суммарная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провозная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способность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участков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морским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портам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Азово-Черноморского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40"/>
                        </a:lnSpc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бассейна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22352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10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Млн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онн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125,1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125,1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125,1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125,1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125,1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125,1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35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125,1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746098">
                <a:tc>
                  <a:txBody>
                    <a:bodyPr/>
                    <a:lstStyle/>
                    <a:p>
                      <a:pPr marL="53975">
                        <a:lnSpc>
                          <a:spcPts val="905"/>
                        </a:lnSpc>
                        <a:spcBef>
                          <a:spcPts val="40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закупок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отечественного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50"/>
                        </a:lnSpc>
                      </a:pP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оборудования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общего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объема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закупок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226060">
                        <a:lnSpc>
                          <a:spcPts val="850"/>
                        </a:lnSpc>
                        <a:spcBef>
                          <a:spcPts val="65"/>
                        </a:spcBef>
                      </a:pP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рамках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реализации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проекта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</a:t>
                      </a:r>
                      <a:r>
                        <a:rPr dirty="0" sz="80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развитию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обновлению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железнодорожной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474980">
                        <a:lnSpc>
                          <a:spcPts val="850"/>
                        </a:lnSpc>
                      </a:pP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инфраструктуры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подходах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портам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Азово-Черноморского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бассейна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88,0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88,0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91,0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91,0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91,0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94,0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sp>
        <p:nvSpPr>
          <p:cNvPr id="49" name="object 49"/>
          <p:cNvSpPr txBox="1"/>
          <p:nvPr/>
        </p:nvSpPr>
        <p:spPr>
          <a:xfrm>
            <a:off x="527300" y="10088502"/>
            <a:ext cx="21907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90">
                <a:solidFill>
                  <a:srgbClr val="221E1F"/>
                </a:solidFill>
                <a:latin typeface="Microsoft Sans Serif"/>
                <a:cs typeface="Microsoft Sans Serif"/>
              </a:rPr>
              <a:t>66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4381754" y="10088502"/>
            <a:ext cx="211454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80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1200" spc="35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endParaRPr sz="1200">
              <a:latin typeface="Microsoft Sans Serif"/>
              <a:cs typeface="Microsoft Sans Serif"/>
            </a:endParaRPr>
          </a:p>
        </p:txBody>
      </p:sp>
      <p:graphicFrame>
        <p:nvGraphicFramePr>
          <p:cNvPr id="30" name="object 30"/>
          <p:cNvGraphicFramePr>
            <a:graphicFrameLocks noGrp="1"/>
          </p:cNvGraphicFramePr>
          <p:nvPr/>
        </p:nvGraphicFramePr>
        <p:xfrm>
          <a:off x="8207999" y="3029054"/>
          <a:ext cx="6384925" cy="3270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7040"/>
                <a:gridCol w="447039"/>
                <a:gridCol w="447039"/>
                <a:gridCol w="447039"/>
                <a:gridCol w="447039"/>
                <a:gridCol w="447039"/>
                <a:gridCol w="447039"/>
              </a:tblGrid>
              <a:tr h="314297">
                <a:tc>
                  <a:txBody>
                    <a:bodyPr/>
                    <a:lstStyle/>
                    <a:p>
                      <a:pPr marL="53975" marR="48133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Суммарная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мощность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морских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портов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акватории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Северного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морского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пути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22352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10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Млн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онн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543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543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543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32,3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36,0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40,5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83,0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1" name="object 31"/>
          <p:cNvGraphicFramePr>
            <a:graphicFrameLocks noGrp="1"/>
          </p:cNvGraphicFramePr>
          <p:nvPr/>
        </p:nvGraphicFramePr>
        <p:xfrm>
          <a:off x="8207999" y="3778298"/>
          <a:ext cx="6384925" cy="7493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7040"/>
                <a:gridCol w="447039"/>
                <a:gridCol w="447039"/>
                <a:gridCol w="447039"/>
                <a:gridCol w="447039"/>
                <a:gridCol w="447039"/>
                <a:gridCol w="447039"/>
              </a:tblGrid>
              <a:tr h="422247">
                <a:tc>
                  <a:txBody>
                    <a:bodyPr/>
                    <a:lstStyle/>
                    <a:p>
                      <a:pPr marL="53975" marR="42672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Количество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введенных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эксплуатацию </a:t>
                      </a:r>
                      <a:r>
                        <a:rPr dirty="0" sz="800" spc="-1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после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реконструкции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(строительства)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взлетно-посадочных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полос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Ед.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159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159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159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159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  <a:tr h="314298">
                <a:tc>
                  <a:txBody>
                    <a:bodyPr/>
                    <a:lstStyle/>
                    <a:p>
                      <a:pPr marL="53975" marR="16065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закупок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отечественного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производства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общего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объема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закупок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56,0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76,4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59,0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87,4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96,6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2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65,0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2" name="object 32"/>
          <p:cNvGraphicFramePr>
            <a:graphicFrameLocks noGrp="1"/>
          </p:cNvGraphicFramePr>
          <p:nvPr/>
        </p:nvGraphicFramePr>
        <p:xfrm>
          <a:off x="8207999" y="4835490"/>
          <a:ext cx="6384925" cy="7588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7040"/>
                <a:gridCol w="447039"/>
                <a:gridCol w="447039"/>
                <a:gridCol w="447039"/>
                <a:gridCol w="447039"/>
                <a:gridCol w="447039"/>
                <a:gridCol w="447039"/>
              </a:tblGrid>
              <a:tr h="746097">
                <a:tc>
                  <a:txBody>
                    <a:bodyPr/>
                    <a:lstStyle/>
                    <a:p>
                      <a:pPr marL="53975" marR="385445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Пассажиропоток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железнодорожном </a:t>
                      </a:r>
                      <a:r>
                        <a:rPr dirty="0" sz="80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сообщении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для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ключевых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направлений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11303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Па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са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-  </a:t>
                      </a:r>
                      <a:r>
                        <a:rPr dirty="0" sz="800" spc="1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жиро-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поток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(млн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 marR="179705">
                        <a:lnSpc>
                          <a:spcPts val="850"/>
                        </a:lnSpc>
                      </a:pP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-  </a:t>
                      </a:r>
                      <a:r>
                        <a:rPr dirty="0" sz="80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век)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1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2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spc="-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706,9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735,5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747,0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748,0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698,0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3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813,4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8207999" y="6016536"/>
          <a:ext cx="6384925" cy="3270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7040"/>
                <a:gridCol w="447039"/>
                <a:gridCol w="447039"/>
                <a:gridCol w="447039"/>
                <a:gridCol w="447039"/>
                <a:gridCol w="447039"/>
                <a:gridCol w="447039"/>
              </a:tblGrid>
              <a:tr h="314297">
                <a:tc>
                  <a:txBody>
                    <a:bodyPr/>
                    <a:lstStyle/>
                    <a:p>
                      <a:pPr marL="53975" marR="45847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Время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пути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следования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</a:t>
                      </a: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маршруту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Москва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–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Адлер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Час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5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32,0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5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22,0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4" name="object 34"/>
          <p:cNvGraphicFramePr>
            <a:graphicFrameLocks noGrp="1"/>
          </p:cNvGraphicFramePr>
          <p:nvPr/>
        </p:nvGraphicFramePr>
        <p:xfrm>
          <a:off x="8207999" y="6651480"/>
          <a:ext cx="6384925" cy="4349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7320"/>
                <a:gridCol w="546100"/>
                <a:gridCol w="447040"/>
                <a:gridCol w="447039"/>
                <a:gridCol w="447039"/>
                <a:gridCol w="447039"/>
                <a:gridCol w="447039"/>
                <a:gridCol w="447039"/>
                <a:gridCol w="447039"/>
              </a:tblGrid>
              <a:tr h="422248">
                <a:tc>
                  <a:txBody>
                    <a:bodyPr/>
                    <a:lstStyle/>
                    <a:p>
                      <a:pPr marL="53975" marR="133350">
                        <a:lnSpc>
                          <a:spcPts val="850"/>
                        </a:lnSpc>
                        <a:spcBef>
                          <a:spcPts val="520"/>
                        </a:spcBef>
                      </a:pPr>
                      <a:r>
                        <a:rPr dirty="0" sz="80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Доля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закупок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отечественного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оборудования </a:t>
                      </a:r>
                      <a:r>
                        <a:rPr dirty="0" sz="800" spc="-2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от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общего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объема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закупок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рамках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ts val="840"/>
                        </a:lnSpc>
                      </a:pP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реализации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проекта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</a:t>
                      </a:r>
                      <a:r>
                        <a:rPr dirty="0" sz="800" spc="-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развитию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ВСМ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660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_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_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_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_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_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_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60" b="1">
                          <a:solidFill>
                            <a:srgbClr val="C283A0"/>
                          </a:solidFill>
                          <a:latin typeface="Arial"/>
                          <a:cs typeface="Arial"/>
                        </a:rPr>
                        <a:t>70,0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F4F4"/>
                    </a:solidFill>
                  </a:tcPr>
                </a:tc>
              </a:tr>
            </a:tbl>
          </a:graphicData>
        </a:graphic>
      </p:graphicFrame>
      <p:sp>
        <p:nvSpPr>
          <p:cNvPr id="35" name="object 35"/>
          <p:cNvSpPr txBox="1"/>
          <p:nvPr/>
        </p:nvSpPr>
        <p:spPr>
          <a:xfrm>
            <a:off x="11102614" y="1089213"/>
            <a:ext cx="14605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5">
                <a:solidFill>
                  <a:srgbClr val="939598"/>
                </a:solidFill>
                <a:latin typeface="Microsoft Sans Serif"/>
                <a:cs typeface="Microsoft Sans Serif"/>
              </a:rPr>
              <a:t>Ед.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1559042" y="1072703"/>
            <a:ext cx="227329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27940">
              <a:lnSpc>
                <a:spcPct val="100000"/>
              </a:lnSpc>
              <a:spcBef>
                <a:spcPts val="229"/>
              </a:spcBef>
            </a:pPr>
            <a:r>
              <a:rPr dirty="0" sz="600" spc="-5">
                <a:solidFill>
                  <a:srgbClr val="939598"/>
                </a:solidFill>
                <a:latin typeface="Microsoft Sans Serif"/>
                <a:cs typeface="Microsoft Sans Serif"/>
              </a:rPr>
              <a:t>2021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55">
                <a:solidFill>
                  <a:srgbClr val="939598"/>
                </a:solidFill>
                <a:latin typeface="Microsoft Sans Serif"/>
                <a:cs typeface="Microsoft Sans Serif"/>
              </a:rPr>
              <a:t>план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2012413" y="1072703"/>
            <a:ext cx="214629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22225">
              <a:lnSpc>
                <a:spcPct val="100000"/>
              </a:lnSpc>
              <a:spcBef>
                <a:spcPts val="229"/>
              </a:spcBef>
            </a:pPr>
            <a:r>
              <a:rPr dirty="0" sz="600" spc="-5">
                <a:solidFill>
                  <a:srgbClr val="939598"/>
                </a:solidFill>
                <a:latin typeface="Microsoft Sans Serif"/>
                <a:cs typeface="Microsoft Sans Serif"/>
              </a:rPr>
              <a:t>2021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-15">
                <a:solidFill>
                  <a:srgbClr val="939598"/>
                </a:solidFill>
                <a:latin typeface="Microsoft Sans Serif"/>
                <a:cs typeface="Microsoft Sans Serif"/>
              </a:rPr>
              <a:t>ф</a:t>
            </a: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а</a:t>
            </a:r>
            <a:r>
              <a:rPr dirty="0" sz="600" spc="30">
                <a:solidFill>
                  <a:srgbClr val="939598"/>
                </a:solidFill>
                <a:latin typeface="Microsoft Sans Serif"/>
                <a:cs typeface="Microsoft Sans Serif"/>
              </a:rPr>
              <a:t>кт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2453897" y="1072703"/>
            <a:ext cx="227329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20320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2022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55">
                <a:solidFill>
                  <a:srgbClr val="939598"/>
                </a:solidFill>
                <a:latin typeface="Microsoft Sans Serif"/>
                <a:cs typeface="Microsoft Sans Serif"/>
              </a:rPr>
              <a:t>план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2907268" y="1072703"/>
            <a:ext cx="214629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3970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2022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-15">
                <a:solidFill>
                  <a:srgbClr val="939598"/>
                </a:solidFill>
                <a:latin typeface="Microsoft Sans Serif"/>
                <a:cs typeface="Microsoft Sans Serif"/>
              </a:rPr>
              <a:t>ф</a:t>
            </a: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а</a:t>
            </a:r>
            <a:r>
              <a:rPr dirty="0" sz="600" spc="30">
                <a:solidFill>
                  <a:srgbClr val="939598"/>
                </a:solidFill>
                <a:latin typeface="Microsoft Sans Serif"/>
                <a:cs typeface="Microsoft Sans Serif"/>
              </a:rPr>
              <a:t>кт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3348755" y="1072703"/>
            <a:ext cx="227329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20320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2023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55">
                <a:solidFill>
                  <a:srgbClr val="939598"/>
                </a:solidFill>
                <a:latin typeface="Microsoft Sans Serif"/>
                <a:cs typeface="Microsoft Sans Serif"/>
              </a:rPr>
              <a:t>план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3770429" y="1072703"/>
            <a:ext cx="276860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46355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939598"/>
                </a:solidFill>
                <a:latin typeface="Microsoft Sans Serif"/>
                <a:cs typeface="Microsoft Sans Serif"/>
              </a:rPr>
              <a:t>2023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-15">
                <a:solidFill>
                  <a:srgbClr val="939598"/>
                </a:solidFill>
                <a:latin typeface="Microsoft Sans Serif"/>
                <a:cs typeface="Microsoft Sans Serif"/>
              </a:rPr>
              <a:t>ф</a:t>
            </a:r>
            <a:r>
              <a:rPr dirty="0" sz="600" spc="40">
                <a:solidFill>
                  <a:srgbClr val="939598"/>
                </a:solidFill>
                <a:latin typeface="Microsoft Sans Serif"/>
                <a:cs typeface="Microsoft Sans Serif"/>
              </a:rPr>
              <a:t>а</a:t>
            </a:r>
            <a:r>
              <a:rPr dirty="0" sz="600" spc="35">
                <a:solidFill>
                  <a:srgbClr val="939598"/>
                </a:solidFill>
                <a:latin typeface="Microsoft Sans Serif"/>
                <a:cs typeface="Microsoft Sans Serif"/>
              </a:rPr>
              <a:t>к</a:t>
            </a:r>
            <a:r>
              <a:rPr dirty="0" sz="600" spc="10">
                <a:solidFill>
                  <a:srgbClr val="939598"/>
                </a:solidFill>
                <a:latin typeface="Microsoft Sans Serif"/>
                <a:cs typeface="Microsoft Sans Serif"/>
              </a:rPr>
              <a:t>т</a:t>
            </a:r>
            <a:r>
              <a:rPr dirty="0" sz="600" spc="20">
                <a:solidFill>
                  <a:srgbClr val="939598"/>
                </a:solidFill>
                <a:latin typeface="Microsoft Sans Serif"/>
                <a:cs typeface="Microsoft Sans Serif"/>
              </a:rPr>
              <a:t>*</a:t>
            </a:r>
            <a:r>
              <a:rPr dirty="0" sz="600" spc="-5">
                <a:solidFill>
                  <a:srgbClr val="939598"/>
                </a:solidFill>
                <a:latin typeface="Microsoft Sans Serif"/>
                <a:cs typeface="Microsoft Sans Serif"/>
              </a:rPr>
              <a:t>*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4248717" y="1089213"/>
            <a:ext cx="21526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939598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70">
                <a:solidFill>
                  <a:srgbClr val="939598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939598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8255648" y="1378111"/>
            <a:ext cx="5546725" cy="2616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Увеличение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провозной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способности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железнодорожной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инфраструктуры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Азово-Черноморского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полигона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до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152,0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млн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тонн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по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итогам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2030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года</a:t>
            </a:r>
            <a:endParaRPr sz="8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8255648" y="2867102"/>
            <a:ext cx="316357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Увеличение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грузопотока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по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Северному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морскому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пути</a:t>
            </a:r>
            <a:endParaRPr sz="8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8255648" y="3387748"/>
            <a:ext cx="5454015" cy="3759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930"/>
              </a:lnSpc>
              <a:spcBef>
                <a:spcPts val="100"/>
              </a:spcBef>
            </a:pP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Увеличение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количества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введенных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эксплуатацию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взлетно-посадочных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полос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до</a:t>
            </a:r>
            <a:r>
              <a:rPr dirty="0" sz="8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32</a:t>
            </a:r>
            <a:r>
              <a:rPr dirty="0" sz="8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единиц</a:t>
            </a:r>
            <a:endParaRPr sz="800">
              <a:latin typeface="Arial"/>
              <a:cs typeface="Arial"/>
            </a:endParaRPr>
          </a:p>
          <a:p>
            <a:pPr marL="12700" marR="5080">
              <a:lnSpc>
                <a:spcPts val="900"/>
              </a:lnSpc>
              <a:spcBef>
                <a:spcPts val="50"/>
              </a:spcBef>
            </a:pP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вспомогательных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объектов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аэропортовой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инфраструктуры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до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20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единиц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(к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2024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году)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за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счет </a:t>
            </a:r>
            <a:r>
              <a:rPr dirty="0" sz="800" spc="-204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их</a:t>
            </a:r>
            <a:r>
              <a:rPr dirty="0" sz="800" spc="-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реконструкции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(строительства)</a:t>
            </a:r>
            <a:endParaRPr sz="80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8255648" y="4559240"/>
            <a:ext cx="5353685" cy="2616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Усиление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железнодорожной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инфраструктуры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освоения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прогнозируемых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пассажирских </a:t>
            </a:r>
            <a:r>
              <a:rPr dirty="0" sz="800" spc="-204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перевозок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Центрального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транспортного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узла</a:t>
            </a:r>
            <a:endParaRPr sz="8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8255648" y="5625986"/>
            <a:ext cx="5574030" cy="3759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Развитие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железнодорожной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инфраструктуры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Черноморского побережья Краснодарского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края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целях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повышения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надежности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улучшения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транспортного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обслуживания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курортной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зоны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юга </a:t>
            </a:r>
            <a:r>
              <a:rPr dirty="0" sz="800" spc="-204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России</a:t>
            </a:r>
            <a:endParaRPr sz="8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8255648" y="6375231"/>
            <a:ext cx="5646420" cy="26162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900"/>
              </a:lnSpc>
              <a:spcBef>
                <a:spcPts val="180"/>
              </a:spcBef>
            </a:pP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Создание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основы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развития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скоростного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высокоскоростного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железнодорожного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сообщения </a:t>
            </a:r>
            <a:r>
              <a:rPr dirty="0" sz="800" spc="-204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между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крупными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городами</a:t>
            </a:r>
            <a:endParaRPr sz="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974090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20">
                <a:solidFill>
                  <a:srgbClr val="221E1F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Е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60">
                <a:solidFill>
                  <a:srgbClr val="221E1F"/>
                </a:solidFill>
                <a:latin typeface="Verdana"/>
                <a:cs typeface="Verdana"/>
              </a:rPr>
              <a:t>Д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Л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Я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80">
                <a:solidFill>
                  <a:srgbClr val="221E1F"/>
                </a:solidFill>
                <a:latin typeface="Verdana"/>
                <a:cs typeface="Verdana"/>
              </a:rPr>
              <a:t>Р</a:t>
            </a:r>
            <a:r>
              <a:rPr dirty="0" sz="650" spc="50">
                <a:solidFill>
                  <a:srgbClr val="221E1F"/>
                </a:solidFill>
                <a:latin typeface="Verdana"/>
                <a:cs typeface="Verdana"/>
              </a:rPr>
              <a:t>О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С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Т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А  </a:t>
            </a:r>
            <a:r>
              <a:rPr dirty="0" sz="650" spc="30">
                <a:solidFill>
                  <a:srgbClr val="221E1F"/>
                </a:solidFill>
                <a:latin typeface="Verdana"/>
                <a:cs typeface="Verdana"/>
              </a:rPr>
              <a:t>ЭКОНОМИКИ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8" y="3787468"/>
            <a:ext cx="3161665" cy="14839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федеральном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бюджете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2024–2026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годы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заложе-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ны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средства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новый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проект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«Беспи-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лотные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авиационные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системы».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отечествен-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ной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беспилотной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базы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следующие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три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направят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более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60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рублей.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Это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позволит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увеличить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объем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российского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рынка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беспилотников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около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30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тысяч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единиц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год.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890" indent="215900">
              <a:lnSpc>
                <a:spcPct val="132900"/>
              </a:lnSpc>
            </a:pP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Дл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спешно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ал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заци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екта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сегодняшний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день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сформировано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федераль-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69900" y="1772706"/>
            <a:ext cx="552323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85" b="1">
                <a:solidFill>
                  <a:srgbClr val="221E1F"/>
                </a:solidFill>
                <a:latin typeface="Cambria"/>
                <a:cs typeface="Cambria"/>
              </a:rPr>
              <a:t>Национальный</a:t>
            </a:r>
            <a:r>
              <a:rPr dirty="0" sz="3800" spc="3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15" b="1">
                <a:solidFill>
                  <a:srgbClr val="221E1F"/>
                </a:solidFill>
                <a:latin typeface="Cambria"/>
                <a:cs typeface="Cambria"/>
              </a:rPr>
              <a:t>проект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57556" y="2204707"/>
            <a:ext cx="6588125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-75" b="1">
                <a:solidFill>
                  <a:srgbClr val="221E1F"/>
                </a:solidFill>
                <a:latin typeface="Cambria"/>
                <a:cs typeface="Cambria"/>
              </a:rPr>
              <a:t>«Беспилотные</a:t>
            </a:r>
            <a:r>
              <a:rPr dirty="0" sz="3800" spc="75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-50" b="1">
                <a:solidFill>
                  <a:srgbClr val="221E1F"/>
                </a:solidFill>
                <a:latin typeface="Cambria"/>
                <a:cs typeface="Cambria"/>
              </a:rPr>
              <a:t>авиационные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44394" y="2398964"/>
            <a:ext cx="3625215" cy="1100455"/>
          </a:xfrm>
          <a:prstGeom prst="rect">
            <a:avLst/>
          </a:prstGeom>
        </p:spPr>
        <p:txBody>
          <a:bodyPr wrap="square" lIns="0" tIns="2501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970"/>
              </a:spcBef>
            </a:pPr>
            <a:r>
              <a:rPr dirty="0" sz="3800" spc="-75" b="1">
                <a:solidFill>
                  <a:srgbClr val="221E1F"/>
                </a:solidFill>
                <a:latin typeface="Cambria"/>
                <a:cs typeface="Cambria"/>
              </a:rPr>
              <a:t>системы»</a:t>
            </a:r>
            <a:endParaRPr sz="3800">
              <a:latin typeface="Cambria"/>
              <a:cs typeface="Cambria"/>
            </a:endParaRPr>
          </a:p>
          <a:p>
            <a:pPr marL="95250">
              <a:lnSpc>
                <a:spcPct val="100000"/>
              </a:lnSpc>
              <a:spcBef>
                <a:spcPts val="590"/>
              </a:spcBef>
            </a:pPr>
            <a:r>
              <a:rPr dirty="0" sz="1200" spc="55">
                <a:solidFill>
                  <a:srgbClr val="C283A0"/>
                </a:solidFill>
                <a:latin typeface="Microsoft Sans Serif"/>
                <a:cs typeface="Microsoft Sans Serif"/>
              </a:rPr>
              <a:t>СРОКИ</a:t>
            </a:r>
            <a:r>
              <a:rPr dirty="0" sz="1200" spc="-25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65">
                <a:solidFill>
                  <a:srgbClr val="C283A0"/>
                </a:solidFill>
                <a:latin typeface="Microsoft Sans Serif"/>
                <a:cs typeface="Microsoft Sans Serif"/>
              </a:rPr>
              <a:t>РЕАЛИЗАЦИИ:</a:t>
            </a:r>
            <a:r>
              <a:rPr dirty="0" sz="1200" spc="-25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5">
                <a:solidFill>
                  <a:srgbClr val="C283A0"/>
                </a:solidFill>
                <a:latin typeface="Microsoft Sans Serif"/>
                <a:cs typeface="Microsoft Sans Serif"/>
              </a:rPr>
              <a:t>01.01.2024</a:t>
            </a:r>
            <a:r>
              <a:rPr dirty="0" sz="1200" spc="-20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245">
                <a:solidFill>
                  <a:srgbClr val="C283A0"/>
                </a:solidFill>
                <a:latin typeface="Microsoft Sans Serif"/>
                <a:cs typeface="Microsoft Sans Serif"/>
              </a:rPr>
              <a:t>–</a:t>
            </a:r>
            <a:r>
              <a:rPr dirty="0" sz="1200" spc="-25">
                <a:solidFill>
                  <a:srgbClr val="C283A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-15">
                <a:solidFill>
                  <a:srgbClr val="C283A0"/>
                </a:solidFill>
                <a:latin typeface="Microsoft Sans Serif"/>
                <a:cs typeface="Microsoft Sans Serif"/>
              </a:rPr>
              <a:t>31.12.2030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27298" y="5417782"/>
            <a:ext cx="4434205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Расходы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федерального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2024–2026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годах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1200" spc="-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реализацию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проекта,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263995" y="6789966"/>
            <a:ext cx="324485" cy="2498090"/>
            <a:chOff x="6263995" y="6789966"/>
            <a:chExt cx="324485" cy="2498090"/>
          </a:xfrm>
        </p:grpSpPr>
        <p:sp>
          <p:nvSpPr>
            <p:cNvPr id="14" name="object 14"/>
            <p:cNvSpPr/>
            <p:nvPr/>
          </p:nvSpPr>
          <p:spPr>
            <a:xfrm>
              <a:off x="6263995" y="6789966"/>
              <a:ext cx="108585" cy="2498090"/>
            </a:xfrm>
            <a:custGeom>
              <a:avLst/>
              <a:gdLst/>
              <a:ahLst/>
              <a:cxnLst/>
              <a:rect l="l" t="t" r="r" b="b"/>
              <a:pathLst>
                <a:path w="108585" h="2498090">
                  <a:moveTo>
                    <a:pt x="108000" y="0"/>
                  </a:moveTo>
                  <a:lnTo>
                    <a:pt x="0" y="0"/>
                  </a:lnTo>
                  <a:lnTo>
                    <a:pt x="0" y="2498039"/>
                  </a:lnTo>
                  <a:lnTo>
                    <a:pt x="108000" y="249803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6371996" y="8694000"/>
              <a:ext cx="108585" cy="594360"/>
            </a:xfrm>
            <a:custGeom>
              <a:avLst/>
              <a:gdLst/>
              <a:ahLst/>
              <a:cxnLst/>
              <a:rect l="l" t="t" r="r" b="b"/>
              <a:pathLst>
                <a:path w="108585" h="594359">
                  <a:moveTo>
                    <a:pt x="108000" y="0"/>
                  </a:moveTo>
                  <a:lnTo>
                    <a:pt x="0" y="0"/>
                  </a:lnTo>
                  <a:lnTo>
                    <a:pt x="0" y="594004"/>
                  </a:lnTo>
                  <a:lnTo>
                    <a:pt x="108000" y="59400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6479997" y="8733599"/>
              <a:ext cx="108585" cy="554990"/>
            </a:xfrm>
            <a:custGeom>
              <a:avLst/>
              <a:gdLst/>
              <a:ahLst/>
              <a:cxnLst/>
              <a:rect l="l" t="t" r="r" b="b"/>
              <a:pathLst>
                <a:path w="108584" h="554990">
                  <a:moveTo>
                    <a:pt x="108000" y="0"/>
                  </a:moveTo>
                  <a:lnTo>
                    <a:pt x="0" y="0"/>
                  </a:lnTo>
                  <a:lnTo>
                    <a:pt x="0" y="554405"/>
                  </a:lnTo>
                  <a:lnTo>
                    <a:pt x="108000" y="55440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6245368" y="6527867"/>
            <a:ext cx="136525" cy="220979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,4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353369" y="8481024"/>
            <a:ext cx="244475" cy="211454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52069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11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10,2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251299" y="9605703"/>
            <a:ext cx="3397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863993" y="9017228"/>
            <a:ext cx="324485" cy="271145"/>
            <a:chOff x="863993" y="9017228"/>
            <a:chExt cx="324485" cy="271145"/>
          </a:xfrm>
        </p:grpSpPr>
        <p:sp>
          <p:nvSpPr>
            <p:cNvPr id="21" name="object 21"/>
            <p:cNvSpPr/>
            <p:nvPr/>
          </p:nvSpPr>
          <p:spPr>
            <a:xfrm>
              <a:off x="863993" y="9044647"/>
              <a:ext cx="108585" cy="243840"/>
            </a:xfrm>
            <a:custGeom>
              <a:avLst/>
              <a:gdLst/>
              <a:ahLst/>
              <a:cxnLst/>
              <a:rect l="l" t="t" r="r" b="b"/>
              <a:pathLst>
                <a:path w="108584" h="243840">
                  <a:moveTo>
                    <a:pt x="108000" y="0"/>
                  </a:moveTo>
                  <a:lnTo>
                    <a:pt x="0" y="0"/>
                  </a:lnTo>
                  <a:lnTo>
                    <a:pt x="0" y="243357"/>
                  </a:lnTo>
                  <a:lnTo>
                    <a:pt x="108000" y="243357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971994" y="9017228"/>
              <a:ext cx="216535" cy="271145"/>
            </a:xfrm>
            <a:custGeom>
              <a:avLst/>
              <a:gdLst/>
              <a:ahLst/>
              <a:cxnLst/>
              <a:rect l="l" t="t" r="r" b="b"/>
              <a:pathLst>
                <a:path w="216534" h="271145">
                  <a:moveTo>
                    <a:pt x="216001" y="0"/>
                  </a:moveTo>
                  <a:lnTo>
                    <a:pt x="108000" y="0"/>
                  </a:lnTo>
                  <a:lnTo>
                    <a:pt x="0" y="0"/>
                  </a:lnTo>
                  <a:lnTo>
                    <a:pt x="0" y="270764"/>
                  </a:lnTo>
                  <a:lnTo>
                    <a:pt x="108000" y="270764"/>
                  </a:lnTo>
                  <a:lnTo>
                    <a:pt x="216001" y="270764"/>
                  </a:lnTo>
                  <a:lnTo>
                    <a:pt x="216001" y="0"/>
                  </a:lnTo>
                  <a:close/>
                </a:path>
              </a:pathLst>
            </a:custGeom>
            <a:solidFill>
              <a:srgbClr val="E8E9E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" name="object 23"/>
          <p:cNvGrpSpPr/>
          <p:nvPr/>
        </p:nvGrpSpPr>
        <p:grpSpPr>
          <a:xfrm>
            <a:off x="2484005" y="8721369"/>
            <a:ext cx="324485" cy="567055"/>
            <a:chOff x="2484005" y="8721369"/>
            <a:chExt cx="324485" cy="567055"/>
          </a:xfrm>
        </p:grpSpPr>
        <p:sp>
          <p:nvSpPr>
            <p:cNvPr id="24" name="object 24"/>
            <p:cNvSpPr/>
            <p:nvPr/>
          </p:nvSpPr>
          <p:spPr>
            <a:xfrm>
              <a:off x="2484005" y="8721369"/>
              <a:ext cx="108585" cy="567055"/>
            </a:xfrm>
            <a:custGeom>
              <a:avLst/>
              <a:gdLst/>
              <a:ahLst/>
              <a:cxnLst/>
              <a:rect l="l" t="t" r="r" b="b"/>
              <a:pathLst>
                <a:path w="108585" h="567054">
                  <a:moveTo>
                    <a:pt x="108000" y="0"/>
                  </a:moveTo>
                  <a:lnTo>
                    <a:pt x="0" y="0"/>
                  </a:lnTo>
                  <a:lnTo>
                    <a:pt x="0" y="566635"/>
                  </a:lnTo>
                  <a:lnTo>
                    <a:pt x="108000" y="566635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2591993" y="9180004"/>
              <a:ext cx="108585" cy="108585"/>
            </a:xfrm>
            <a:custGeom>
              <a:avLst/>
              <a:gdLst/>
              <a:ahLst/>
              <a:cxnLst/>
              <a:rect l="l" t="t" r="r" b="b"/>
              <a:pathLst>
                <a:path w="108585" h="108584">
                  <a:moveTo>
                    <a:pt x="108000" y="0"/>
                  </a:moveTo>
                  <a:lnTo>
                    <a:pt x="0" y="0"/>
                  </a:lnTo>
                  <a:lnTo>
                    <a:pt x="0" y="108000"/>
                  </a:lnTo>
                  <a:lnTo>
                    <a:pt x="108000" y="108000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2699994" y="9225000"/>
              <a:ext cx="108585" cy="63500"/>
            </a:xfrm>
            <a:custGeom>
              <a:avLst/>
              <a:gdLst/>
              <a:ahLst/>
              <a:cxnLst/>
              <a:rect l="l" t="t" r="r" b="b"/>
              <a:pathLst>
                <a:path w="108585" h="63500">
                  <a:moveTo>
                    <a:pt x="108000" y="0"/>
                  </a:moveTo>
                  <a:lnTo>
                    <a:pt x="0" y="0"/>
                  </a:lnTo>
                  <a:lnTo>
                    <a:pt x="0" y="63004"/>
                  </a:lnTo>
                  <a:lnTo>
                    <a:pt x="108000" y="63004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7" name="object 27"/>
          <p:cNvSpPr/>
          <p:nvPr/>
        </p:nvSpPr>
        <p:spPr>
          <a:xfrm>
            <a:off x="4535995" y="7071398"/>
            <a:ext cx="108585" cy="171450"/>
          </a:xfrm>
          <a:custGeom>
            <a:avLst/>
            <a:gdLst/>
            <a:ahLst/>
            <a:cxnLst/>
            <a:rect l="l" t="t" r="r" b="b"/>
            <a:pathLst>
              <a:path w="108585" h="171450">
                <a:moveTo>
                  <a:pt x="108000" y="0"/>
                </a:moveTo>
                <a:lnTo>
                  <a:pt x="0" y="0"/>
                </a:lnTo>
                <a:lnTo>
                  <a:pt x="0" y="171361"/>
                </a:lnTo>
                <a:lnTo>
                  <a:pt x="108000" y="171361"/>
                </a:lnTo>
                <a:lnTo>
                  <a:pt x="108000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845369" y="8843115"/>
            <a:ext cx="136525" cy="16129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,6</a:t>
            </a:r>
            <a:endParaRPr sz="65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465368" y="8489975"/>
            <a:ext cx="136525" cy="19050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,5</a:t>
            </a:r>
            <a:endParaRPr sz="6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517368" y="6899523"/>
            <a:ext cx="136525" cy="13081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,1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851300" y="9605703"/>
            <a:ext cx="1179830" cy="471805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279400">
              <a:lnSpc>
                <a:spcPts val="850"/>
              </a:lnSpc>
              <a:spcBef>
                <a:spcPts val="22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Перспе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тивные 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технологии</a:t>
            </a:r>
            <a:endParaRPr sz="800">
              <a:latin typeface="Microsoft Sans Serif"/>
              <a:cs typeface="Microsoft Sans Serif"/>
            </a:endParaRPr>
          </a:p>
          <a:p>
            <a:pPr marL="12700" marR="5080">
              <a:lnSpc>
                <a:spcPts val="850"/>
              </a:lnSpc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для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беспилотных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авиационных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систем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523299" y="7553703"/>
            <a:ext cx="772795" cy="4718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Кадры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для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беспилотных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авиационных 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систем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573367" y="9001777"/>
            <a:ext cx="244475" cy="18224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5715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1,9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-75" b="1">
                <a:solidFill>
                  <a:srgbClr val="221E1F"/>
                </a:solidFill>
                <a:latin typeface="Arial"/>
                <a:cs typeface="Arial"/>
              </a:rPr>
              <a:t>1,1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471299" y="9605703"/>
            <a:ext cx="1539240" cy="471805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163195">
              <a:lnSpc>
                <a:spcPts val="850"/>
              </a:lnSpc>
              <a:spcBef>
                <a:spcPts val="220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Стимулирование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спроса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отечественные</a:t>
            </a:r>
            <a:endParaRPr sz="800">
              <a:latin typeface="Microsoft Sans Serif"/>
              <a:cs typeface="Microsoft Sans Serif"/>
            </a:endParaRPr>
          </a:p>
          <a:p>
            <a:pPr marL="12700" marR="5080">
              <a:lnSpc>
                <a:spcPts val="850"/>
              </a:lnSpc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беспил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тны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авиационные 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системы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852239" y="9328317"/>
            <a:ext cx="341630" cy="21590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  <a:p>
            <a:pPr marL="15875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  <a:p>
            <a:pPr marL="1524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472239" y="9328317"/>
            <a:ext cx="341630" cy="21590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  <a:p>
            <a:pPr marL="15875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  <a:p>
            <a:pPr marL="1524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grpSp>
        <p:nvGrpSpPr>
          <p:cNvPr id="37" name="object 37"/>
          <p:cNvGrpSpPr/>
          <p:nvPr/>
        </p:nvGrpSpPr>
        <p:grpSpPr>
          <a:xfrm>
            <a:off x="2484005" y="6469926"/>
            <a:ext cx="324485" cy="779780"/>
            <a:chOff x="2484005" y="6469926"/>
            <a:chExt cx="324485" cy="779780"/>
          </a:xfrm>
        </p:grpSpPr>
        <p:sp>
          <p:nvSpPr>
            <p:cNvPr id="38" name="object 38"/>
            <p:cNvSpPr/>
            <p:nvPr/>
          </p:nvSpPr>
          <p:spPr>
            <a:xfrm>
              <a:off x="2484005" y="6469926"/>
              <a:ext cx="108585" cy="779780"/>
            </a:xfrm>
            <a:custGeom>
              <a:avLst/>
              <a:gdLst/>
              <a:ahLst/>
              <a:cxnLst/>
              <a:rect l="l" t="t" r="r" b="b"/>
              <a:pathLst>
                <a:path w="108585" h="779779">
                  <a:moveTo>
                    <a:pt x="108000" y="0"/>
                  </a:moveTo>
                  <a:lnTo>
                    <a:pt x="0" y="0"/>
                  </a:lnTo>
                  <a:lnTo>
                    <a:pt x="0" y="779399"/>
                  </a:lnTo>
                  <a:lnTo>
                    <a:pt x="108000" y="77939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2591993" y="6753961"/>
              <a:ext cx="108585" cy="495934"/>
            </a:xfrm>
            <a:custGeom>
              <a:avLst/>
              <a:gdLst/>
              <a:ahLst/>
              <a:cxnLst/>
              <a:rect l="l" t="t" r="r" b="b"/>
              <a:pathLst>
                <a:path w="108585" h="495934">
                  <a:moveTo>
                    <a:pt x="108000" y="0"/>
                  </a:moveTo>
                  <a:lnTo>
                    <a:pt x="0" y="0"/>
                  </a:lnTo>
                  <a:lnTo>
                    <a:pt x="0" y="495363"/>
                  </a:lnTo>
                  <a:lnTo>
                    <a:pt x="108000" y="49536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4D95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2699994" y="6753961"/>
              <a:ext cx="108585" cy="495934"/>
            </a:xfrm>
            <a:custGeom>
              <a:avLst/>
              <a:gdLst/>
              <a:ahLst/>
              <a:cxnLst/>
              <a:rect l="l" t="t" r="r" b="b"/>
              <a:pathLst>
                <a:path w="108585" h="495934">
                  <a:moveTo>
                    <a:pt x="108000" y="0"/>
                  </a:moveTo>
                  <a:lnTo>
                    <a:pt x="0" y="0"/>
                  </a:lnTo>
                  <a:lnTo>
                    <a:pt x="0" y="495363"/>
                  </a:lnTo>
                  <a:lnTo>
                    <a:pt x="108000" y="495363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7BA9B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1" name="object 41"/>
          <p:cNvSpPr txBox="1"/>
          <p:nvPr/>
        </p:nvSpPr>
        <p:spPr>
          <a:xfrm>
            <a:off x="2465368" y="6227226"/>
            <a:ext cx="136525" cy="20193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,4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573367" y="6579452"/>
            <a:ext cx="244475" cy="13335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,1</a:t>
            </a:r>
            <a:endParaRPr sz="65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471299" y="7553703"/>
            <a:ext cx="1047115" cy="5797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141605">
              <a:lnSpc>
                <a:spcPts val="850"/>
              </a:lnSpc>
              <a:spcBef>
                <a:spcPts val="219"/>
              </a:spcBef>
            </a:pP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Разработка,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танда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зация 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серийное</a:t>
            </a:r>
            <a:endParaRPr sz="800">
              <a:latin typeface="Microsoft Sans Serif"/>
              <a:cs typeface="Microsoft Sans Serif"/>
            </a:endParaRPr>
          </a:p>
          <a:p>
            <a:pPr marL="12700" marR="5080">
              <a:lnSpc>
                <a:spcPts val="850"/>
              </a:lnSpc>
            </a:pP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зв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тв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С 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комплектующих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472239" y="7289637"/>
            <a:ext cx="341630" cy="21590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  <a:p>
            <a:pPr marL="15875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  <a:p>
            <a:pPr marL="1524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52240" y="9328317"/>
            <a:ext cx="341630" cy="21590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  <a:p>
            <a:pPr marL="15875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  <a:p>
            <a:pPr marL="1524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767299" y="3787468"/>
            <a:ext cx="3161665" cy="14839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ных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проектов: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 i="1">
                <a:solidFill>
                  <a:srgbClr val="221E1F"/>
                </a:solidFill>
                <a:latin typeface="Arial"/>
                <a:cs typeface="Arial"/>
              </a:rPr>
              <a:t>«Развитие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i="1">
                <a:solidFill>
                  <a:srgbClr val="221E1F"/>
                </a:solidFill>
                <a:latin typeface="Arial"/>
                <a:cs typeface="Arial"/>
              </a:rPr>
              <a:t>инфраструктуры,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обеспечение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безопасности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формирование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4" i="1">
                <a:solidFill>
                  <a:srgbClr val="221E1F"/>
                </a:solidFill>
                <a:latin typeface="Arial"/>
                <a:cs typeface="Arial"/>
              </a:rPr>
              <a:t>специализированной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i="1">
                <a:solidFill>
                  <a:srgbClr val="221E1F"/>
                </a:solidFill>
                <a:latin typeface="Arial"/>
                <a:cs typeface="Arial"/>
              </a:rPr>
              <a:t>системы</a:t>
            </a:r>
            <a:r>
              <a:rPr dirty="0" sz="800" spc="-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сертификации</a:t>
            </a:r>
            <a:r>
              <a:rPr dirty="0" sz="800" spc="-3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беспилотных</a:t>
            </a:r>
            <a:r>
              <a:rPr dirty="0" sz="800" spc="-3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авиационных</a:t>
            </a:r>
            <a:r>
              <a:rPr dirty="0" sz="800" spc="-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си-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-10" i="1">
                <a:solidFill>
                  <a:srgbClr val="221E1F"/>
                </a:solidFill>
                <a:latin typeface="Arial"/>
                <a:cs typeface="Arial"/>
              </a:rPr>
              <a:t>стем»,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«Кадры</a:t>
            </a:r>
            <a:r>
              <a:rPr dirty="0" sz="800" spc="-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800" spc="-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Беспилотных</a:t>
            </a:r>
            <a:r>
              <a:rPr dirty="0" sz="800" spc="-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авиационных</a:t>
            </a:r>
            <a:r>
              <a:rPr dirty="0" sz="800" spc="-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0" i="1">
                <a:solidFill>
                  <a:srgbClr val="221E1F"/>
                </a:solidFill>
                <a:latin typeface="Arial"/>
                <a:cs typeface="Arial"/>
              </a:rPr>
              <a:t>систем»,</a:t>
            </a:r>
            <a:endParaRPr sz="800">
              <a:latin typeface="Arial"/>
              <a:cs typeface="Arial"/>
            </a:endParaRPr>
          </a:p>
          <a:p>
            <a:pPr algn="just" marL="12700" marR="6350">
              <a:lnSpc>
                <a:spcPct val="132900"/>
              </a:lnSpc>
            </a:pP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«Перспективные</a:t>
            </a:r>
            <a:r>
              <a:rPr dirty="0" sz="800" spc="-2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технологии</a:t>
            </a:r>
            <a:r>
              <a:rPr dirty="0" sz="800" spc="-2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i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800" spc="-2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беспилотных</a:t>
            </a:r>
            <a:r>
              <a:rPr dirty="0" sz="800" spc="-2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авиаци-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i="1">
                <a:solidFill>
                  <a:srgbClr val="221E1F"/>
                </a:solidFill>
                <a:latin typeface="Arial"/>
                <a:cs typeface="Arial"/>
              </a:rPr>
              <a:t>онных</a:t>
            </a:r>
            <a:r>
              <a:rPr dirty="0" sz="800" spc="-5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" i="1">
                <a:solidFill>
                  <a:srgbClr val="221E1F"/>
                </a:solidFill>
                <a:latin typeface="Arial"/>
                <a:cs typeface="Arial"/>
              </a:rPr>
              <a:t>систем»,</a:t>
            </a:r>
            <a:r>
              <a:rPr dirty="0" sz="800" spc="-5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i="1">
                <a:solidFill>
                  <a:srgbClr val="221E1F"/>
                </a:solidFill>
                <a:latin typeface="Arial"/>
                <a:cs typeface="Arial"/>
              </a:rPr>
              <a:t>«Стимулирование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спроса</a:t>
            </a:r>
            <a:r>
              <a:rPr dirty="0" sz="800" spc="-5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800" spc="-8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" i="1">
                <a:solidFill>
                  <a:srgbClr val="221E1F"/>
                </a:solidFill>
                <a:latin typeface="Arial"/>
                <a:cs typeface="Arial"/>
              </a:rPr>
              <a:t>отечествен-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i="1">
                <a:solidFill>
                  <a:srgbClr val="221E1F"/>
                </a:solidFill>
                <a:latin typeface="Arial"/>
                <a:cs typeface="Arial"/>
              </a:rPr>
              <a:t>ные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беспилотные</a:t>
            </a:r>
            <a:r>
              <a:rPr dirty="0" sz="800" spc="-5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авиационные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5" i="1">
                <a:solidFill>
                  <a:srgbClr val="221E1F"/>
                </a:solidFill>
                <a:latin typeface="Arial"/>
                <a:cs typeface="Arial"/>
              </a:rPr>
              <a:t>системы»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8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i="1">
                <a:solidFill>
                  <a:srgbClr val="221E1F"/>
                </a:solidFill>
                <a:latin typeface="Arial"/>
                <a:cs typeface="Arial"/>
              </a:rPr>
              <a:t>«Разработка,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стандартизация</a:t>
            </a:r>
            <a:r>
              <a:rPr dirty="0" sz="800" spc="-4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0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7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серийное</a:t>
            </a:r>
            <a:r>
              <a:rPr dirty="0" sz="800" spc="-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производство</a:t>
            </a:r>
            <a:r>
              <a:rPr dirty="0" sz="800" spc="-4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беспилотных </a:t>
            </a:r>
            <a:r>
              <a:rPr dirty="0" sz="800" spc="-2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авиационных</a:t>
            </a:r>
            <a:r>
              <a:rPr dirty="0" sz="800" spc="-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i="1">
                <a:solidFill>
                  <a:srgbClr val="221E1F"/>
                </a:solidFill>
                <a:latin typeface="Arial"/>
                <a:cs typeface="Arial"/>
              </a:rPr>
              <a:t>систем</a:t>
            </a:r>
            <a:r>
              <a:rPr dirty="0" sz="80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3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их</a:t>
            </a:r>
            <a:r>
              <a:rPr dirty="0" sz="800" spc="-3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комплектующих».</a:t>
            </a:r>
            <a:endParaRPr sz="8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8195299" y="2940740"/>
            <a:ext cx="2801620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ПО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СОСТОЯНИЮ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НА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2023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ГОД 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ЦЕЛЯХ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ОБЕСПЕЧЕНИЯ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НАЧАЛА 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РЕАЛИЗАЦИИ </a:t>
            </a:r>
            <a:r>
              <a:rPr dirty="0" sz="800" spc="9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НАЦИОНАЛЬНОГО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ПРОЕКТА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БЫЛИ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ОСУЩЕСТВЛЕНЫ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СЛЕДУЮЩИЕ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МЕРОПРИЯТИЯ:</a:t>
            </a:r>
            <a:endParaRPr sz="800">
              <a:latin typeface="Arial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8207997" y="387021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 txBox="1"/>
          <p:nvPr/>
        </p:nvSpPr>
        <p:spPr>
          <a:xfrm>
            <a:off x="8323795" y="3786740"/>
            <a:ext cx="3032760" cy="22034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принят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упрощенный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порядок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применения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БАС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сель-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ском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хозяйстве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(вступает в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силу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1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марта 2024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года),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частности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определение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уведомительного порядка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э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х 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зонах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высоте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150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м;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-635">
              <a:lnSpc>
                <a:spcPct val="132900"/>
              </a:lnSpc>
              <a:spcBef>
                <a:spcPts val="280"/>
              </a:spcBef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упрощен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порядок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сертификации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БАС,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внедрен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декла-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ративный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метод,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сертификация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двигателя,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принцип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«единого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окна»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при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оформлении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соответ-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ствующей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документации;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 indent="-635">
              <a:lnSpc>
                <a:spcPct val="132900"/>
              </a:lnSpc>
              <a:spcBef>
                <a:spcPts val="285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доп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э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спериментальны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омме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ческой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деятельности: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сформирован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общероссийский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классификатор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видам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экономической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деятельно-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сти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(ОКПД-2)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части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БАС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комплектующих;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8207997" y="471620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8207997" y="5400205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1447995" y="385199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 txBox="1"/>
          <p:nvPr/>
        </p:nvSpPr>
        <p:spPr>
          <a:xfrm>
            <a:off x="11563771" y="3768543"/>
            <a:ext cx="3029585" cy="1717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-635">
              <a:lnSpc>
                <a:spcPct val="132900"/>
              </a:lnSpc>
              <a:spcBef>
                <a:spcPts val="1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разработан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перечень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НИОКР,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необходимых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рийного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выпуска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беспилотников,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определена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сто-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имость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выполнения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этих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работ;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  <a:spcBef>
                <a:spcPts val="280"/>
              </a:spcBef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организовано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производство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БАС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базе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индустри-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ального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парка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«Руднево»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г.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Москве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запущены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три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производства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БАС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его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территории.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сегодняш-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ний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день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уже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произведено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490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беспилотных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лета-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тельных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аппаратов,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конца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года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планируется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произ-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вести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тыс.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согласно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плановым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показателям;</a:t>
            </a:r>
            <a:endParaRPr sz="800">
              <a:latin typeface="Microsoft Sans Serif"/>
              <a:cs typeface="Microsoft Sans Serif"/>
            </a:endParaRPr>
          </a:p>
          <a:p>
            <a:pPr algn="just" marL="12700">
              <a:lnSpc>
                <a:spcPct val="100000"/>
              </a:lnSpc>
              <a:spcBef>
                <a:spcPts val="6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запущено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обучение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пилотов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БАС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г.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Москве.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1447995" y="437400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1447995" y="5382006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70916" y="0"/>
                </a:moveTo>
                <a:lnTo>
                  <a:pt x="0" y="0"/>
                </a:lnTo>
                <a:lnTo>
                  <a:pt x="0" y="70916"/>
                </a:lnTo>
                <a:lnTo>
                  <a:pt x="70916" y="70916"/>
                </a:lnTo>
                <a:lnTo>
                  <a:pt x="70916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4643996" y="6972706"/>
            <a:ext cx="216535" cy="271145"/>
          </a:xfrm>
          <a:custGeom>
            <a:avLst/>
            <a:gdLst/>
            <a:ahLst/>
            <a:cxnLst/>
            <a:rect l="l" t="t" r="r" b="b"/>
            <a:pathLst>
              <a:path w="216535" h="271145">
                <a:moveTo>
                  <a:pt x="216001" y="0"/>
                </a:moveTo>
                <a:lnTo>
                  <a:pt x="108000" y="0"/>
                </a:lnTo>
                <a:lnTo>
                  <a:pt x="0" y="0"/>
                </a:lnTo>
                <a:lnTo>
                  <a:pt x="0" y="270764"/>
                </a:lnTo>
                <a:lnTo>
                  <a:pt x="108000" y="270764"/>
                </a:lnTo>
                <a:lnTo>
                  <a:pt x="216001" y="270764"/>
                </a:lnTo>
                <a:lnTo>
                  <a:pt x="216001" y="0"/>
                </a:lnTo>
                <a:close/>
              </a:path>
            </a:pathLst>
          </a:custGeom>
          <a:solidFill>
            <a:srgbClr val="E8E9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 txBox="1"/>
          <p:nvPr/>
        </p:nvSpPr>
        <p:spPr>
          <a:xfrm>
            <a:off x="4524240" y="7271997"/>
            <a:ext cx="341630" cy="21590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  <a:p>
            <a:pPr marL="15875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  <a:p>
            <a:pPr marL="1524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grpSp>
        <p:nvGrpSpPr>
          <p:cNvPr id="58" name="object 58"/>
          <p:cNvGrpSpPr/>
          <p:nvPr/>
        </p:nvGrpSpPr>
        <p:grpSpPr>
          <a:xfrm>
            <a:off x="4535995" y="8823782"/>
            <a:ext cx="324485" cy="463550"/>
            <a:chOff x="4535995" y="8823782"/>
            <a:chExt cx="324485" cy="463550"/>
          </a:xfrm>
        </p:grpSpPr>
        <p:sp>
          <p:nvSpPr>
            <p:cNvPr id="59" name="object 59"/>
            <p:cNvSpPr/>
            <p:nvPr/>
          </p:nvSpPr>
          <p:spPr>
            <a:xfrm>
              <a:off x="4535995" y="8823782"/>
              <a:ext cx="108585" cy="463550"/>
            </a:xfrm>
            <a:custGeom>
              <a:avLst/>
              <a:gdLst/>
              <a:ahLst/>
              <a:cxnLst/>
              <a:rect l="l" t="t" r="r" b="b"/>
              <a:pathLst>
                <a:path w="108585" h="463550">
                  <a:moveTo>
                    <a:pt x="108000" y="0"/>
                  </a:moveTo>
                  <a:lnTo>
                    <a:pt x="0" y="0"/>
                  </a:lnTo>
                  <a:lnTo>
                    <a:pt x="0" y="463499"/>
                  </a:lnTo>
                  <a:lnTo>
                    <a:pt x="108000" y="463499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4643996" y="9016517"/>
              <a:ext cx="216535" cy="271145"/>
            </a:xfrm>
            <a:custGeom>
              <a:avLst/>
              <a:gdLst/>
              <a:ahLst/>
              <a:cxnLst/>
              <a:rect l="l" t="t" r="r" b="b"/>
              <a:pathLst>
                <a:path w="216535" h="271145">
                  <a:moveTo>
                    <a:pt x="216001" y="0"/>
                  </a:moveTo>
                  <a:lnTo>
                    <a:pt x="108000" y="0"/>
                  </a:lnTo>
                  <a:lnTo>
                    <a:pt x="0" y="0"/>
                  </a:lnTo>
                  <a:lnTo>
                    <a:pt x="0" y="270764"/>
                  </a:lnTo>
                  <a:lnTo>
                    <a:pt x="108000" y="270764"/>
                  </a:lnTo>
                  <a:lnTo>
                    <a:pt x="216001" y="270764"/>
                  </a:lnTo>
                  <a:lnTo>
                    <a:pt x="216001" y="0"/>
                  </a:lnTo>
                  <a:close/>
                </a:path>
              </a:pathLst>
            </a:custGeom>
            <a:solidFill>
              <a:srgbClr val="E8E9EA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1" name="object 61"/>
          <p:cNvSpPr txBox="1"/>
          <p:nvPr/>
        </p:nvSpPr>
        <p:spPr>
          <a:xfrm>
            <a:off x="4517368" y="8626076"/>
            <a:ext cx="136525" cy="15684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,5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523299" y="9605703"/>
            <a:ext cx="1377315" cy="4718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905"/>
              </a:lnSpc>
              <a:spcBef>
                <a:spcPts val="100"/>
              </a:spcBef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Резервные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средства</a:t>
            </a:r>
            <a:endParaRPr sz="800">
              <a:latin typeface="Microsoft Sans Serif"/>
              <a:cs typeface="Microsoft Sans Serif"/>
            </a:endParaRPr>
          </a:p>
          <a:p>
            <a:pPr marL="12700" marR="5080">
              <a:lnSpc>
                <a:spcPts val="850"/>
              </a:lnSpc>
              <a:spcBef>
                <a:spcPts val="65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рамках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национального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проекта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«Беспилотные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авиационные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системы»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524240" y="9328317"/>
            <a:ext cx="341630" cy="21590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  <a:p>
            <a:pPr marL="15875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  <a:p>
            <a:pPr marL="1524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625369" y="9138033"/>
            <a:ext cx="244475" cy="10795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65" name="object 65"/>
          <p:cNvGrpSpPr/>
          <p:nvPr/>
        </p:nvGrpSpPr>
        <p:grpSpPr>
          <a:xfrm>
            <a:off x="863993" y="6956907"/>
            <a:ext cx="324485" cy="287020"/>
            <a:chOff x="863993" y="6956907"/>
            <a:chExt cx="324485" cy="287020"/>
          </a:xfrm>
        </p:grpSpPr>
        <p:sp>
          <p:nvSpPr>
            <p:cNvPr id="66" name="object 66"/>
            <p:cNvSpPr/>
            <p:nvPr/>
          </p:nvSpPr>
          <p:spPr>
            <a:xfrm>
              <a:off x="863993" y="6956907"/>
              <a:ext cx="108585" cy="287020"/>
            </a:xfrm>
            <a:custGeom>
              <a:avLst/>
              <a:gdLst/>
              <a:ahLst/>
              <a:cxnLst/>
              <a:rect l="l" t="t" r="r" b="b"/>
              <a:pathLst>
                <a:path w="108584" h="287020">
                  <a:moveTo>
                    <a:pt x="108000" y="0"/>
                  </a:moveTo>
                  <a:lnTo>
                    <a:pt x="0" y="0"/>
                  </a:lnTo>
                  <a:lnTo>
                    <a:pt x="0" y="286562"/>
                  </a:lnTo>
                  <a:lnTo>
                    <a:pt x="108000" y="286562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971994" y="6972706"/>
              <a:ext cx="216535" cy="271145"/>
            </a:xfrm>
            <a:custGeom>
              <a:avLst/>
              <a:gdLst/>
              <a:ahLst/>
              <a:cxnLst/>
              <a:rect l="l" t="t" r="r" b="b"/>
              <a:pathLst>
                <a:path w="216534" h="271145">
                  <a:moveTo>
                    <a:pt x="216001" y="0"/>
                  </a:moveTo>
                  <a:lnTo>
                    <a:pt x="108000" y="0"/>
                  </a:lnTo>
                  <a:lnTo>
                    <a:pt x="0" y="0"/>
                  </a:lnTo>
                  <a:lnTo>
                    <a:pt x="0" y="270764"/>
                  </a:lnTo>
                  <a:lnTo>
                    <a:pt x="108000" y="270764"/>
                  </a:lnTo>
                  <a:lnTo>
                    <a:pt x="216001" y="270764"/>
                  </a:lnTo>
                  <a:lnTo>
                    <a:pt x="216001" y="0"/>
                  </a:lnTo>
                  <a:close/>
                </a:path>
              </a:pathLst>
            </a:custGeom>
            <a:solidFill>
              <a:srgbClr val="E8E9EA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" name="object 68"/>
          <p:cNvSpPr txBox="1"/>
          <p:nvPr/>
        </p:nvSpPr>
        <p:spPr>
          <a:xfrm>
            <a:off x="845369" y="6757638"/>
            <a:ext cx="136525" cy="15811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5,4</a:t>
            </a:r>
            <a:endParaRPr sz="65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27300" y="10088502"/>
            <a:ext cx="22542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114">
                <a:solidFill>
                  <a:srgbClr val="221E1F"/>
                </a:solidFill>
                <a:latin typeface="Microsoft Sans Serif"/>
                <a:cs typeface="Microsoft Sans Serif"/>
              </a:rPr>
              <a:t>68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4379666" y="10088502"/>
            <a:ext cx="21526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75">
                <a:solidFill>
                  <a:srgbClr val="221E1F"/>
                </a:solidFill>
                <a:latin typeface="Microsoft Sans Serif"/>
                <a:cs typeface="Microsoft Sans Serif"/>
              </a:rPr>
              <a:t>69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851300" y="7553703"/>
            <a:ext cx="1320165" cy="10115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358775">
              <a:lnSpc>
                <a:spcPts val="850"/>
              </a:lnSpc>
              <a:spcBef>
                <a:spcPts val="219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инф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уры,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обеспечение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безопасности</a:t>
            </a:r>
            <a:endParaRPr sz="800">
              <a:latin typeface="Microsoft Sans Serif"/>
              <a:cs typeface="Microsoft Sans Serif"/>
            </a:endParaRPr>
          </a:p>
          <a:p>
            <a:pPr marL="12700" marR="5080">
              <a:lnSpc>
                <a:spcPts val="850"/>
              </a:lnSpc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формирование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специализированной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тифи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ации 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беспилотных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авиационных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систем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852239" y="7284508"/>
            <a:ext cx="341630" cy="21590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  <a:p>
            <a:pPr marL="15875">
              <a:lnSpc>
                <a:spcPct val="100000"/>
              </a:lnSpc>
              <a:spcBef>
                <a:spcPts val="130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  <a:p>
            <a:pPr marL="15240">
              <a:lnSpc>
                <a:spcPct val="100000"/>
              </a:lnSpc>
              <a:spcBef>
                <a:spcPts val="13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953368" y="7094942"/>
            <a:ext cx="244475" cy="10795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625369" y="7093504"/>
            <a:ext cx="244475" cy="10795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953368" y="9138753"/>
            <a:ext cx="244475" cy="10795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—</a:t>
            </a:r>
            <a:endParaRPr sz="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415664" y="10094903"/>
            <a:ext cx="18415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0">
                <a:solidFill>
                  <a:srgbClr val="221E1F"/>
                </a:solidFill>
                <a:latin typeface="Microsoft Sans Serif"/>
                <a:cs typeface="Microsoft Sans Serif"/>
              </a:rPr>
              <a:t>71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39330" y="498690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7861" y="184150"/>
                </a:moveTo>
                <a:lnTo>
                  <a:pt x="7658" y="184035"/>
                </a:lnTo>
                <a:lnTo>
                  <a:pt x="7861" y="184150"/>
                </a:lnTo>
                <a:close/>
              </a:path>
              <a:path w="322580" h="349250">
                <a:moveTo>
                  <a:pt x="9296" y="194310"/>
                </a:moveTo>
                <a:lnTo>
                  <a:pt x="8763" y="193040"/>
                </a:lnTo>
                <a:lnTo>
                  <a:pt x="8890" y="191770"/>
                </a:lnTo>
                <a:lnTo>
                  <a:pt x="7759" y="191770"/>
                </a:lnTo>
                <a:lnTo>
                  <a:pt x="8153" y="190500"/>
                </a:lnTo>
                <a:lnTo>
                  <a:pt x="7518" y="190500"/>
                </a:lnTo>
                <a:lnTo>
                  <a:pt x="7797" y="189230"/>
                </a:lnTo>
                <a:lnTo>
                  <a:pt x="6159" y="189230"/>
                </a:lnTo>
                <a:lnTo>
                  <a:pt x="6794" y="187960"/>
                </a:lnTo>
                <a:lnTo>
                  <a:pt x="5778" y="187960"/>
                </a:lnTo>
                <a:lnTo>
                  <a:pt x="5867" y="186690"/>
                </a:lnTo>
                <a:lnTo>
                  <a:pt x="5613" y="186690"/>
                </a:lnTo>
                <a:lnTo>
                  <a:pt x="5410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4902" y="185420"/>
                </a:lnTo>
                <a:lnTo>
                  <a:pt x="5143" y="186690"/>
                </a:lnTo>
                <a:lnTo>
                  <a:pt x="5245" y="187960"/>
                </a:lnTo>
                <a:lnTo>
                  <a:pt x="5715" y="187960"/>
                </a:lnTo>
                <a:lnTo>
                  <a:pt x="5562" y="189230"/>
                </a:lnTo>
                <a:lnTo>
                  <a:pt x="5803" y="189230"/>
                </a:lnTo>
                <a:lnTo>
                  <a:pt x="6261" y="190500"/>
                </a:lnTo>
                <a:lnTo>
                  <a:pt x="6667" y="190500"/>
                </a:lnTo>
                <a:lnTo>
                  <a:pt x="6908" y="191770"/>
                </a:lnTo>
                <a:lnTo>
                  <a:pt x="7429" y="191770"/>
                </a:lnTo>
                <a:lnTo>
                  <a:pt x="7823" y="193040"/>
                </a:ln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close/>
              </a:path>
              <a:path w="322580" h="349250">
                <a:moveTo>
                  <a:pt x="10185" y="187960"/>
                </a:moveTo>
                <a:lnTo>
                  <a:pt x="9842" y="186690"/>
                </a:lnTo>
                <a:lnTo>
                  <a:pt x="9702" y="186690"/>
                </a:lnTo>
                <a:lnTo>
                  <a:pt x="10096" y="18796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1366" y="186690"/>
                </a:moveTo>
                <a:lnTo>
                  <a:pt x="11290" y="185851"/>
                </a:lnTo>
                <a:lnTo>
                  <a:pt x="11087" y="185420"/>
                </a:lnTo>
                <a:lnTo>
                  <a:pt x="11176" y="186690"/>
                </a:lnTo>
                <a:lnTo>
                  <a:pt x="11366" y="186690"/>
                </a:lnTo>
                <a:close/>
              </a:path>
              <a:path w="322580" h="349250">
                <a:moveTo>
                  <a:pt x="11480" y="182880"/>
                </a:moveTo>
                <a:lnTo>
                  <a:pt x="11455" y="181610"/>
                </a:lnTo>
                <a:lnTo>
                  <a:pt x="11239" y="182880"/>
                </a:lnTo>
                <a:lnTo>
                  <a:pt x="11417" y="182880"/>
                </a:lnTo>
                <a:lnTo>
                  <a:pt x="11328" y="184150"/>
                </a:ln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1531" y="179070"/>
                </a:moveTo>
                <a:lnTo>
                  <a:pt x="11366" y="177800"/>
                </a:lnTo>
                <a:lnTo>
                  <a:pt x="11163" y="177800"/>
                </a:lnTo>
                <a:lnTo>
                  <a:pt x="10477" y="179070"/>
                </a:lnTo>
                <a:lnTo>
                  <a:pt x="10325" y="179070"/>
                </a:lnTo>
                <a:lnTo>
                  <a:pt x="7975" y="179070"/>
                </a:lnTo>
                <a:lnTo>
                  <a:pt x="7734" y="180340"/>
                </a:lnTo>
                <a:lnTo>
                  <a:pt x="7467" y="180340"/>
                </a:lnTo>
                <a:lnTo>
                  <a:pt x="6654" y="181610"/>
                </a:lnTo>
                <a:lnTo>
                  <a:pt x="6883" y="182880"/>
                </a:lnTo>
                <a:lnTo>
                  <a:pt x="5753" y="182880"/>
                </a:lnTo>
                <a:lnTo>
                  <a:pt x="7658" y="184035"/>
                </a:lnTo>
                <a:lnTo>
                  <a:pt x="7480" y="182880"/>
                </a:lnTo>
                <a:lnTo>
                  <a:pt x="7200" y="181610"/>
                </a:lnTo>
                <a:lnTo>
                  <a:pt x="7937" y="181610"/>
                </a:lnTo>
                <a:lnTo>
                  <a:pt x="8013" y="180340"/>
                </a:lnTo>
                <a:lnTo>
                  <a:pt x="8928" y="180340"/>
                </a:lnTo>
                <a:lnTo>
                  <a:pt x="8356" y="181610"/>
                </a:lnTo>
                <a:lnTo>
                  <a:pt x="8597" y="181610"/>
                </a:lnTo>
                <a:lnTo>
                  <a:pt x="9194" y="182880"/>
                </a:lnTo>
                <a:lnTo>
                  <a:pt x="9436" y="182880"/>
                </a:lnTo>
                <a:lnTo>
                  <a:pt x="9271" y="184150"/>
                </a:lnTo>
                <a:lnTo>
                  <a:pt x="8763" y="184150"/>
                </a:lnTo>
                <a:lnTo>
                  <a:pt x="8877" y="182880"/>
                </a:lnTo>
                <a:lnTo>
                  <a:pt x="8153" y="182880"/>
                </a:lnTo>
                <a:lnTo>
                  <a:pt x="8001" y="184150"/>
                </a:lnTo>
                <a:lnTo>
                  <a:pt x="7861" y="184150"/>
                </a:lnTo>
                <a:lnTo>
                  <a:pt x="9080" y="185420"/>
                </a:ln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lnTo>
                  <a:pt x="10629" y="185420"/>
                </a:lnTo>
                <a:lnTo>
                  <a:pt x="10464" y="184150"/>
                </a:lnTo>
                <a:lnTo>
                  <a:pt x="10642" y="184150"/>
                </a:lnTo>
                <a:lnTo>
                  <a:pt x="10642" y="182880"/>
                </a:lnTo>
                <a:lnTo>
                  <a:pt x="9906" y="182880"/>
                </a:lnTo>
                <a:lnTo>
                  <a:pt x="9613" y="181610"/>
                </a:lnTo>
                <a:lnTo>
                  <a:pt x="9321" y="181610"/>
                </a:lnTo>
                <a:lnTo>
                  <a:pt x="9194" y="180340"/>
                </a:ln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lnTo>
                  <a:pt x="11125" y="180340"/>
                </a:lnTo>
                <a:lnTo>
                  <a:pt x="11125" y="179070"/>
                </a:lnTo>
                <a:lnTo>
                  <a:pt x="11531" y="179070"/>
                </a:lnTo>
                <a:close/>
              </a:path>
              <a:path w="322580" h="349250">
                <a:moveTo>
                  <a:pt x="11696" y="186690"/>
                </a:moveTo>
                <a:lnTo>
                  <a:pt x="11328" y="185928"/>
                </a:lnTo>
                <a:lnTo>
                  <a:pt x="11442" y="186690"/>
                </a:lnTo>
                <a:lnTo>
                  <a:pt x="11696" y="186690"/>
                </a:lnTo>
                <a:close/>
              </a:path>
              <a:path w="322580" h="349250">
                <a:moveTo>
                  <a:pt x="12357" y="189230"/>
                </a:moveTo>
                <a:lnTo>
                  <a:pt x="12268" y="187960"/>
                </a:lnTo>
                <a:lnTo>
                  <a:pt x="12268" y="18923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0" y="184378"/>
                </a:lnTo>
                <a:lnTo>
                  <a:pt x="12369" y="18415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13030" y="191770"/>
                </a:moveTo>
                <a:lnTo>
                  <a:pt x="12750" y="190500"/>
                </a:lnTo>
                <a:lnTo>
                  <a:pt x="13004" y="191770"/>
                </a:lnTo>
                <a:close/>
              </a:path>
              <a:path w="322580" h="349250">
                <a:moveTo>
                  <a:pt x="13423" y="190500"/>
                </a:moveTo>
                <a:lnTo>
                  <a:pt x="13335" y="189230"/>
                </a:ln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3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60" y="180340"/>
                </a:lnTo>
                <a:lnTo>
                  <a:pt x="14338" y="179070"/>
                </a:lnTo>
                <a:lnTo>
                  <a:pt x="13627" y="179070"/>
                </a:lnTo>
                <a:lnTo>
                  <a:pt x="13360" y="180340"/>
                </a:lnTo>
                <a:lnTo>
                  <a:pt x="13055" y="179070"/>
                </a:lnTo>
                <a:lnTo>
                  <a:pt x="13538" y="179070"/>
                </a:lnTo>
                <a:lnTo>
                  <a:pt x="12623" y="177850"/>
                </a:lnTo>
                <a:lnTo>
                  <a:pt x="12636" y="177647"/>
                </a:lnTo>
                <a:lnTo>
                  <a:pt x="12903" y="176530"/>
                </a:ln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1582" y="179070"/>
                </a:lnTo>
                <a:lnTo>
                  <a:pt x="11645" y="180340"/>
                </a:ln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4820" y="158750"/>
                </a:moveTo>
                <a:lnTo>
                  <a:pt x="13766" y="158470"/>
                </a:lnTo>
                <a:lnTo>
                  <a:pt x="14020" y="158750"/>
                </a:lnTo>
                <a:lnTo>
                  <a:pt x="14820" y="158750"/>
                </a:lnTo>
                <a:close/>
              </a:path>
              <a:path w="322580" h="349250">
                <a:moveTo>
                  <a:pt x="14846" y="196850"/>
                </a:move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lnTo>
                  <a:pt x="14058" y="191770"/>
                </a:lnTo>
                <a:lnTo>
                  <a:pt x="13868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lnTo>
                  <a:pt x="12509" y="193040"/>
                </a:lnTo>
                <a:lnTo>
                  <a:pt x="12293" y="194310"/>
                </a:lnTo>
                <a:lnTo>
                  <a:pt x="11595" y="194310"/>
                </a:lnTo>
                <a:lnTo>
                  <a:pt x="14109" y="196850"/>
                </a:lnTo>
                <a:lnTo>
                  <a:pt x="13766" y="196850"/>
                </a:lnTo>
                <a:lnTo>
                  <a:pt x="10871" y="194310"/>
                </a:lnTo>
                <a:lnTo>
                  <a:pt x="10629" y="194310"/>
                </a:lnTo>
                <a:lnTo>
                  <a:pt x="13246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lnTo>
                  <a:pt x="14846" y="196850"/>
                </a:lnTo>
                <a:close/>
              </a:path>
              <a:path w="322580" h="349250">
                <a:moveTo>
                  <a:pt x="14935" y="190500"/>
                </a:moveTo>
                <a:lnTo>
                  <a:pt x="14859" y="189230"/>
                </a:lnTo>
                <a:lnTo>
                  <a:pt x="14897" y="19050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5214" y="190500"/>
                </a:moveTo>
                <a:lnTo>
                  <a:pt x="15074" y="189230"/>
                </a:lnTo>
                <a:lnTo>
                  <a:pt x="14935" y="190500"/>
                </a:lnTo>
                <a:lnTo>
                  <a:pt x="15214" y="190500"/>
                </a:lnTo>
                <a:close/>
              </a:path>
              <a:path w="322580" h="349250">
                <a:moveTo>
                  <a:pt x="15278" y="193040"/>
                </a:moveTo>
                <a:lnTo>
                  <a:pt x="15138" y="191770"/>
                </a:lnTo>
                <a:lnTo>
                  <a:pt x="15278" y="19304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570" y="190500"/>
                </a:moveTo>
                <a:lnTo>
                  <a:pt x="15430" y="189230"/>
                </a:lnTo>
                <a:lnTo>
                  <a:pt x="15570" y="190500"/>
                </a:lnTo>
                <a:close/>
              </a:path>
              <a:path w="322580" h="349250">
                <a:moveTo>
                  <a:pt x="15798" y="191770"/>
                </a:moveTo>
                <a:lnTo>
                  <a:pt x="15621" y="190500"/>
                </a:lnTo>
                <a:lnTo>
                  <a:pt x="15722" y="19177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5367" y="184150"/>
                </a:lnTo>
                <a:lnTo>
                  <a:pt x="14973" y="184150"/>
                </a:lnTo>
                <a:lnTo>
                  <a:pt x="15151" y="185420"/>
                </a:lnTo>
                <a:lnTo>
                  <a:pt x="14439" y="185420"/>
                </a:lnTo>
                <a:lnTo>
                  <a:pt x="14376" y="186690"/>
                </a:lnTo>
                <a:lnTo>
                  <a:pt x="13995" y="186690"/>
                </a:lnTo>
                <a:lnTo>
                  <a:pt x="12827" y="185420"/>
                </a:lnTo>
                <a:lnTo>
                  <a:pt x="13398" y="185420"/>
                </a:lnTo>
                <a:lnTo>
                  <a:pt x="13271" y="184150"/>
                </a:lnTo>
                <a:lnTo>
                  <a:pt x="12674" y="184150"/>
                </a:lnTo>
                <a:lnTo>
                  <a:pt x="12814" y="185420"/>
                </a:lnTo>
                <a:lnTo>
                  <a:pt x="12420" y="185420"/>
                </a:lnTo>
                <a:lnTo>
                  <a:pt x="12280" y="184378"/>
                </a:lnTo>
                <a:lnTo>
                  <a:pt x="11887" y="185420"/>
                </a:lnTo>
                <a:lnTo>
                  <a:pt x="11290" y="185420"/>
                </a:lnTo>
                <a:lnTo>
                  <a:pt x="12623" y="186690"/>
                </a:lnTo>
                <a:lnTo>
                  <a:pt x="13690" y="186690"/>
                </a:lnTo>
                <a:lnTo>
                  <a:pt x="14033" y="187960"/>
                </a:ln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lnTo>
                  <a:pt x="14757" y="187960"/>
                </a:lnTo>
                <a:lnTo>
                  <a:pt x="14719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7538" y="189230"/>
                </a:moveTo>
                <a:lnTo>
                  <a:pt x="17500" y="187960"/>
                </a:lnTo>
                <a:lnTo>
                  <a:pt x="17513" y="189230"/>
                </a:lnTo>
                <a:close/>
              </a:path>
              <a:path w="322580" h="349250">
                <a:moveTo>
                  <a:pt x="17538" y="187236"/>
                </a:moveTo>
                <a:lnTo>
                  <a:pt x="17500" y="186690"/>
                </a:lnTo>
                <a:lnTo>
                  <a:pt x="17538" y="187236"/>
                </a:lnTo>
                <a:close/>
              </a:path>
              <a:path w="322580" h="349250">
                <a:moveTo>
                  <a:pt x="17653" y="187960"/>
                </a:moveTo>
                <a:lnTo>
                  <a:pt x="17538" y="187236"/>
                </a:lnTo>
                <a:lnTo>
                  <a:pt x="17602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56" y="189776"/>
                </a:lnTo>
                <a:lnTo>
                  <a:pt x="17932" y="189230"/>
                </a:lnTo>
                <a:close/>
              </a:path>
              <a:path w="322580" h="349250">
                <a:moveTo>
                  <a:pt x="17970" y="190500"/>
                </a:moveTo>
                <a:lnTo>
                  <a:pt x="17856" y="189776"/>
                </a:lnTo>
                <a:lnTo>
                  <a:pt x="17767" y="190500"/>
                </a:lnTo>
                <a:lnTo>
                  <a:pt x="17970" y="190500"/>
                </a:lnTo>
                <a:close/>
              </a:path>
              <a:path w="322580" h="349250">
                <a:moveTo>
                  <a:pt x="18072" y="187706"/>
                </a:moveTo>
                <a:lnTo>
                  <a:pt x="17983" y="187960"/>
                </a:lnTo>
                <a:lnTo>
                  <a:pt x="17881" y="186778"/>
                </a:lnTo>
                <a:lnTo>
                  <a:pt x="17754" y="187960"/>
                </a:lnTo>
                <a:lnTo>
                  <a:pt x="17754" y="189230"/>
                </a:lnTo>
                <a:lnTo>
                  <a:pt x="18059" y="187960"/>
                </a:lnTo>
                <a:lnTo>
                  <a:pt x="18072" y="187706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7881" y="196850"/>
                </a:lnTo>
                <a:lnTo>
                  <a:pt x="17665" y="195580"/>
                </a:lnTo>
                <a:lnTo>
                  <a:pt x="17538" y="196850"/>
                </a:lnTo>
                <a:lnTo>
                  <a:pt x="16903" y="196850"/>
                </a:lnTo>
                <a:lnTo>
                  <a:pt x="16992" y="195580"/>
                </a:lnTo>
                <a:lnTo>
                  <a:pt x="16586" y="195580"/>
                </a:lnTo>
                <a:lnTo>
                  <a:pt x="16395" y="194310"/>
                </a:lnTo>
                <a:lnTo>
                  <a:pt x="17106" y="194310"/>
                </a:lnTo>
                <a:lnTo>
                  <a:pt x="16852" y="193040"/>
                </a:lnTo>
                <a:lnTo>
                  <a:pt x="17551" y="193040"/>
                </a:lnTo>
                <a:lnTo>
                  <a:pt x="17665" y="191770"/>
                </a:lnTo>
                <a:lnTo>
                  <a:pt x="16802" y="191770"/>
                </a:lnTo>
                <a:lnTo>
                  <a:pt x="16675" y="190500"/>
                </a:lnTo>
                <a:lnTo>
                  <a:pt x="16662" y="191770"/>
                </a:lnTo>
                <a:lnTo>
                  <a:pt x="16535" y="191770"/>
                </a:lnTo>
                <a:lnTo>
                  <a:pt x="16332" y="190500"/>
                </a:lnTo>
                <a:lnTo>
                  <a:pt x="16154" y="191770"/>
                </a:lnTo>
                <a:lnTo>
                  <a:pt x="16573" y="193040"/>
                </a:lnTo>
                <a:lnTo>
                  <a:pt x="15290" y="193040"/>
                </a:lnTo>
                <a:lnTo>
                  <a:pt x="15252" y="194310"/>
                </a:lnTo>
                <a:lnTo>
                  <a:pt x="15836" y="194310"/>
                </a:lnTo>
                <a:lnTo>
                  <a:pt x="16014" y="195580"/>
                </a:lnTo>
                <a:lnTo>
                  <a:pt x="15786" y="195580"/>
                </a:lnTo>
                <a:lnTo>
                  <a:pt x="15748" y="196850"/>
                </a:ln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224" y="187134"/>
                </a:moveTo>
                <a:lnTo>
                  <a:pt x="17881" y="186778"/>
                </a:lnTo>
                <a:lnTo>
                  <a:pt x="18211" y="187198"/>
                </a:lnTo>
                <a:close/>
              </a:path>
              <a:path w="322580" h="349250">
                <a:moveTo>
                  <a:pt x="18249" y="187236"/>
                </a:moveTo>
                <a:lnTo>
                  <a:pt x="18072" y="187706"/>
                </a:lnTo>
                <a:lnTo>
                  <a:pt x="18249" y="187236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2" y="187185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491" y="190500"/>
                </a:moveTo>
                <a:lnTo>
                  <a:pt x="18376" y="189230"/>
                </a:lnTo>
                <a:lnTo>
                  <a:pt x="18491" y="19050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796" y="187147"/>
                </a:moveTo>
                <a:lnTo>
                  <a:pt x="18745" y="186690"/>
                </a:lnTo>
                <a:lnTo>
                  <a:pt x="18796" y="187147"/>
                </a:lnTo>
                <a:close/>
              </a:path>
              <a:path w="322580" h="349250">
                <a:moveTo>
                  <a:pt x="18910" y="190500"/>
                </a:moveTo>
                <a:lnTo>
                  <a:pt x="18669" y="189230"/>
                </a:lnTo>
                <a:lnTo>
                  <a:pt x="18834" y="190500"/>
                </a:lnTo>
                <a:close/>
              </a:path>
              <a:path w="322580" h="349250">
                <a:moveTo>
                  <a:pt x="18973" y="188302"/>
                </a:moveTo>
                <a:lnTo>
                  <a:pt x="18884" y="188010"/>
                </a:lnTo>
                <a:lnTo>
                  <a:pt x="18783" y="189230"/>
                </a:lnTo>
                <a:lnTo>
                  <a:pt x="18973" y="188302"/>
                </a:lnTo>
                <a:close/>
              </a:path>
              <a:path w="322580" h="349250">
                <a:moveTo>
                  <a:pt x="18973" y="187960"/>
                </a:moveTo>
                <a:lnTo>
                  <a:pt x="18796" y="187147"/>
                </a:lnTo>
                <a:lnTo>
                  <a:pt x="18859" y="187833"/>
                </a:lnTo>
                <a:lnTo>
                  <a:pt x="18262" y="187185"/>
                </a:lnTo>
                <a:lnTo>
                  <a:pt x="18846" y="187960"/>
                </a:lnTo>
                <a:lnTo>
                  <a:pt x="18973" y="187960"/>
                </a:ln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19037" y="100177"/>
                </a:moveTo>
                <a:lnTo>
                  <a:pt x="16459" y="96520"/>
                </a:lnTo>
                <a:lnTo>
                  <a:pt x="14439" y="91935"/>
                </a:lnTo>
                <a:lnTo>
                  <a:pt x="14147" y="95250"/>
                </a:lnTo>
                <a:lnTo>
                  <a:pt x="19037" y="100177"/>
                </a:lnTo>
                <a:close/>
              </a:path>
              <a:path w="322580" h="349250">
                <a:moveTo>
                  <a:pt x="19050" y="191211"/>
                </a:moveTo>
                <a:lnTo>
                  <a:pt x="18973" y="190500"/>
                </a:lnTo>
                <a:lnTo>
                  <a:pt x="19050" y="191211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9075" y="189230"/>
                </a:moveTo>
                <a:lnTo>
                  <a:pt x="19024" y="188175"/>
                </a:lnTo>
                <a:lnTo>
                  <a:pt x="19050" y="189230"/>
                </a:lnTo>
                <a:close/>
              </a:path>
              <a:path w="322580" h="349250">
                <a:moveTo>
                  <a:pt x="19304" y="187960"/>
                </a:moveTo>
                <a:lnTo>
                  <a:pt x="19062" y="186690"/>
                </a:lnTo>
                <a:lnTo>
                  <a:pt x="19202" y="187960"/>
                </a:lnTo>
                <a:lnTo>
                  <a:pt x="19062" y="187960"/>
                </a:lnTo>
                <a:lnTo>
                  <a:pt x="19164" y="188175"/>
                </a:lnTo>
                <a:lnTo>
                  <a:pt x="19278" y="188302"/>
                </a:lnTo>
                <a:lnTo>
                  <a:pt x="19253" y="187960"/>
                </a:lnTo>
                <a:close/>
              </a:path>
              <a:path w="322580" h="349250">
                <a:moveTo>
                  <a:pt x="19316" y="189230"/>
                </a:moveTo>
                <a:lnTo>
                  <a:pt x="19291" y="188506"/>
                </a:lnTo>
                <a:lnTo>
                  <a:pt x="19138" y="188328"/>
                </a:lnTo>
                <a:lnTo>
                  <a:pt x="19316" y="189230"/>
                </a:lnTo>
                <a:close/>
              </a:path>
              <a:path w="322580" h="349250">
                <a:moveTo>
                  <a:pt x="19685" y="200660"/>
                </a:moveTo>
                <a:lnTo>
                  <a:pt x="19392" y="199390"/>
                </a:lnTo>
                <a:lnTo>
                  <a:pt x="19215" y="198120"/>
                </a:lnTo>
                <a:lnTo>
                  <a:pt x="19380" y="198120"/>
                </a:lnTo>
                <a:lnTo>
                  <a:pt x="19507" y="196850"/>
                </a:lnTo>
                <a:lnTo>
                  <a:pt x="18719" y="196850"/>
                </a:lnTo>
                <a:lnTo>
                  <a:pt x="18567" y="195580"/>
                </a:lnTo>
                <a:lnTo>
                  <a:pt x="18554" y="196850"/>
                </a:lnTo>
                <a:lnTo>
                  <a:pt x="18110" y="198120"/>
                </a:lnTo>
                <a:lnTo>
                  <a:pt x="17780" y="198120"/>
                </a:lnTo>
                <a:lnTo>
                  <a:pt x="17411" y="199390"/>
                </a:ln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lnTo>
                  <a:pt x="18173" y="199390"/>
                </a:lnTo>
                <a:lnTo>
                  <a:pt x="18529" y="198120"/>
                </a:lnTo>
                <a:lnTo>
                  <a:pt x="18681" y="199390"/>
                </a:ln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799" y="187960"/>
                </a:lnTo>
                <a:lnTo>
                  <a:pt x="19926" y="188785"/>
                </a:lnTo>
                <a:lnTo>
                  <a:pt x="20040" y="189153"/>
                </a:lnTo>
                <a:close/>
              </a:path>
              <a:path w="322580" h="349250">
                <a:moveTo>
                  <a:pt x="20180" y="189230"/>
                </a:moveTo>
                <a:lnTo>
                  <a:pt x="20053" y="188506"/>
                </a:lnTo>
                <a:lnTo>
                  <a:pt x="19939" y="187960"/>
                </a:lnTo>
                <a:lnTo>
                  <a:pt x="19964" y="186690"/>
                </a:lnTo>
                <a:lnTo>
                  <a:pt x="19837" y="187960"/>
                </a:lnTo>
                <a:lnTo>
                  <a:pt x="20180" y="189230"/>
                </a:lnTo>
                <a:close/>
              </a:path>
              <a:path w="322580" h="349250">
                <a:moveTo>
                  <a:pt x="20218" y="189649"/>
                </a:moveTo>
                <a:lnTo>
                  <a:pt x="20116" y="189230"/>
                </a:lnTo>
                <a:lnTo>
                  <a:pt x="19913" y="189001"/>
                </a:lnTo>
                <a:lnTo>
                  <a:pt x="19278" y="188302"/>
                </a:lnTo>
                <a:lnTo>
                  <a:pt x="19291" y="188506"/>
                </a:lnTo>
                <a:lnTo>
                  <a:pt x="19875" y="189230"/>
                </a:lnTo>
                <a:lnTo>
                  <a:pt x="20193" y="189776"/>
                </a:lnTo>
                <a:lnTo>
                  <a:pt x="20129" y="189547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3" y="189382"/>
                </a:lnTo>
                <a:lnTo>
                  <a:pt x="20256" y="189230"/>
                </a:lnTo>
                <a:close/>
              </a:path>
              <a:path w="322580" h="349250">
                <a:moveTo>
                  <a:pt x="20459" y="190144"/>
                </a:moveTo>
                <a:lnTo>
                  <a:pt x="20434" y="189915"/>
                </a:lnTo>
                <a:lnTo>
                  <a:pt x="20294" y="189750"/>
                </a:lnTo>
                <a:lnTo>
                  <a:pt x="20345" y="189992"/>
                </a:lnTo>
                <a:lnTo>
                  <a:pt x="20459" y="190144"/>
                </a:lnTo>
                <a:close/>
              </a:path>
              <a:path w="322580" h="349250">
                <a:moveTo>
                  <a:pt x="20523" y="191770"/>
                </a:moveTo>
                <a:lnTo>
                  <a:pt x="20434" y="190500"/>
                </a:lnTo>
                <a:lnTo>
                  <a:pt x="20294" y="189915"/>
                </a:lnTo>
                <a:lnTo>
                  <a:pt x="20193" y="189776"/>
                </a:lnTo>
                <a:lnTo>
                  <a:pt x="20091" y="190500"/>
                </a:lnTo>
                <a:lnTo>
                  <a:pt x="20167" y="190842"/>
                </a:lnTo>
                <a:lnTo>
                  <a:pt x="20307" y="190500"/>
                </a:lnTo>
                <a:lnTo>
                  <a:pt x="20459" y="19177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2" y="188506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713" y="190500"/>
                </a:moveTo>
                <a:lnTo>
                  <a:pt x="20459" y="190144"/>
                </a:lnTo>
                <a:lnTo>
                  <a:pt x="20497" y="190500"/>
                </a:lnTo>
                <a:lnTo>
                  <a:pt x="20574" y="191770"/>
                </a:lnTo>
                <a:lnTo>
                  <a:pt x="20535" y="190500"/>
                </a:ln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789" y="189992"/>
                </a:moveTo>
                <a:lnTo>
                  <a:pt x="20739" y="189230"/>
                </a:lnTo>
                <a:lnTo>
                  <a:pt x="20612" y="189230"/>
                </a:lnTo>
                <a:lnTo>
                  <a:pt x="20789" y="189992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61" y="186690"/>
                </a:lnTo>
                <a:lnTo>
                  <a:pt x="20650" y="187960"/>
                </a:lnTo>
                <a:lnTo>
                  <a:pt x="20294" y="189230"/>
                </a:lnTo>
                <a:lnTo>
                  <a:pt x="20269" y="189382"/>
                </a:lnTo>
                <a:lnTo>
                  <a:pt x="20320" y="189776"/>
                </a:lnTo>
                <a:lnTo>
                  <a:pt x="20434" y="189915"/>
                </a:lnTo>
                <a:lnTo>
                  <a:pt x="20396" y="189547"/>
                </a:lnTo>
                <a:lnTo>
                  <a:pt x="20358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0815" y="190385"/>
                </a:moveTo>
                <a:lnTo>
                  <a:pt x="20726" y="189915"/>
                </a:lnTo>
                <a:lnTo>
                  <a:pt x="20396" y="189547"/>
                </a:lnTo>
                <a:lnTo>
                  <a:pt x="20459" y="189941"/>
                </a:lnTo>
                <a:lnTo>
                  <a:pt x="20815" y="190385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6" y="198069"/>
                </a:lnTo>
                <a:lnTo>
                  <a:pt x="21094" y="196850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3" y="190271"/>
                </a:lnTo>
                <a:lnTo>
                  <a:pt x="21221" y="189230"/>
                </a:lnTo>
                <a:close/>
              </a:path>
              <a:path w="322580" h="349250">
                <a:moveTo>
                  <a:pt x="21234" y="199390"/>
                </a:moveTo>
                <a:lnTo>
                  <a:pt x="20396" y="198170"/>
                </a:lnTo>
                <a:lnTo>
                  <a:pt x="20472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lnTo>
                  <a:pt x="21234" y="199390"/>
                </a:lnTo>
                <a:close/>
              </a:path>
              <a:path w="322580" h="349250">
                <a:moveTo>
                  <a:pt x="21272" y="191770"/>
                </a:moveTo>
                <a:lnTo>
                  <a:pt x="21145" y="190500"/>
                </a:lnTo>
                <a:lnTo>
                  <a:pt x="21043" y="190271"/>
                </a:lnTo>
                <a:lnTo>
                  <a:pt x="21005" y="190500"/>
                </a:lnTo>
                <a:lnTo>
                  <a:pt x="20878" y="190080"/>
                </a:lnTo>
                <a:lnTo>
                  <a:pt x="20891" y="190500"/>
                </a:ln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lnTo>
                  <a:pt x="20980" y="191770"/>
                </a:lnTo>
                <a:lnTo>
                  <a:pt x="21107" y="191770"/>
                </a:lnTo>
                <a:lnTo>
                  <a:pt x="21272" y="19177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4" y="195986"/>
                </a:lnTo>
                <a:lnTo>
                  <a:pt x="21285" y="195580"/>
                </a:lnTo>
                <a:close/>
              </a:path>
              <a:path w="322580" h="349250">
                <a:moveTo>
                  <a:pt x="21437" y="189230"/>
                </a:moveTo>
                <a:lnTo>
                  <a:pt x="21361" y="187960"/>
                </a:lnTo>
                <a:lnTo>
                  <a:pt x="21437" y="18923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1" y="196100"/>
                </a:lnTo>
                <a:lnTo>
                  <a:pt x="21005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1488" y="191770"/>
                </a:moveTo>
                <a:lnTo>
                  <a:pt x="21386" y="190500"/>
                </a:lnTo>
                <a:lnTo>
                  <a:pt x="21272" y="191770"/>
                </a:lnTo>
                <a:lnTo>
                  <a:pt x="21488" y="191770"/>
                </a:lnTo>
                <a:close/>
              </a:path>
              <a:path w="322580" h="349250">
                <a:moveTo>
                  <a:pt x="21526" y="187960"/>
                </a:moveTo>
                <a:lnTo>
                  <a:pt x="21386" y="186690"/>
                </a:lnTo>
                <a:lnTo>
                  <a:pt x="21145" y="186690"/>
                </a:lnTo>
                <a:lnTo>
                  <a:pt x="21526" y="187960"/>
                </a:lnTo>
                <a:close/>
              </a:path>
              <a:path w="322580" h="349250">
                <a:moveTo>
                  <a:pt x="21551" y="191770"/>
                </a:moveTo>
                <a:lnTo>
                  <a:pt x="21475" y="190500"/>
                </a:lnTo>
                <a:lnTo>
                  <a:pt x="21526" y="191770"/>
                </a:lnTo>
                <a:close/>
              </a:path>
              <a:path w="322580" h="349250">
                <a:moveTo>
                  <a:pt x="21564" y="189230"/>
                </a:moveTo>
                <a:lnTo>
                  <a:pt x="21501" y="187960"/>
                </a:lnTo>
                <a:lnTo>
                  <a:pt x="21513" y="189230"/>
                </a:lnTo>
                <a:close/>
              </a:path>
              <a:path w="322580" h="349250">
                <a:moveTo>
                  <a:pt x="21590" y="189230"/>
                </a:moveTo>
                <a:lnTo>
                  <a:pt x="21577" y="188391"/>
                </a:lnTo>
                <a:lnTo>
                  <a:pt x="21564" y="18923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40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831" y="188785"/>
                </a:moveTo>
                <a:lnTo>
                  <a:pt x="21704" y="189230"/>
                </a:lnTo>
                <a:lnTo>
                  <a:pt x="21831" y="188785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1" y="188785"/>
                </a:lnTo>
                <a:lnTo>
                  <a:pt x="21945" y="188391"/>
                </a:lnTo>
                <a:lnTo>
                  <a:pt x="21958" y="187960"/>
                </a:lnTo>
                <a:close/>
              </a:path>
              <a:path w="322580" h="349250">
                <a:moveTo>
                  <a:pt x="22161" y="189001"/>
                </a:moveTo>
                <a:lnTo>
                  <a:pt x="22072" y="187960"/>
                </a:lnTo>
                <a:lnTo>
                  <a:pt x="22047" y="188391"/>
                </a:lnTo>
                <a:lnTo>
                  <a:pt x="22161" y="189001"/>
                </a:lnTo>
                <a:close/>
              </a:path>
              <a:path w="322580" h="349250">
                <a:moveTo>
                  <a:pt x="22212" y="189230"/>
                </a:moveTo>
                <a:lnTo>
                  <a:pt x="22161" y="189001"/>
                </a:lnTo>
                <a:lnTo>
                  <a:pt x="22186" y="189230"/>
                </a:lnTo>
                <a:close/>
              </a:path>
              <a:path w="322580" h="349250">
                <a:moveTo>
                  <a:pt x="22390" y="190500"/>
                </a:moveTo>
                <a:lnTo>
                  <a:pt x="21983" y="189230"/>
                </a:lnTo>
                <a:lnTo>
                  <a:pt x="22390" y="19050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2440" y="189230"/>
                </a:moveTo>
                <a:lnTo>
                  <a:pt x="22339" y="187960"/>
                </a:lnTo>
                <a:lnTo>
                  <a:pt x="22352" y="18923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2402" y="190500"/>
                </a:lnTo>
                <a:lnTo>
                  <a:pt x="21818" y="190500"/>
                </a:lnTo>
                <a:lnTo>
                  <a:pt x="21653" y="189230"/>
                </a:lnTo>
                <a:lnTo>
                  <a:pt x="21615" y="190500"/>
                </a:ln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lnTo>
                  <a:pt x="21704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3075" y="200660"/>
                </a:moveTo>
                <a:lnTo>
                  <a:pt x="22606" y="199390"/>
                </a:lnTo>
                <a:lnTo>
                  <a:pt x="22212" y="196850"/>
                </a:lnTo>
                <a:lnTo>
                  <a:pt x="22440" y="199390"/>
                </a:ln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close/>
              </a:path>
              <a:path w="322580" h="349250">
                <a:moveTo>
                  <a:pt x="23202" y="129540"/>
                </a:moveTo>
                <a:lnTo>
                  <a:pt x="19215" y="128270"/>
                </a:lnTo>
                <a:lnTo>
                  <a:pt x="10541" y="125730"/>
                </a:ln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4612" y="182880"/>
                </a:moveTo>
                <a:lnTo>
                  <a:pt x="24498" y="181610"/>
                </a:lnTo>
                <a:lnTo>
                  <a:pt x="24536" y="182880"/>
                </a:lnTo>
                <a:close/>
              </a:path>
              <a:path w="322580" h="349250">
                <a:moveTo>
                  <a:pt x="24676" y="157480"/>
                </a:move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close/>
              </a:path>
              <a:path w="322580" h="349250">
                <a:moveTo>
                  <a:pt x="24701" y="195580"/>
                </a:moveTo>
                <a:lnTo>
                  <a:pt x="24104" y="194310"/>
                </a:lnTo>
                <a:lnTo>
                  <a:pt x="24485" y="195580"/>
                </a:lnTo>
                <a:lnTo>
                  <a:pt x="24701" y="195580"/>
                </a:lnTo>
                <a:close/>
              </a:path>
              <a:path w="322580" h="349250">
                <a:moveTo>
                  <a:pt x="24714" y="187960"/>
                </a:moveTo>
                <a:lnTo>
                  <a:pt x="24345" y="186690"/>
                </a:lnTo>
                <a:lnTo>
                  <a:pt x="24574" y="187960"/>
                </a:lnTo>
                <a:lnTo>
                  <a:pt x="24714" y="187960"/>
                </a:lnTo>
                <a:close/>
              </a:path>
              <a:path w="322580" h="349250">
                <a:moveTo>
                  <a:pt x="24752" y="180340"/>
                </a:moveTo>
                <a:lnTo>
                  <a:pt x="24650" y="179070"/>
                </a:lnTo>
                <a:lnTo>
                  <a:pt x="24587" y="180340"/>
                </a:lnTo>
                <a:lnTo>
                  <a:pt x="24752" y="18034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4218" y="173990"/>
                </a:lnTo>
                <a:lnTo>
                  <a:pt x="24218" y="176530"/>
                </a:lnTo>
                <a:lnTo>
                  <a:pt x="23571" y="176530"/>
                </a:lnTo>
                <a:lnTo>
                  <a:pt x="2383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4218" y="173990"/>
                </a:lnTo>
                <a:lnTo>
                  <a:pt x="22783" y="173990"/>
                </a:lnTo>
                <a:lnTo>
                  <a:pt x="23177" y="175260"/>
                </a:lnTo>
                <a:lnTo>
                  <a:pt x="23431" y="175260"/>
                </a:lnTo>
                <a:lnTo>
                  <a:pt x="23152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3202" y="177800"/>
                </a:lnTo>
                <a:lnTo>
                  <a:pt x="23202" y="179070"/>
                </a:lnTo>
                <a:lnTo>
                  <a:pt x="23126" y="180340"/>
                </a:lnTo>
                <a:lnTo>
                  <a:pt x="22504" y="180340"/>
                </a:lnTo>
                <a:lnTo>
                  <a:pt x="22390" y="181610"/>
                </a:lnTo>
                <a:lnTo>
                  <a:pt x="22415" y="180644"/>
                </a:lnTo>
                <a:lnTo>
                  <a:pt x="22428" y="180340"/>
                </a:lnTo>
                <a:lnTo>
                  <a:pt x="21310" y="180340"/>
                </a:lnTo>
                <a:lnTo>
                  <a:pt x="22390" y="179070"/>
                </a:lnTo>
                <a:lnTo>
                  <a:pt x="23202" y="179070"/>
                </a:lnTo>
                <a:lnTo>
                  <a:pt x="23202" y="177800"/>
                </a:lnTo>
                <a:lnTo>
                  <a:pt x="22999" y="177800"/>
                </a:lnTo>
                <a:lnTo>
                  <a:pt x="22402" y="176530"/>
                </a:lnTo>
                <a:lnTo>
                  <a:pt x="22212" y="176530"/>
                </a:lnTo>
                <a:lnTo>
                  <a:pt x="22313" y="175260"/>
                </a:lnTo>
                <a:lnTo>
                  <a:pt x="22072" y="175260"/>
                </a:lnTo>
                <a:lnTo>
                  <a:pt x="22783" y="173990"/>
                </a:lnTo>
                <a:lnTo>
                  <a:pt x="21221" y="173990"/>
                </a:lnTo>
                <a:lnTo>
                  <a:pt x="21894" y="175260"/>
                </a:lnTo>
                <a:lnTo>
                  <a:pt x="21069" y="175260"/>
                </a:lnTo>
                <a:lnTo>
                  <a:pt x="21577" y="176530"/>
                </a:lnTo>
                <a:lnTo>
                  <a:pt x="21793" y="176530"/>
                </a:lnTo>
                <a:lnTo>
                  <a:pt x="21209" y="177647"/>
                </a:lnTo>
                <a:lnTo>
                  <a:pt x="20980" y="176530"/>
                </a:ln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2161" y="177800"/>
                </a:lnTo>
                <a:lnTo>
                  <a:pt x="22364" y="179070"/>
                </a:lnTo>
                <a:lnTo>
                  <a:pt x="21145" y="179070"/>
                </a:lnTo>
                <a:lnTo>
                  <a:pt x="20942" y="180340"/>
                </a:lnTo>
                <a:lnTo>
                  <a:pt x="20320" y="180340"/>
                </a:lnTo>
                <a:lnTo>
                  <a:pt x="20154" y="181610"/>
                </a:lnTo>
                <a:lnTo>
                  <a:pt x="19608" y="181610"/>
                </a:lnTo>
                <a:lnTo>
                  <a:pt x="19545" y="182880"/>
                </a:ln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lnTo>
                  <a:pt x="20167" y="182880"/>
                </a:lnTo>
                <a:lnTo>
                  <a:pt x="20193" y="181610"/>
                </a:lnTo>
                <a:lnTo>
                  <a:pt x="22148" y="181610"/>
                </a:lnTo>
                <a:lnTo>
                  <a:pt x="21818" y="182880"/>
                </a:lnTo>
                <a:lnTo>
                  <a:pt x="21209" y="182880"/>
                </a:lnTo>
                <a:lnTo>
                  <a:pt x="21323" y="184150"/>
                </a:ln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lnTo>
                  <a:pt x="22745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3329" y="180340"/>
                </a:lnTo>
                <a:lnTo>
                  <a:pt x="23253" y="181610"/>
                </a:lnTo>
                <a:lnTo>
                  <a:pt x="23507" y="180340"/>
                </a:lnTo>
                <a:lnTo>
                  <a:pt x="23660" y="180340"/>
                </a:lnTo>
                <a:lnTo>
                  <a:pt x="23939" y="179070"/>
                </a:lnTo>
                <a:lnTo>
                  <a:pt x="24091" y="179070"/>
                </a:lnTo>
                <a:lnTo>
                  <a:pt x="24041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4892" y="193040"/>
                </a:moveTo>
                <a:lnTo>
                  <a:pt x="24638" y="191770"/>
                </a:lnTo>
                <a:lnTo>
                  <a:pt x="24371" y="191770"/>
                </a:lnTo>
                <a:lnTo>
                  <a:pt x="24168" y="190500"/>
                </a:lnTo>
                <a:lnTo>
                  <a:pt x="21894" y="185420"/>
                </a:lnTo>
                <a:lnTo>
                  <a:pt x="21361" y="184150"/>
                </a:ln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9443" y="193040"/>
                </a:lnTo>
                <a:lnTo>
                  <a:pt x="20116" y="191770"/>
                </a:lnTo>
                <a:lnTo>
                  <a:pt x="20281" y="191770"/>
                </a:lnTo>
                <a:lnTo>
                  <a:pt x="20167" y="190842"/>
                </a:lnTo>
                <a:lnTo>
                  <a:pt x="19786" y="191770"/>
                </a:lnTo>
                <a:lnTo>
                  <a:pt x="19342" y="191770"/>
                </a:lnTo>
                <a:lnTo>
                  <a:pt x="19215" y="190500"/>
                </a:lnTo>
                <a:lnTo>
                  <a:pt x="19278" y="191770"/>
                </a:lnTo>
                <a:lnTo>
                  <a:pt x="19050" y="191211"/>
                </a:lnTo>
                <a:lnTo>
                  <a:pt x="19113" y="191770"/>
                </a:lnTo>
                <a:lnTo>
                  <a:pt x="18859" y="191770"/>
                </a:lnTo>
                <a:lnTo>
                  <a:pt x="19138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3926" y="190500"/>
                </a:lnTo>
                <a:lnTo>
                  <a:pt x="23761" y="191770"/>
                </a:lnTo>
                <a:lnTo>
                  <a:pt x="24180" y="191770"/>
                </a:lnTo>
                <a:lnTo>
                  <a:pt x="23456" y="193040"/>
                </a:lnTo>
                <a:lnTo>
                  <a:pt x="23050" y="193040"/>
                </a:lnTo>
                <a:lnTo>
                  <a:pt x="23469" y="194310"/>
                </a:lnTo>
                <a:lnTo>
                  <a:pt x="24104" y="194310"/>
                </a:lnTo>
                <a:lnTo>
                  <a:pt x="24739" y="194310"/>
                </a:lnTo>
                <a:lnTo>
                  <a:pt x="24345" y="193040"/>
                </a:lnTo>
                <a:lnTo>
                  <a:pt x="24892" y="193040"/>
                </a:lnTo>
                <a:close/>
              </a:path>
              <a:path w="322580" h="349250">
                <a:moveTo>
                  <a:pt x="25146" y="185420"/>
                </a:moveTo>
                <a:lnTo>
                  <a:pt x="25120" y="184150"/>
                </a:lnTo>
                <a:lnTo>
                  <a:pt x="25095" y="182880"/>
                </a:lnTo>
                <a:lnTo>
                  <a:pt x="24790" y="184150"/>
                </a:lnTo>
                <a:lnTo>
                  <a:pt x="25146" y="185420"/>
                </a:lnTo>
                <a:close/>
              </a:path>
              <a:path w="322580" h="349250">
                <a:moveTo>
                  <a:pt x="25184" y="147320"/>
                </a:moveTo>
                <a:lnTo>
                  <a:pt x="21602" y="146050"/>
                </a:ln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close/>
              </a:path>
              <a:path w="322580" h="349250">
                <a:moveTo>
                  <a:pt x="25514" y="194310"/>
                </a:moveTo>
                <a:lnTo>
                  <a:pt x="25323" y="193040"/>
                </a:ln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930" y="189230"/>
                </a:lnTo>
                <a:lnTo>
                  <a:pt x="24523" y="187960"/>
                </a:lnTo>
                <a:lnTo>
                  <a:pt x="23710" y="187960"/>
                </a:lnTo>
                <a:lnTo>
                  <a:pt x="23698" y="189230"/>
                </a:ln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628" y="106680"/>
                </a:moveTo>
                <a:lnTo>
                  <a:pt x="21717" y="102870"/>
                </a:lnTo>
                <a:lnTo>
                  <a:pt x="19037" y="100177"/>
                </a:lnTo>
                <a:lnTo>
                  <a:pt x="20942" y="102870"/>
                </a:lnTo>
                <a:lnTo>
                  <a:pt x="25628" y="106680"/>
                </a:lnTo>
                <a:close/>
              </a:path>
              <a:path w="322580" h="349250">
                <a:moveTo>
                  <a:pt x="25882" y="196850"/>
                </a:moveTo>
                <a:lnTo>
                  <a:pt x="24930" y="195580"/>
                </a:ln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377" y="181610"/>
                </a:moveTo>
                <a:lnTo>
                  <a:pt x="26301" y="180340"/>
                </a:lnTo>
                <a:lnTo>
                  <a:pt x="26238" y="181610"/>
                </a:lnTo>
                <a:lnTo>
                  <a:pt x="26377" y="181610"/>
                </a:lnTo>
                <a:close/>
              </a:path>
              <a:path w="322580" h="349250">
                <a:moveTo>
                  <a:pt x="26746" y="182880"/>
                </a:moveTo>
                <a:lnTo>
                  <a:pt x="26733" y="181610"/>
                </a:lnTo>
                <a:lnTo>
                  <a:pt x="26619" y="182880"/>
                </a:ln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203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7279" y="196850"/>
                </a:moveTo>
                <a:lnTo>
                  <a:pt x="27203" y="196672"/>
                </a:lnTo>
                <a:lnTo>
                  <a:pt x="27190" y="196850"/>
                </a:lnTo>
                <a:close/>
              </a:path>
              <a:path w="322580" h="349250">
                <a:moveTo>
                  <a:pt x="27940" y="172720"/>
                </a:move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965" y="187960"/>
                </a:lnTo>
                <a:lnTo>
                  <a:pt x="26212" y="186690"/>
                </a:lnTo>
                <a:lnTo>
                  <a:pt x="27190" y="187960"/>
                </a:ln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8752" y="186690"/>
                </a:moveTo>
                <a:lnTo>
                  <a:pt x="26657" y="185420"/>
                </a:lnTo>
                <a:lnTo>
                  <a:pt x="28143" y="186690"/>
                </a:lnTo>
                <a:lnTo>
                  <a:pt x="28752" y="18669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1" y="188137"/>
                </a:lnTo>
                <a:lnTo>
                  <a:pt x="29552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552" y="187960"/>
                </a:ln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1267" y="99060"/>
                </a:moveTo>
                <a:lnTo>
                  <a:pt x="24320" y="92710"/>
                </a:lnTo>
                <a:lnTo>
                  <a:pt x="16725" y="85090"/>
                </a:lnTo>
                <a:lnTo>
                  <a:pt x="14046" y="82550"/>
                </a:lnTo>
                <a:lnTo>
                  <a:pt x="13665" y="90170"/>
                </a:lnTo>
                <a:lnTo>
                  <a:pt x="14439" y="91935"/>
                </a:ln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close/>
              </a:path>
              <a:path w="322580" h="349250">
                <a:moveTo>
                  <a:pt x="31724" y="122986"/>
                </a:moveTo>
                <a:lnTo>
                  <a:pt x="30251" y="122072"/>
                </a:lnTo>
                <a:lnTo>
                  <a:pt x="29933" y="121920"/>
                </a:lnTo>
                <a:lnTo>
                  <a:pt x="31724" y="122986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36703" y="73660"/>
                </a:moveTo>
                <a:lnTo>
                  <a:pt x="29578" y="62230"/>
                </a:lnTo>
                <a:lnTo>
                  <a:pt x="26733" y="55880"/>
                </a:lnTo>
                <a:lnTo>
                  <a:pt x="25222" y="55880"/>
                </a:lnTo>
                <a:lnTo>
                  <a:pt x="24511" y="57150"/>
                </a:lnTo>
                <a:lnTo>
                  <a:pt x="24041" y="57150"/>
                </a:lnTo>
                <a:lnTo>
                  <a:pt x="22898" y="64757"/>
                </a:lnTo>
                <a:lnTo>
                  <a:pt x="22783" y="66446"/>
                </a:lnTo>
                <a:lnTo>
                  <a:pt x="24422" y="74930"/>
                </a:lnTo>
                <a:lnTo>
                  <a:pt x="28130" y="82550"/>
                </a:lnTo>
                <a:lnTo>
                  <a:pt x="32727" y="90170"/>
                </a:lnTo>
                <a:lnTo>
                  <a:pt x="29489" y="83820"/>
                </a:lnTo>
                <a:lnTo>
                  <a:pt x="26708" y="77470"/>
                </a:lnTo>
                <a:lnTo>
                  <a:pt x="24777" y="71120"/>
                </a:lnTo>
                <a:lnTo>
                  <a:pt x="24231" y="64757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lnTo>
                  <a:pt x="26123" y="57150"/>
                </a:lnTo>
                <a:lnTo>
                  <a:pt x="29235" y="62395"/>
                </a:lnTo>
                <a:lnTo>
                  <a:pt x="32842" y="68580"/>
                </a:lnTo>
                <a:lnTo>
                  <a:pt x="36703" y="7366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46748" y="165150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48" y="165150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48" y="165150"/>
                </a:lnTo>
                <a:lnTo>
                  <a:pt x="46990" y="165125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7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50749" y="77470"/>
                </a:moveTo>
                <a:lnTo>
                  <a:pt x="50342" y="76200"/>
                </a:lnTo>
                <a:lnTo>
                  <a:pt x="50114" y="76200"/>
                </a:lnTo>
                <a:lnTo>
                  <a:pt x="50749" y="77470"/>
                </a:lnTo>
                <a:close/>
              </a:path>
              <a:path w="322580" h="349250">
                <a:moveTo>
                  <a:pt x="51968" y="292303"/>
                </a:moveTo>
                <a:lnTo>
                  <a:pt x="51816" y="291249"/>
                </a:lnTo>
                <a:lnTo>
                  <a:pt x="51231" y="292100"/>
                </a:lnTo>
                <a:lnTo>
                  <a:pt x="51968" y="292303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56807" y="108318"/>
                </a:moveTo>
                <a:lnTo>
                  <a:pt x="56235" y="106057"/>
                </a:lnTo>
                <a:lnTo>
                  <a:pt x="56108" y="106680"/>
                </a:lnTo>
                <a:lnTo>
                  <a:pt x="56807" y="108318"/>
                </a:lnTo>
                <a:close/>
              </a:path>
              <a:path w="322580" h="349250">
                <a:moveTo>
                  <a:pt x="56845" y="148590"/>
                </a:moveTo>
                <a:lnTo>
                  <a:pt x="53225" y="147320"/>
                </a:ln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close/>
              </a:path>
              <a:path w="322580" h="349250">
                <a:moveTo>
                  <a:pt x="57480" y="135890"/>
                </a:moveTo>
                <a:lnTo>
                  <a:pt x="55727" y="134620"/>
                </a:lnTo>
                <a:lnTo>
                  <a:pt x="53975" y="133350"/>
                </a:ln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4241" y="134620"/>
                </a:lnTo>
                <a:lnTo>
                  <a:pt x="57480" y="135890"/>
                </a:lnTo>
                <a:close/>
              </a:path>
              <a:path w="322580" h="349250">
                <a:moveTo>
                  <a:pt x="57975" y="111036"/>
                </a:moveTo>
                <a:lnTo>
                  <a:pt x="56807" y="108318"/>
                </a:lnTo>
                <a:lnTo>
                  <a:pt x="57035" y="109220"/>
                </a:lnTo>
                <a:lnTo>
                  <a:pt x="57975" y="111036"/>
                </a:lnTo>
                <a:close/>
              </a:path>
              <a:path w="322580" h="349250">
                <a:moveTo>
                  <a:pt x="58407" y="195046"/>
                </a:moveTo>
                <a:lnTo>
                  <a:pt x="57683" y="195656"/>
                </a:lnTo>
                <a:lnTo>
                  <a:pt x="57810" y="195580"/>
                </a:lnTo>
                <a:lnTo>
                  <a:pt x="58407" y="195046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59423" y="293370"/>
                </a:moveTo>
                <a:lnTo>
                  <a:pt x="59359" y="292569"/>
                </a:lnTo>
                <a:lnTo>
                  <a:pt x="58801" y="293370"/>
                </a:lnTo>
                <a:lnTo>
                  <a:pt x="59423" y="29337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9" y="175983"/>
                </a:lnTo>
                <a:lnTo>
                  <a:pt x="54965" y="177850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0" y="177850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2128" y="107950"/>
                </a:moveTo>
                <a:lnTo>
                  <a:pt x="59918" y="105410"/>
                </a:lnTo>
                <a:lnTo>
                  <a:pt x="57772" y="101600"/>
                </a:lnTo>
                <a:lnTo>
                  <a:pt x="56642" y="97790"/>
                </a:lnTo>
                <a:lnTo>
                  <a:pt x="55943" y="102870"/>
                </a:lnTo>
                <a:lnTo>
                  <a:pt x="55841" y="104457"/>
                </a:lnTo>
                <a:lnTo>
                  <a:pt x="56235" y="106057"/>
                </a:ln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close/>
              </a:path>
              <a:path w="322580" h="349250">
                <a:moveTo>
                  <a:pt x="62738" y="124460"/>
                </a:moveTo>
                <a:lnTo>
                  <a:pt x="59944" y="121920"/>
                </a:lnTo>
                <a:lnTo>
                  <a:pt x="57023" y="120650"/>
                </a:lnTo>
                <a:lnTo>
                  <a:pt x="54089" y="119380"/>
                </a:ln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64211" y="179070"/>
                </a:moveTo>
                <a:lnTo>
                  <a:pt x="61747" y="177800"/>
                </a:lnTo>
                <a:lnTo>
                  <a:pt x="58508" y="179070"/>
                </a:lnTo>
                <a:lnTo>
                  <a:pt x="64211" y="1790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2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65481" y="121920"/>
                </a:moveTo>
                <a:lnTo>
                  <a:pt x="60312" y="115570"/>
                </a:lnTo>
                <a:lnTo>
                  <a:pt x="57975" y="111036"/>
                </a:lnTo>
                <a:lnTo>
                  <a:pt x="60452" y="116840"/>
                </a:lnTo>
                <a:lnTo>
                  <a:pt x="65481" y="121920"/>
                </a:lnTo>
                <a:close/>
              </a:path>
              <a:path w="322580" h="349250">
                <a:moveTo>
                  <a:pt x="65493" y="182829"/>
                </a:moveTo>
                <a:lnTo>
                  <a:pt x="65341" y="183210"/>
                </a:lnTo>
                <a:lnTo>
                  <a:pt x="65493" y="182829"/>
                </a:lnTo>
                <a:close/>
              </a:path>
              <a:path w="322580" h="349250">
                <a:moveTo>
                  <a:pt x="67297" y="67310"/>
                </a:moveTo>
                <a:lnTo>
                  <a:pt x="67119" y="67271"/>
                </a:lnTo>
                <a:lnTo>
                  <a:pt x="67259" y="67386"/>
                </a:lnTo>
                <a:close/>
              </a:path>
              <a:path w="322580" h="349250">
                <a:moveTo>
                  <a:pt x="68821" y="68580"/>
                </a:moveTo>
                <a:lnTo>
                  <a:pt x="67259" y="67386"/>
                </a:lnTo>
                <a:lnTo>
                  <a:pt x="64960" y="72390"/>
                </a:lnTo>
                <a:lnTo>
                  <a:pt x="68821" y="6858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lnTo>
                  <a:pt x="65506" y="182816"/>
                </a:lnTo>
                <a:lnTo>
                  <a:pt x="65455" y="184454"/>
                </a:lnTo>
                <a:lnTo>
                  <a:pt x="65671" y="186778"/>
                </a:lnTo>
                <a:lnTo>
                  <a:pt x="66636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80200" y="196850"/>
                </a:move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lnTo>
                  <a:pt x="74828" y="192684"/>
                </a:lnTo>
                <a:lnTo>
                  <a:pt x="74879" y="193573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close/>
              </a:path>
              <a:path w="322580" h="349250">
                <a:moveTo>
                  <a:pt x="82029" y="123190"/>
                </a:moveTo>
                <a:lnTo>
                  <a:pt x="79933" y="121920"/>
                </a:lnTo>
                <a:lnTo>
                  <a:pt x="76873" y="118110"/>
                </a:lnTo>
                <a:lnTo>
                  <a:pt x="75844" y="116840"/>
                </a:lnTo>
                <a:lnTo>
                  <a:pt x="74104" y="115570"/>
                </a:ln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close/>
              </a:path>
              <a:path w="322580" h="349250">
                <a:moveTo>
                  <a:pt x="82651" y="157480"/>
                </a:moveTo>
                <a:lnTo>
                  <a:pt x="80327" y="156210"/>
                </a:lnTo>
                <a:lnTo>
                  <a:pt x="77990" y="156210"/>
                </a:lnTo>
                <a:lnTo>
                  <a:pt x="82550" y="15748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84772" y="157480"/>
                </a:moveTo>
                <a:lnTo>
                  <a:pt x="84709" y="156210"/>
                </a:ln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close/>
              </a:path>
              <a:path w="322580" h="349250">
                <a:moveTo>
                  <a:pt x="87083" y="166370"/>
                </a:moveTo>
                <a:lnTo>
                  <a:pt x="86931" y="165100"/>
                </a:ln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6855" y="166370"/>
                </a:lnTo>
                <a:lnTo>
                  <a:pt x="87083" y="166370"/>
                </a:lnTo>
                <a:close/>
              </a:path>
              <a:path w="322580" h="349250">
                <a:moveTo>
                  <a:pt x="87249" y="147320"/>
                </a:move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45" y="148590"/>
                </a:ln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5458" y="148590"/>
                </a:lnTo>
                <a:lnTo>
                  <a:pt x="85890" y="149860"/>
                </a:lnTo>
                <a:lnTo>
                  <a:pt x="86283" y="148590"/>
                </a:lnTo>
                <a:lnTo>
                  <a:pt x="86563" y="148590"/>
                </a:lnTo>
                <a:lnTo>
                  <a:pt x="87249" y="147320"/>
                </a:lnTo>
                <a:close/>
              </a:path>
              <a:path w="322580" h="349250">
                <a:moveTo>
                  <a:pt x="91452" y="91440"/>
                </a:moveTo>
                <a:lnTo>
                  <a:pt x="90563" y="90170"/>
                </a:lnTo>
                <a:lnTo>
                  <a:pt x="90741" y="90170"/>
                </a:lnTo>
                <a:lnTo>
                  <a:pt x="90792" y="88900"/>
                </a:lnTo>
                <a:lnTo>
                  <a:pt x="90576" y="88900"/>
                </a:lnTo>
                <a:lnTo>
                  <a:pt x="88950" y="90170"/>
                </a:ln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close/>
              </a:path>
              <a:path w="322580" h="349250">
                <a:moveTo>
                  <a:pt x="91541" y="135890"/>
                </a:moveTo>
                <a:lnTo>
                  <a:pt x="90360" y="134708"/>
                </a:lnTo>
                <a:lnTo>
                  <a:pt x="90360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0360" y="134708"/>
                </a:lnTo>
                <a:lnTo>
                  <a:pt x="87617" y="132080"/>
                </a:lnTo>
                <a:lnTo>
                  <a:pt x="84950" y="129540"/>
                </a:lnTo>
                <a:lnTo>
                  <a:pt x="81762" y="127000"/>
                </a:ln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close/>
              </a:path>
              <a:path w="322580" h="349250">
                <a:moveTo>
                  <a:pt x="93941" y="172720"/>
                </a:moveTo>
                <a:lnTo>
                  <a:pt x="93586" y="171450"/>
                </a:lnTo>
                <a:lnTo>
                  <a:pt x="92811" y="171450"/>
                </a:lnTo>
                <a:lnTo>
                  <a:pt x="92811" y="17272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2811" y="172720"/>
                </a:lnTo>
                <a:lnTo>
                  <a:pt x="92811" y="171450"/>
                </a:ln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97180" y="289331"/>
                </a:moveTo>
                <a:lnTo>
                  <a:pt x="96735" y="289560"/>
                </a:lnTo>
                <a:lnTo>
                  <a:pt x="97104" y="289560"/>
                </a:lnTo>
                <a:lnTo>
                  <a:pt x="97180" y="289331"/>
                </a:ln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98361" y="54610"/>
                </a:moveTo>
                <a:lnTo>
                  <a:pt x="98171" y="53340"/>
                </a:lnTo>
                <a:lnTo>
                  <a:pt x="97993" y="53340"/>
                </a:lnTo>
                <a:lnTo>
                  <a:pt x="97815" y="54610"/>
                </a:lnTo>
                <a:lnTo>
                  <a:pt x="98005" y="55880"/>
                </a:lnTo>
                <a:lnTo>
                  <a:pt x="98132" y="54610"/>
                </a:lnTo>
                <a:lnTo>
                  <a:pt x="98361" y="5461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99123" y="288290"/>
                </a:move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lnTo>
                  <a:pt x="97510" y="285750"/>
                </a:lnTo>
                <a:lnTo>
                  <a:pt x="97955" y="287020"/>
                </a:lnTo>
                <a:lnTo>
                  <a:pt x="97180" y="289331"/>
                </a:lnTo>
                <a:lnTo>
                  <a:pt x="99123" y="28829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9199" y="58420"/>
                </a:lnTo>
                <a:lnTo>
                  <a:pt x="99187" y="57150"/>
                </a:lnTo>
                <a:lnTo>
                  <a:pt x="98844" y="57150"/>
                </a:lnTo>
                <a:lnTo>
                  <a:pt x="98564" y="58420"/>
                </a:ln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lnTo>
                  <a:pt x="99021" y="59690"/>
                </a:lnTo>
                <a:lnTo>
                  <a:pt x="99148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99783" y="243433"/>
                </a:moveTo>
                <a:lnTo>
                  <a:pt x="98869" y="243840"/>
                </a:lnTo>
                <a:lnTo>
                  <a:pt x="98856" y="244957"/>
                </a:lnTo>
                <a:lnTo>
                  <a:pt x="99783" y="243433"/>
                </a:lnTo>
                <a:close/>
              </a:path>
              <a:path w="322580" h="349250">
                <a:moveTo>
                  <a:pt x="100139" y="53340"/>
                </a:moveTo>
                <a:lnTo>
                  <a:pt x="99771" y="52070"/>
                </a:ln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close/>
              </a:path>
              <a:path w="322580" h="349250">
                <a:moveTo>
                  <a:pt x="100418" y="288137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18" y="288137"/>
                </a:lnTo>
                <a:close/>
              </a:path>
              <a:path w="322580" h="349250">
                <a:moveTo>
                  <a:pt x="100698" y="57150"/>
                </a:moveTo>
                <a:lnTo>
                  <a:pt x="100418" y="55880"/>
                </a:ln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close/>
              </a:path>
              <a:path w="322580" h="349250">
                <a:moveTo>
                  <a:pt x="100888" y="53340"/>
                </a:moveTo>
                <a:lnTo>
                  <a:pt x="100812" y="52070"/>
                </a:ln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2235" y="175260"/>
                </a:lnTo>
                <a:lnTo>
                  <a:pt x="102019" y="173990"/>
                </a:ln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1955" y="175260"/>
                </a:lnTo>
                <a:lnTo>
                  <a:pt x="101955" y="173990"/>
                </a:ln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05079" y="314883"/>
                </a:moveTo>
                <a:lnTo>
                  <a:pt x="104863" y="314960"/>
                </a:lnTo>
                <a:lnTo>
                  <a:pt x="104851" y="315188"/>
                </a:lnTo>
                <a:lnTo>
                  <a:pt x="105079" y="314883"/>
                </a:lnTo>
                <a:close/>
              </a:path>
              <a:path w="322580" h="349250">
                <a:moveTo>
                  <a:pt x="105562" y="323850"/>
                </a:moveTo>
                <a:lnTo>
                  <a:pt x="104686" y="320040"/>
                </a:lnTo>
                <a:lnTo>
                  <a:pt x="104851" y="315188"/>
                </a:lnTo>
                <a:lnTo>
                  <a:pt x="102158" y="318770"/>
                </a:lnTo>
                <a:lnTo>
                  <a:pt x="105562" y="323850"/>
                </a:lnTo>
                <a:close/>
              </a:path>
              <a:path w="322580" h="349250">
                <a:moveTo>
                  <a:pt x="107086" y="67310"/>
                </a:moveTo>
                <a:lnTo>
                  <a:pt x="105257" y="66040"/>
                </a:lnTo>
                <a:lnTo>
                  <a:pt x="106489" y="67310"/>
                </a:lnTo>
                <a:lnTo>
                  <a:pt x="107086" y="6731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79" y="314883"/>
                </a:lnTo>
                <a:lnTo>
                  <a:pt x="112090" y="31242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113118" y="180340"/>
                </a:moveTo>
                <a:lnTo>
                  <a:pt x="112928" y="180340"/>
                </a:lnTo>
                <a:lnTo>
                  <a:pt x="112814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141" y="174294"/>
                </a:lnTo>
                <a:lnTo>
                  <a:pt x="112141" y="177800"/>
                </a:lnTo>
                <a:lnTo>
                  <a:pt x="111531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141" y="174294"/>
                </a:lnTo>
                <a:lnTo>
                  <a:pt x="112039" y="173990"/>
                </a:lnTo>
                <a:lnTo>
                  <a:pt x="111112" y="173990"/>
                </a:lnTo>
                <a:lnTo>
                  <a:pt x="110566" y="175260"/>
                </a:ln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7" y="242608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13893" y="66065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3" y="66065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116103" y="262064"/>
                </a:moveTo>
                <a:lnTo>
                  <a:pt x="115595" y="262890"/>
                </a:lnTo>
                <a:lnTo>
                  <a:pt x="115912" y="263563"/>
                </a:lnTo>
                <a:lnTo>
                  <a:pt x="116103" y="262064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4" y="24992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116306" y="238785"/>
                </a:moveTo>
                <a:lnTo>
                  <a:pt x="114515" y="239966"/>
                </a:lnTo>
                <a:lnTo>
                  <a:pt x="114744" y="240030"/>
                </a:lnTo>
                <a:lnTo>
                  <a:pt x="116306" y="238785"/>
                </a:lnTo>
                <a:close/>
              </a:path>
              <a:path w="322580" h="349250">
                <a:moveTo>
                  <a:pt x="117348" y="160020"/>
                </a:move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lnTo>
                  <a:pt x="112128" y="152400"/>
                </a:ln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close/>
              </a:path>
              <a:path w="322580" h="349250">
                <a:moveTo>
                  <a:pt x="117754" y="62395"/>
                </a:moveTo>
                <a:lnTo>
                  <a:pt x="117703" y="62230"/>
                </a:lnTo>
                <a:lnTo>
                  <a:pt x="117754" y="62395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5214" y="249923"/>
                </a:ln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6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6" y="238785"/>
                </a:lnTo>
                <a:lnTo>
                  <a:pt x="118275" y="237490"/>
                </a:lnTo>
                <a:close/>
              </a:path>
              <a:path w="322580" h="349250">
                <a:moveTo>
                  <a:pt x="118287" y="59690"/>
                </a:moveTo>
                <a:lnTo>
                  <a:pt x="117284" y="58420"/>
                </a:lnTo>
                <a:lnTo>
                  <a:pt x="118110" y="59690"/>
                </a:lnTo>
                <a:lnTo>
                  <a:pt x="118287" y="5969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57" y="65316"/>
                </a:lnTo>
                <a:lnTo>
                  <a:pt x="118795" y="64770"/>
                </a:lnTo>
                <a:close/>
              </a:path>
              <a:path w="322580" h="349250">
                <a:moveTo>
                  <a:pt x="119418" y="62230"/>
                </a:moveTo>
                <a:lnTo>
                  <a:pt x="119011" y="61531"/>
                </a:lnTo>
                <a:lnTo>
                  <a:pt x="118986" y="62230"/>
                </a:lnTo>
                <a:lnTo>
                  <a:pt x="119418" y="62230"/>
                </a:lnTo>
                <a:close/>
              </a:path>
              <a:path w="322580" h="349250">
                <a:moveTo>
                  <a:pt x="120002" y="328930"/>
                </a:moveTo>
                <a:lnTo>
                  <a:pt x="118757" y="326047"/>
                </a:lnTo>
                <a:lnTo>
                  <a:pt x="119011" y="328930"/>
                </a:lnTo>
                <a:lnTo>
                  <a:pt x="120002" y="32893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38" y="60261"/>
                </a:lnTo>
                <a:lnTo>
                  <a:pt x="120764" y="5969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38" y="56451"/>
                </a:lnTo>
                <a:lnTo>
                  <a:pt x="120764" y="55880"/>
                </a:lnTo>
                <a:close/>
              </a:path>
              <a:path w="322580" h="349250">
                <a:moveTo>
                  <a:pt x="121158" y="57150"/>
                </a:moveTo>
                <a:lnTo>
                  <a:pt x="120738" y="56451"/>
                </a:lnTo>
                <a:lnTo>
                  <a:pt x="120713" y="57150"/>
                </a:lnTo>
                <a:lnTo>
                  <a:pt x="121158" y="57150"/>
                </a:lnTo>
                <a:close/>
              </a:path>
              <a:path w="322580" h="349250">
                <a:moveTo>
                  <a:pt x="122580" y="285559"/>
                </a:moveTo>
                <a:lnTo>
                  <a:pt x="117919" y="283210"/>
                </a:ln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80" y="285559"/>
                </a:lnTo>
                <a:close/>
              </a:path>
              <a:path w="322580" h="349250">
                <a:moveTo>
                  <a:pt x="123012" y="285280"/>
                </a:moveTo>
                <a:lnTo>
                  <a:pt x="122580" y="285559"/>
                </a:lnTo>
                <a:lnTo>
                  <a:pt x="122974" y="285750"/>
                </a:lnTo>
                <a:lnTo>
                  <a:pt x="123012" y="285280"/>
                </a:lnTo>
                <a:close/>
              </a:path>
              <a:path w="322580" h="349250">
                <a:moveTo>
                  <a:pt x="123012" y="281940"/>
                </a:moveTo>
                <a:lnTo>
                  <a:pt x="120891" y="279400"/>
                </a:ln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close/>
              </a:path>
              <a:path w="322580" h="349250">
                <a:moveTo>
                  <a:pt x="124269" y="284480"/>
                </a:moveTo>
                <a:lnTo>
                  <a:pt x="123964" y="283210"/>
                </a:lnTo>
                <a:lnTo>
                  <a:pt x="123202" y="283210"/>
                </a:lnTo>
                <a:lnTo>
                  <a:pt x="123012" y="285280"/>
                </a:lnTo>
                <a:lnTo>
                  <a:pt x="124269" y="284480"/>
                </a:lnTo>
                <a:close/>
              </a:path>
              <a:path w="322580" h="349250">
                <a:moveTo>
                  <a:pt x="125717" y="243840"/>
                </a:moveTo>
                <a:lnTo>
                  <a:pt x="125260" y="243840"/>
                </a:lnTo>
                <a:lnTo>
                  <a:pt x="124853" y="242570"/>
                </a:lnTo>
                <a:lnTo>
                  <a:pt x="124498" y="242570"/>
                </a:lnTo>
                <a:lnTo>
                  <a:pt x="124879" y="244322"/>
                </a:lnTo>
                <a:lnTo>
                  <a:pt x="125717" y="24384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127596" y="245110"/>
                </a:moveTo>
                <a:lnTo>
                  <a:pt x="126733" y="243840"/>
                </a:lnTo>
                <a:lnTo>
                  <a:pt x="125120" y="245110"/>
                </a:lnTo>
                <a:lnTo>
                  <a:pt x="127596" y="245110"/>
                </a:lnTo>
                <a:close/>
              </a:path>
              <a:path w="322580" h="349250">
                <a:moveTo>
                  <a:pt x="136182" y="91719"/>
                </a:moveTo>
                <a:lnTo>
                  <a:pt x="136004" y="91440"/>
                </a:lnTo>
                <a:lnTo>
                  <a:pt x="135026" y="90576"/>
                </a:lnTo>
                <a:lnTo>
                  <a:pt x="135559" y="91440"/>
                </a:lnTo>
                <a:lnTo>
                  <a:pt x="136182" y="91719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3" y="14456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0182" y="140449"/>
                </a:moveTo>
                <a:lnTo>
                  <a:pt x="139763" y="142240"/>
                </a:lnTo>
                <a:lnTo>
                  <a:pt x="139649" y="142773"/>
                </a:lnTo>
                <a:lnTo>
                  <a:pt x="140093" y="142240"/>
                </a:lnTo>
                <a:lnTo>
                  <a:pt x="140182" y="140449"/>
                </a:lnTo>
                <a:close/>
              </a:path>
              <a:path w="322580" h="349250">
                <a:moveTo>
                  <a:pt x="140893" y="35560"/>
                </a:moveTo>
                <a:lnTo>
                  <a:pt x="140868" y="34950"/>
                </a:lnTo>
                <a:lnTo>
                  <a:pt x="140411" y="35560"/>
                </a:lnTo>
                <a:lnTo>
                  <a:pt x="140893" y="35560"/>
                </a:lnTo>
                <a:close/>
              </a:path>
              <a:path w="322580" h="349250">
                <a:moveTo>
                  <a:pt x="141351" y="34290"/>
                </a:moveTo>
                <a:lnTo>
                  <a:pt x="140322" y="33020"/>
                </a:lnTo>
                <a:lnTo>
                  <a:pt x="140830" y="34290"/>
                </a:lnTo>
                <a:lnTo>
                  <a:pt x="140868" y="34950"/>
                </a:lnTo>
                <a:lnTo>
                  <a:pt x="141351" y="34290"/>
                </a:lnTo>
                <a:close/>
              </a:path>
              <a:path w="322580" h="349250">
                <a:moveTo>
                  <a:pt x="141376" y="38925"/>
                </a:moveTo>
                <a:lnTo>
                  <a:pt x="140957" y="38100"/>
                </a:lnTo>
                <a:lnTo>
                  <a:pt x="140512" y="38100"/>
                </a:lnTo>
                <a:lnTo>
                  <a:pt x="141376" y="38925"/>
                </a:lnTo>
                <a:close/>
              </a:path>
              <a:path w="322580" h="349250">
                <a:moveTo>
                  <a:pt x="142925" y="37465"/>
                </a:moveTo>
                <a:lnTo>
                  <a:pt x="142887" y="36830"/>
                </a:lnTo>
                <a:lnTo>
                  <a:pt x="142417" y="36830"/>
                </a:lnTo>
                <a:lnTo>
                  <a:pt x="142925" y="37465"/>
                </a:lnTo>
                <a:close/>
              </a:path>
              <a:path w="322580" h="349250">
                <a:moveTo>
                  <a:pt x="143154" y="257810"/>
                </a:moveTo>
                <a:lnTo>
                  <a:pt x="141452" y="256730"/>
                </a:lnTo>
                <a:lnTo>
                  <a:pt x="142316" y="257810"/>
                </a:lnTo>
                <a:lnTo>
                  <a:pt x="143154" y="257810"/>
                </a:lnTo>
                <a:close/>
              </a:path>
              <a:path w="322580" h="349250">
                <a:moveTo>
                  <a:pt x="143446" y="38100"/>
                </a:moveTo>
                <a:lnTo>
                  <a:pt x="142925" y="37465"/>
                </a:lnTo>
                <a:lnTo>
                  <a:pt x="142963" y="38100"/>
                </a:lnTo>
                <a:lnTo>
                  <a:pt x="143446" y="38100"/>
                </a:lnTo>
                <a:close/>
              </a:path>
              <a:path w="322580" h="349250">
                <a:moveTo>
                  <a:pt x="143649" y="42608"/>
                </a:moveTo>
                <a:lnTo>
                  <a:pt x="143637" y="41910"/>
                </a:lnTo>
                <a:lnTo>
                  <a:pt x="143090" y="41910"/>
                </a:lnTo>
                <a:lnTo>
                  <a:pt x="143649" y="42608"/>
                </a:lnTo>
                <a:close/>
              </a:path>
              <a:path w="322580" h="349250">
                <a:moveTo>
                  <a:pt x="144221" y="41910"/>
                </a:moveTo>
                <a:lnTo>
                  <a:pt x="143535" y="40640"/>
                </a:ln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close/>
              </a:path>
              <a:path w="322580" h="349250">
                <a:moveTo>
                  <a:pt x="144233" y="258495"/>
                </a:moveTo>
                <a:lnTo>
                  <a:pt x="143598" y="257810"/>
                </a:lnTo>
                <a:lnTo>
                  <a:pt x="143154" y="257810"/>
                </a:lnTo>
                <a:lnTo>
                  <a:pt x="144233" y="258495"/>
                </a:lnTo>
                <a:close/>
              </a:path>
              <a:path w="322580" h="349250">
                <a:moveTo>
                  <a:pt x="144741" y="197637"/>
                </a:moveTo>
                <a:lnTo>
                  <a:pt x="144576" y="192417"/>
                </a:lnTo>
                <a:lnTo>
                  <a:pt x="143954" y="187083"/>
                </a:lnTo>
                <a:lnTo>
                  <a:pt x="143840" y="186855"/>
                </a:lnTo>
                <a:lnTo>
                  <a:pt x="143979" y="186385"/>
                </a:lnTo>
                <a:lnTo>
                  <a:pt x="143649" y="186359"/>
                </a:lnTo>
                <a:lnTo>
                  <a:pt x="142138" y="187223"/>
                </a:lnTo>
                <a:lnTo>
                  <a:pt x="140589" y="188607"/>
                </a:lnTo>
                <a:lnTo>
                  <a:pt x="139725" y="190119"/>
                </a:lnTo>
                <a:lnTo>
                  <a:pt x="139941" y="194246"/>
                </a:lnTo>
                <a:lnTo>
                  <a:pt x="139941" y="198539"/>
                </a:lnTo>
                <a:lnTo>
                  <a:pt x="144322" y="206552"/>
                </a:lnTo>
                <a:lnTo>
                  <a:pt x="144462" y="206387"/>
                </a:lnTo>
                <a:lnTo>
                  <a:pt x="144678" y="203200"/>
                </a:lnTo>
                <a:lnTo>
                  <a:pt x="144741" y="197637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5" y="303555"/>
                </a:lnTo>
                <a:lnTo>
                  <a:pt x="117690" y="311150"/>
                </a:lnTo>
                <a:lnTo>
                  <a:pt x="116547" y="318770"/>
                </a:lnTo>
                <a:lnTo>
                  <a:pt x="118351" y="325120"/>
                </a:lnTo>
                <a:lnTo>
                  <a:pt x="118757" y="326047"/>
                </a:lnTo>
                <a:lnTo>
                  <a:pt x="118097" y="318770"/>
                </a:lnTo>
                <a:lnTo>
                  <a:pt x="118960" y="311150"/>
                </a:lnTo>
                <a:lnTo>
                  <a:pt x="122428" y="304800"/>
                </a:lnTo>
                <a:lnTo>
                  <a:pt x="127114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45376" y="40640"/>
                </a:moveTo>
                <a:lnTo>
                  <a:pt x="145364" y="40093"/>
                </a:lnTo>
                <a:lnTo>
                  <a:pt x="144995" y="40640"/>
                </a:lnTo>
                <a:lnTo>
                  <a:pt x="145376" y="40640"/>
                </a:lnTo>
                <a:close/>
              </a:path>
              <a:path w="322580" h="349250">
                <a:moveTo>
                  <a:pt x="145389" y="33680"/>
                </a:moveTo>
                <a:lnTo>
                  <a:pt x="145351" y="33020"/>
                </a:lnTo>
                <a:lnTo>
                  <a:pt x="144856" y="33020"/>
                </a:lnTo>
                <a:lnTo>
                  <a:pt x="145389" y="33680"/>
                </a:lnTo>
                <a:close/>
              </a:path>
              <a:path w="322580" h="349250">
                <a:moveTo>
                  <a:pt x="145478" y="32486"/>
                </a:moveTo>
                <a:lnTo>
                  <a:pt x="145097" y="31750"/>
                </a:lnTo>
                <a:lnTo>
                  <a:pt x="144729" y="31750"/>
                </a:lnTo>
                <a:lnTo>
                  <a:pt x="145478" y="32486"/>
                </a:lnTo>
                <a:close/>
              </a:path>
              <a:path w="322580" h="349250">
                <a:moveTo>
                  <a:pt x="145910" y="260350"/>
                </a:moveTo>
                <a:lnTo>
                  <a:pt x="145732" y="259461"/>
                </a:lnTo>
                <a:lnTo>
                  <a:pt x="144233" y="258495"/>
                </a:lnTo>
                <a:lnTo>
                  <a:pt x="144767" y="259080"/>
                </a:lnTo>
                <a:lnTo>
                  <a:pt x="145859" y="260350"/>
                </a:lnTo>
                <a:close/>
              </a:path>
              <a:path w="322580" h="349250">
                <a:moveTo>
                  <a:pt x="146088" y="27940"/>
                </a:moveTo>
                <a:lnTo>
                  <a:pt x="145237" y="26670"/>
                </a:ln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close/>
              </a:path>
              <a:path w="322580" h="349250">
                <a:moveTo>
                  <a:pt x="146354" y="45720"/>
                </a:moveTo>
                <a:lnTo>
                  <a:pt x="146304" y="45300"/>
                </a:lnTo>
                <a:lnTo>
                  <a:pt x="146037" y="45720"/>
                </a:lnTo>
                <a:lnTo>
                  <a:pt x="146354" y="45720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4" y="45300"/>
                </a:lnTo>
                <a:lnTo>
                  <a:pt x="146850" y="44450"/>
                </a:lnTo>
                <a:close/>
              </a:path>
              <a:path w="322580" h="349250">
                <a:moveTo>
                  <a:pt x="147142" y="260350"/>
                </a:moveTo>
                <a:lnTo>
                  <a:pt x="146786" y="260134"/>
                </a:lnTo>
                <a:lnTo>
                  <a:pt x="147078" y="262890"/>
                </a:lnTo>
                <a:lnTo>
                  <a:pt x="147142" y="260350"/>
                </a:lnTo>
                <a:close/>
              </a:path>
              <a:path w="322580" h="349250">
                <a:moveTo>
                  <a:pt x="147751" y="31750"/>
                </a:moveTo>
                <a:lnTo>
                  <a:pt x="147739" y="31229"/>
                </a:lnTo>
                <a:lnTo>
                  <a:pt x="147358" y="31750"/>
                </a:lnTo>
                <a:lnTo>
                  <a:pt x="147751" y="31750"/>
                </a:lnTo>
                <a:close/>
              </a:path>
              <a:path w="322580" h="349250">
                <a:moveTo>
                  <a:pt x="148437" y="102870"/>
                </a:moveTo>
                <a:lnTo>
                  <a:pt x="145427" y="99060"/>
                </a:lnTo>
                <a:lnTo>
                  <a:pt x="145034" y="98729"/>
                </a:lnTo>
                <a:lnTo>
                  <a:pt x="148437" y="102870"/>
                </a:lnTo>
                <a:close/>
              </a:path>
              <a:path w="322580" h="349250">
                <a:moveTo>
                  <a:pt x="148577" y="25400"/>
                </a:moveTo>
                <a:lnTo>
                  <a:pt x="147612" y="24130"/>
                </a:ln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close/>
              </a:path>
              <a:path w="322580" h="349250">
                <a:moveTo>
                  <a:pt x="148755" y="25869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5" y="25869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88" y="33642"/>
                </a:lnTo>
                <a:lnTo>
                  <a:pt x="150088" y="3302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5" y="38671"/>
                </a:lnTo>
                <a:lnTo>
                  <a:pt x="150114" y="38100"/>
                </a:lnTo>
                <a:close/>
              </a:path>
              <a:path w="322580" h="349250">
                <a:moveTo>
                  <a:pt x="150253" y="29718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53" y="29718"/>
                </a:lnTo>
                <a:close/>
              </a:path>
              <a:path w="322580" h="349250">
                <a:moveTo>
                  <a:pt x="150393" y="37325"/>
                </a:moveTo>
                <a:lnTo>
                  <a:pt x="150126" y="36830"/>
                </a:lnTo>
                <a:lnTo>
                  <a:pt x="149847" y="36830"/>
                </a:lnTo>
                <a:lnTo>
                  <a:pt x="150393" y="37325"/>
                </a:lnTo>
                <a:close/>
              </a:path>
              <a:path w="322580" h="349250">
                <a:moveTo>
                  <a:pt x="150634" y="34290"/>
                </a:moveTo>
                <a:lnTo>
                  <a:pt x="150088" y="33642"/>
                </a:lnTo>
                <a:lnTo>
                  <a:pt x="150101" y="34290"/>
                </a:lnTo>
                <a:lnTo>
                  <a:pt x="150634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80" y="34963"/>
                </a:lnTo>
                <a:lnTo>
                  <a:pt x="151091" y="34290"/>
                </a:lnTo>
                <a:close/>
              </a:path>
              <a:path w="322580" h="349250">
                <a:moveTo>
                  <a:pt x="151269" y="38100"/>
                </a:moveTo>
                <a:lnTo>
                  <a:pt x="150393" y="37325"/>
                </a:lnTo>
                <a:lnTo>
                  <a:pt x="150825" y="38100"/>
                </a:lnTo>
                <a:lnTo>
                  <a:pt x="151269" y="38100"/>
                </a:lnTo>
                <a:close/>
              </a:path>
              <a:path w="322580" h="349250">
                <a:moveTo>
                  <a:pt x="151485" y="114427"/>
                </a:moveTo>
                <a:lnTo>
                  <a:pt x="151282" y="110490"/>
                </a:lnTo>
                <a:lnTo>
                  <a:pt x="149936" y="108953"/>
                </a:lnTo>
                <a:lnTo>
                  <a:pt x="150571" y="110490"/>
                </a:lnTo>
                <a:lnTo>
                  <a:pt x="151485" y="114427"/>
                </a:lnTo>
                <a:close/>
              </a:path>
              <a:path w="322580" h="349250">
                <a:moveTo>
                  <a:pt x="152247" y="40640"/>
                </a:moveTo>
                <a:lnTo>
                  <a:pt x="151460" y="40246"/>
                </a:lnTo>
                <a:lnTo>
                  <a:pt x="151650" y="40640"/>
                </a:lnTo>
                <a:lnTo>
                  <a:pt x="152247" y="40640"/>
                </a:lnTo>
                <a:close/>
              </a:path>
              <a:path w="322580" h="349250">
                <a:moveTo>
                  <a:pt x="152285" y="28765"/>
                </a:moveTo>
                <a:lnTo>
                  <a:pt x="151930" y="27940"/>
                </a:lnTo>
                <a:lnTo>
                  <a:pt x="151638" y="27940"/>
                </a:lnTo>
                <a:lnTo>
                  <a:pt x="152285" y="28765"/>
                </a:lnTo>
                <a:close/>
              </a:path>
              <a:path w="322580" h="349250">
                <a:moveTo>
                  <a:pt x="152336" y="36258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6" y="36258"/>
                </a:lnTo>
                <a:close/>
              </a:path>
              <a:path w="322580" h="349250">
                <a:moveTo>
                  <a:pt x="152476" y="29210"/>
                </a:moveTo>
                <a:lnTo>
                  <a:pt x="152438" y="28943"/>
                </a:lnTo>
                <a:lnTo>
                  <a:pt x="152285" y="28765"/>
                </a:lnTo>
                <a:lnTo>
                  <a:pt x="152476" y="29210"/>
                </a:lnTo>
                <a:close/>
              </a:path>
              <a:path w="322580" h="349250">
                <a:moveTo>
                  <a:pt x="152666" y="34836"/>
                </a:moveTo>
                <a:lnTo>
                  <a:pt x="152361" y="34290"/>
                </a:lnTo>
                <a:lnTo>
                  <a:pt x="152057" y="34290"/>
                </a:lnTo>
                <a:lnTo>
                  <a:pt x="152666" y="34836"/>
                </a:lnTo>
                <a:close/>
              </a:path>
              <a:path w="322580" h="349250">
                <a:moveTo>
                  <a:pt x="152819" y="30480"/>
                </a:moveTo>
                <a:lnTo>
                  <a:pt x="151980" y="29210"/>
                </a:lnTo>
                <a:lnTo>
                  <a:pt x="152488" y="30480"/>
                </a:lnTo>
                <a:lnTo>
                  <a:pt x="152006" y="31750"/>
                </a:lnTo>
                <a:lnTo>
                  <a:pt x="152793" y="30632"/>
                </a:lnTo>
                <a:lnTo>
                  <a:pt x="152819" y="3048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6" y="36258"/>
                </a:lnTo>
                <a:lnTo>
                  <a:pt x="152882" y="35560"/>
                </a:lnTo>
                <a:close/>
              </a:path>
              <a:path w="322580" h="349250">
                <a:moveTo>
                  <a:pt x="153466" y="35560"/>
                </a:moveTo>
                <a:lnTo>
                  <a:pt x="152666" y="34836"/>
                </a:lnTo>
                <a:lnTo>
                  <a:pt x="153060" y="35560"/>
                </a:lnTo>
                <a:lnTo>
                  <a:pt x="153466" y="35560"/>
                </a:lnTo>
                <a:close/>
              </a:path>
              <a:path w="322580" h="349250">
                <a:moveTo>
                  <a:pt x="153720" y="206603"/>
                </a:moveTo>
                <a:lnTo>
                  <a:pt x="152209" y="199669"/>
                </a:lnTo>
                <a:lnTo>
                  <a:pt x="150634" y="192697"/>
                </a:lnTo>
                <a:lnTo>
                  <a:pt x="148399" y="186016"/>
                </a:lnTo>
                <a:lnTo>
                  <a:pt x="148234" y="185737"/>
                </a:lnTo>
                <a:lnTo>
                  <a:pt x="148259" y="185420"/>
                </a:lnTo>
                <a:lnTo>
                  <a:pt x="148069" y="185178"/>
                </a:lnTo>
                <a:lnTo>
                  <a:pt x="147027" y="185026"/>
                </a:lnTo>
                <a:lnTo>
                  <a:pt x="145059" y="185737"/>
                </a:lnTo>
                <a:lnTo>
                  <a:pt x="145059" y="186524"/>
                </a:lnTo>
                <a:lnTo>
                  <a:pt x="145338" y="187274"/>
                </a:lnTo>
                <a:lnTo>
                  <a:pt x="147472" y="193802"/>
                </a:lnTo>
                <a:lnTo>
                  <a:pt x="148958" y="199809"/>
                </a:lnTo>
                <a:lnTo>
                  <a:pt x="150025" y="205981"/>
                </a:lnTo>
                <a:lnTo>
                  <a:pt x="150228" y="206375"/>
                </a:lnTo>
                <a:lnTo>
                  <a:pt x="150025" y="206971"/>
                </a:lnTo>
                <a:lnTo>
                  <a:pt x="150393" y="207251"/>
                </a:lnTo>
                <a:lnTo>
                  <a:pt x="152209" y="207111"/>
                </a:lnTo>
                <a:lnTo>
                  <a:pt x="153085" y="206908"/>
                </a:lnTo>
                <a:lnTo>
                  <a:pt x="153301" y="206806"/>
                </a:lnTo>
                <a:lnTo>
                  <a:pt x="153644" y="206883"/>
                </a:lnTo>
                <a:lnTo>
                  <a:pt x="153720" y="206603"/>
                </a:lnTo>
                <a:close/>
              </a:path>
              <a:path w="322580" h="349250">
                <a:moveTo>
                  <a:pt x="156845" y="219633"/>
                </a:moveTo>
                <a:lnTo>
                  <a:pt x="156121" y="217182"/>
                </a:lnTo>
                <a:lnTo>
                  <a:pt x="155689" y="214579"/>
                </a:lnTo>
                <a:lnTo>
                  <a:pt x="154965" y="212102"/>
                </a:lnTo>
                <a:lnTo>
                  <a:pt x="154317" y="212102"/>
                </a:lnTo>
                <a:lnTo>
                  <a:pt x="153708" y="212331"/>
                </a:lnTo>
                <a:lnTo>
                  <a:pt x="153085" y="212445"/>
                </a:lnTo>
                <a:lnTo>
                  <a:pt x="152552" y="212661"/>
                </a:lnTo>
                <a:lnTo>
                  <a:pt x="151853" y="212331"/>
                </a:lnTo>
                <a:lnTo>
                  <a:pt x="151549" y="212826"/>
                </a:lnTo>
                <a:lnTo>
                  <a:pt x="152412" y="216204"/>
                </a:lnTo>
                <a:lnTo>
                  <a:pt x="153136" y="218643"/>
                </a:lnTo>
                <a:lnTo>
                  <a:pt x="153822" y="221094"/>
                </a:lnTo>
                <a:lnTo>
                  <a:pt x="154711" y="223456"/>
                </a:lnTo>
                <a:lnTo>
                  <a:pt x="154965" y="223507"/>
                </a:lnTo>
                <a:lnTo>
                  <a:pt x="154914" y="223177"/>
                </a:lnTo>
                <a:lnTo>
                  <a:pt x="155041" y="223050"/>
                </a:lnTo>
                <a:lnTo>
                  <a:pt x="155727" y="221957"/>
                </a:lnTo>
                <a:lnTo>
                  <a:pt x="156730" y="220980"/>
                </a:lnTo>
                <a:lnTo>
                  <a:pt x="156845" y="219633"/>
                </a:lnTo>
                <a:close/>
              </a:path>
              <a:path w="322580" h="349250">
                <a:moveTo>
                  <a:pt x="158851" y="45720"/>
                </a:moveTo>
                <a:lnTo>
                  <a:pt x="158153" y="45148"/>
                </a:lnTo>
                <a:lnTo>
                  <a:pt x="158559" y="45720"/>
                </a:lnTo>
                <a:lnTo>
                  <a:pt x="158851" y="45720"/>
                </a:lnTo>
                <a:close/>
              </a:path>
              <a:path w="322580" h="349250">
                <a:moveTo>
                  <a:pt x="161925" y="252945"/>
                </a:moveTo>
                <a:lnTo>
                  <a:pt x="161137" y="255270"/>
                </a:lnTo>
                <a:lnTo>
                  <a:pt x="160362" y="252984"/>
                </a:ln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925" y="252945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382" y="27940"/>
                </a:lnTo>
                <a:lnTo>
                  <a:pt x="162026" y="27051"/>
                </a:lnTo>
                <a:lnTo>
                  <a:pt x="162026" y="27940"/>
                </a:lnTo>
                <a:lnTo>
                  <a:pt x="162026" y="29210"/>
                </a:lnTo>
                <a:lnTo>
                  <a:pt x="160261" y="29210"/>
                </a:lnTo>
                <a:lnTo>
                  <a:pt x="160261" y="27940"/>
                </a:lnTo>
                <a:lnTo>
                  <a:pt x="162026" y="27940"/>
                </a:lnTo>
                <a:lnTo>
                  <a:pt x="162026" y="27051"/>
                </a:lnTo>
                <a:lnTo>
                  <a:pt x="161874" y="26670"/>
                </a:lnTo>
                <a:lnTo>
                  <a:pt x="160401" y="26670"/>
                </a:lnTo>
                <a:lnTo>
                  <a:pt x="159905" y="27940"/>
                </a:lnTo>
                <a:lnTo>
                  <a:pt x="159562" y="27940"/>
                </a:lnTo>
                <a:lnTo>
                  <a:pt x="159562" y="29210"/>
                </a:lnTo>
                <a:lnTo>
                  <a:pt x="159880" y="29210"/>
                </a:lnTo>
                <a:lnTo>
                  <a:pt x="160362" y="30480"/>
                </a:ln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lnTo>
                  <a:pt x="161912" y="30480"/>
                </a:lnTo>
                <a:lnTo>
                  <a:pt x="162394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64223" y="45148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3" y="45148"/>
                </a:lnTo>
                <a:close/>
              </a:path>
              <a:path w="322580" h="349250">
                <a:moveTo>
                  <a:pt x="166979" y="225094"/>
                </a:moveTo>
                <a:lnTo>
                  <a:pt x="166052" y="225475"/>
                </a:lnTo>
                <a:lnTo>
                  <a:pt x="164846" y="225259"/>
                </a:lnTo>
                <a:lnTo>
                  <a:pt x="163817" y="225374"/>
                </a:lnTo>
                <a:lnTo>
                  <a:pt x="163588" y="225539"/>
                </a:lnTo>
                <a:lnTo>
                  <a:pt x="162979" y="227114"/>
                </a:lnTo>
                <a:lnTo>
                  <a:pt x="162306" y="228663"/>
                </a:lnTo>
                <a:lnTo>
                  <a:pt x="161175" y="230009"/>
                </a:lnTo>
                <a:lnTo>
                  <a:pt x="159943" y="228650"/>
                </a:lnTo>
                <a:lnTo>
                  <a:pt x="159334" y="226974"/>
                </a:lnTo>
                <a:lnTo>
                  <a:pt x="158597" y="225399"/>
                </a:lnTo>
                <a:lnTo>
                  <a:pt x="157518" y="225259"/>
                </a:lnTo>
                <a:lnTo>
                  <a:pt x="156362" y="225450"/>
                </a:lnTo>
                <a:lnTo>
                  <a:pt x="155384" y="225234"/>
                </a:lnTo>
                <a:lnTo>
                  <a:pt x="156083" y="227558"/>
                </a:lnTo>
                <a:lnTo>
                  <a:pt x="158102" y="231940"/>
                </a:lnTo>
                <a:lnTo>
                  <a:pt x="158940" y="233464"/>
                </a:lnTo>
                <a:lnTo>
                  <a:pt x="159677" y="235038"/>
                </a:lnTo>
                <a:lnTo>
                  <a:pt x="160985" y="236385"/>
                </a:lnTo>
                <a:lnTo>
                  <a:pt x="161150" y="236435"/>
                </a:lnTo>
                <a:lnTo>
                  <a:pt x="161353" y="236435"/>
                </a:lnTo>
                <a:lnTo>
                  <a:pt x="161467" y="236270"/>
                </a:lnTo>
                <a:lnTo>
                  <a:pt x="164185" y="233032"/>
                </a:lnTo>
                <a:lnTo>
                  <a:pt x="165417" y="229158"/>
                </a:lnTo>
                <a:lnTo>
                  <a:pt x="166954" y="225425"/>
                </a:lnTo>
                <a:lnTo>
                  <a:pt x="166979" y="225094"/>
                </a:lnTo>
                <a:close/>
              </a:path>
              <a:path w="322580" h="349250">
                <a:moveTo>
                  <a:pt x="169583" y="38722"/>
                </a:moveTo>
                <a:lnTo>
                  <a:pt x="169125" y="39370"/>
                </a:lnTo>
                <a:lnTo>
                  <a:pt x="169443" y="39370"/>
                </a:lnTo>
                <a:lnTo>
                  <a:pt x="169557" y="39230"/>
                </a:lnTo>
                <a:lnTo>
                  <a:pt x="169583" y="38722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83" y="38722"/>
                </a:lnTo>
                <a:lnTo>
                  <a:pt x="170002" y="38100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0878" y="212902"/>
                </a:moveTo>
                <a:lnTo>
                  <a:pt x="170688" y="212648"/>
                </a:lnTo>
                <a:lnTo>
                  <a:pt x="169786" y="212534"/>
                </a:lnTo>
                <a:lnTo>
                  <a:pt x="168897" y="212369"/>
                </a:lnTo>
                <a:lnTo>
                  <a:pt x="168021" y="212166"/>
                </a:lnTo>
                <a:lnTo>
                  <a:pt x="167436" y="211975"/>
                </a:lnTo>
                <a:lnTo>
                  <a:pt x="167246" y="212178"/>
                </a:lnTo>
                <a:lnTo>
                  <a:pt x="166624" y="214845"/>
                </a:lnTo>
                <a:lnTo>
                  <a:pt x="165950" y="217512"/>
                </a:lnTo>
                <a:lnTo>
                  <a:pt x="165366" y="220179"/>
                </a:lnTo>
                <a:lnTo>
                  <a:pt x="165506" y="221183"/>
                </a:lnTo>
                <a:lnTo>
                  <a:pt x="166458" y="221830"/>
                </a:lnTo>
                <a:lnTo>
                  <a:pt x="167043" y="222643"/>
                </a:lnTo>
                <a:lnTo>
                  <a:pt x="167322" y="222872"/>
                </a:lnTo>
                <a:lnTo>
                  <a:pt x="167220" y="223570"/>
                </a:lnTo>
                <a:lnTo>
                  <a:pt x="167665" y="223354"/>
                </a:lnTo>
                <a:lnTo>
                  <a:pt x="168757" y="220091"/>
                </a:lnTo>
                <a:lnTo>
                  <a:pt x="169760" y="216814"/>
                </a:lnTo>
                <a:lnTo>
                  <a:pt x="170637" y="213461"/>
                </a:lnTo>
                <a:lnTo>
                  <a:pt x="170688" y="213207"/>
                </a:lnTo>
                <a:lnTo>
                  <a:pt x="170878" y="212902"/>
                </a:lnTo>
                <a:close/>
              </a:path>
              <a:path w="322580" h="349250">
                <a:moveTo>
                  <a:pt x="170891" y="40284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84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1" y="36144"/>
                </a:lnTo>
                <a:lnTo>
                  <a:pt x="171907" y="35560"/>
                </a:lnTo>
                <a:close/>
              </a:path>
              <a:path w="322580" h="349250">
                <a:moveTo>
                  <a:pt x="171958" y="31165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8" y="31165"/>
                </a:lnTo>
                <a:close/>
              </a:path>
              <a:path w="322580" h="349250">
                <a:moveTo>
                  <a:pt x="172008" y="34988"/>
                </a:moveTo>
                <a:lnTo>
                  <a:pt x="171665" y="34290"/>
                </a:lnTo>
                <a:lnTo>
                  <a:pt x="171272" y="34290"/>
                </a:lnTo>
                <a:lnTo>
                  <a:pt x="172008" y="34988"/>
                </a:lnTo>
                <a:close/>
              </a:path>
              <a:path w="322580" h="349250">
                <a:moveTo>
                  <a:pt x="172364" y="108953"/>
                </a:moveTo>
                <a:lnTo>
                  <a:pt x="171018" y="110490"/>
                </a:lnTo>
                <a:lnTo>
                  <a:pt x="170815" y="114427"/>
                </a:lnTo>
                <a:lnTo>
                  <a:pt x="171729" y="110490"/>
                </a:lnTo>
                <a:lnTo>
                  <a:pt x="172364" y="108953"/>
                </a:lnTo>
                <a:close/>
              </a:path>
              <a:path w="322580" h="349250">
                <a:moveTo>
                  <a:pt x="172491" y="30480"/>
                </a:moveTo>
                <a:lnTo>
                  <a:pt x="171437" y="29210"/>
                </a:lnTo>
                <a:lnTo>
                  <a:pt x="171945" y="30480"/>
                </a:lnTo>
                <a:lnTo>
                  <a:pt x="171958" y="31165"/>
                </a:lnTo>
                <a:lnTo>
                  <a:pt x="172491" y="30480"/>
                </a:lnTo>
                <a:close/>
              </a:path>
              <a:path w="322580" h="349250">
                <a:moveTo>
                  <a:pt x="172999" y="30480"/>
                </a:moveTo>
                <a:lnTo>
                  <a:pt x="172110" y="29718"/>
                </a:lnTo>
                <a:lnTo>
                  <a:pt x="172580" y="30480"/>
                </a:lnTo>
                <a:lnTo>
                  <a:pt x="172999" y="30480"/>
                </a:lnTo>
                <a:close/>
              </a:path>
              <a:path w="322580" h="349250">
                <a:moveTo>
                  <a:pt x="174256" y="35560"/>
                </a:moveTo>
                <a:lnTo>
                  <a:pt x="173850" y="35560"/>
                </a:lnTo>
                <a:lnTo>
                  <a:pt x="173253" y="35560"/>
                </a:lnTo>
                <a:lnTo>
                  <a:pt x="172631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4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74536" y="26670"/>
                </a:moveTo>
                <a:lnTo>
                  <a:pt x="173634" y="25895"/>
                </a:lnTo>
                <a:lnTo>
                  <a:pt x="174091" y="26670"/>
                </a:lnTo>
                <a:lnTo>
                  <a:pt x="174536" y="26670"/>
                </a:lnTo>
                <a:close/>
              </a:path>
              <a:path w="322580" h="349250">
                <a:moveTo>
                  <a:pt x="174739" y="27940"/>
                </a:moveTo>
                <a:lnTo>
                  <a:pt x="173634" y="26670"/>
                </a:ln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close/>
              </a:path>
              <a:path w="322580" h="349250">
                <a:moveTo>
                  <a:pt x="175488" y="260146"/>
                </a:moveTo>
                <a:lnTo>
                  <a:pt x="175158" y="260350"/>
                </a:lnTo>
                <a:lnTo>
                  <a:pt x="175158" y="262953"/>
                </a:lnTo>
                <a:lnTo>
                  <a:pt x="175272" y="262064"/>
                </a:lnTo>
                <a:lnTo>
                  <a:pt x="175298" y="261620"/>
                </a:lnTo>
                <a:lnTo>
                  <a:pt x="175488" y="260146"/>
                </a:lnTo>
                <a:close/>
              </a:path>
              <a:path w="322580" h="349250">
                <a:moveTo>
                  <a:pt x="176453" y="24790"/>
                </a:moveTo>
                <a:lnTo>
                  <a:pt x="176415" y="24130"/>
                </a:lnTo>
                <a:lnTo>
                  <a:pt x="175856" y="24130"/>
                </a:lnTo>
                <a:lnTo>
                  <a:pt x="176453" y="24790"/>
                </a:lnTo>
                <a:close/>
              </a:path>
              <a:path w="322580" h="349250">
                <a:moveTo>
                  <a:pt x="176606" y="41910"/>
                </a:moveTo>
                <a:lnTo>
                  <a:pt x="175895" y="40817"/>
                </a:ln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close/>
              </a:path>
              <a:path w="322580" h="349250">
                <a:moveTo>
                  <a:pt x="176631" y="3120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203"/>
                </a:lnTo>
                <a:close/>
              </a:path>
              <a:path w="322580" h="349250">
                <a:moveTo>
                  <a:pt x="177012" y="25400"/>
                </a:moveTo>
                <a:lnTo>
                  <a:pt x="176453" y="24790"/>
                </a:ln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close/>
              </a:path>
              <a:path w="322580" h="349250">
                <a:moveTo>
                  <a:pt x="177266" y="98729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2" y="100164"/>
                </a:lnTo>
                <a:lnTo>
                  <a:pt x="177266" y="98729"/>
                </a:lnTo>
                <a:close/>
              </a:path>
              <a:path w="322580" h="349250">
                <a:moveTo>
                  <a:pt x="177368" y="185839"/>
                </a:moveTo>
                <a:lnTo>
                  <a:pt x="177228" y="185648"/>
                </a:lnTo>
                <a:lnTo>
                  <a:pt x="176326" y="185318"/>
                </a:lnTo>
                <a:lnTo>
                  <a:pt x="175412" y="185064"/>
                </a:lnTo>
                <a:lnTo>
                  <a:pt x="174371" y="185064"/>
                </a:lnTo>
                <a:lnTo>
                  <a:pt x="174066" y="185166"/>
                </a:lnTo>
                <a:lnTo>
                  <a:pt x="174066" y="185508"/>
                </a:lnTo>
                <a:lnTo>
                  <a:pt x="173951" y="185762"/>
                </a:lnTo>
                <a:lnTo>
                  <a:pt x="171767" y="192138"/>
                </a:lnTo>
                <a:lnTo>
                  <a:pt x="170332" y="198843"/>
                </a:lnTo>
                <a:lnTo>
                  <a:pt x="168744" y="205486"/>
                </a:lnTo>
                <a:lnTo>
                  <a:pt x="168770" y="205930"/>
                </a:lnTo>
                <a:lnTo>
                  <a:pt x="168376" y="206400"/>
                </a:lnTo>
                <a:lnTo>
                  <a:pt x="168656" y="206794"/>
                </a:lnTo>
                <a:lnTo>
                  <a:pt x="170332" y="207187"/>
                </a:lnTo>
                <a:lnTo>
                  <a:pt x="171234" y="207251"/>
                </a:lnTo>
                <a:lnTo>
                  <a:pt x="171856" y="207391"/>
                </a:lnTo>
                <a:lnTo>
                  <a:pt x="172097" y="207200"/>
                </a:lnTo>
                <a:lnTo>
                  <a:pt x="172542" y="205028"/>
                </a:lnTo>
                <a:lnTo>
                  <a:pt x="173443" y="198539"/>
                </a:lnTo>
                <a:lnTo>
                  <a:pt x="174879" y="192227"/>
                </a:lnTo>
                <a:lnTo>
                  <a:pt x="177253" y="186347"/>
                </a:lnTo>
                <a:lnTo>
                  <a:pt x="177368" y="185839"/>
                </a:lnTo>
                <a:close/>
              </a:path>
              <a:path w="322580" h="349250">
                <a:moveTo>
                  <a:pt x="178066" y="258495"/>
                </a:moveTo>
                <a:lnTo>
                  <a:pt x="176568" y="259461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66" y="258495"/>
                </a:lnTo>
                <a:close/>
              </a:path>
              <a:path w="322580" h="349250">
                <a:moveTo>
                  <a:pt x="178574" y="41148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74" y="41148"/>
                </a:lnTo>
                <a:close/>
              </a:path>
              <a:path w="322580" h="349250">
                <a:moveTo>
                  <a:pt x="178587" y="39916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87" y="39916"/>
                </a:lnTo>
                <a:close/>
              </a:path>
              <a:path w="322580" h="349250">
                <a:moveTo>
                  <a:pt x="179057" y="39370"/>
                </a:moveTo>
                <a:lnTo>
                  <a:pt x="178244" y="38100"/>
                </a:lnTo>
                <a:lnTo>
                  <a:pt x="178511" y="38925"/>
                </a:lnTo>
                <a:lnTo>
                  <a:pt x="178587" y="39916"/>
                </a:lnTo>
                <a:lnTo>
                  <a:pt x="179057" y="3937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74" y="41148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66" y="258495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79590" y="27940"/>
                </a:moveTo>
                <a:lnTo>
                  <a:pt x="178498" y="26670"/>
                </a:ln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close/>
              </a:path>
              <a:path w="322580" h="349250">
                <a:moveTo>
                  <a:pt x="179692" y="34290"/>
                </a:moveTo>
                <a:lnTo>
                  <a:pt x="178676" y="33020"/>
                </a:ln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close/>
              </a:path>
              <a:path w="322580" h="349250">
                <a:moveTo>
                  <a:pt x="180848" y="256730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8" y="256730"/>
                </a:lnTo>
                <a:close/>
              </a:path>
              <a:path w="322580" h="349250">
                <a:moveTo>
                  <a:pt x="180949" y="3745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49" y="37452"/>
                </a:lnTo>
                <a:close/>
              </a:path>
              <a:path w="322580" h="349250">
                <a:moveTo>
                  <a:pt x="181381" y="31153"/>
                </a:moveTo>
                <a:lnTo>
                  <a:pt x="181368" y="30480"/>
                </a:lnTo>
                <a:lnTo>
                  <a:pt x="180898" y="30480"/>
                </a:lnTo>
                <a:lnTo>
                  <a:pt x="181381" y="31153"/>
                </a:lnTo>
                <a:close/>
              </a:path>
              <a:path w="322580" h="349250">
                <a:moveTo>
                  <a:pt x="181813" y="31750"/>
                </a:moveTo>
                <a:lnTo>
                  <a:pt x="181381" y="31153"/>
                </a:ln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1000" y="38925"/>
                </a:lnTo>
                <a:lnTo>
                  <a:pt x="181851" y="38100"/>
                </a:lnTo>
                <a:close/>
              </a:path>
              <a:path w="322580" h="349250">
                <a:moveTo>
                  <a:pt x="182638" y="190068"/>
                </a:moveTo>
                <a:lnTo>
                  <a:pt x="182270" y="189471"/>
                </a:lnTo>
                <a:lnTo>
                  <a:pt x="181775" y="188887"/>
                </a:lnTo>
                <a:lnTo>
                  <a:pt x="181292" y="188379"/>
                </a:lnTo>
                <a:lnTo>
                  <a:pt x="180543" y="187566"/>
                </a:lnTo>
                <a:lnTo>
                  <a:pt x="179666" y="186918"/>
                </a:lnTo>
                <a:lnTo>
                  <a:pt x="178663" y="186321"/>
                </a:lnTo>
                <a:lnTo>
                  <a:pt x="178435" y="186296"/>
                </a:lnTo>
                <a:lnTo>
                  <a:pt x="178384" y="186474"/>
                </a:lnTo>
                <a:lnTo>
                  <a:pt x="178181" y="188328"/>
                </a:lnTo>
                <a:lnTo>
                  <a:pt x="178041" y="190258"/>
                </a:lnTo>
                <a:lnTo>
                  <a:pt x="177850" y="192138"/>
                </a:lnTo>
                <a:lnTo>
                  <a:pt x="177711" y="196951"/>
                </a:lnTo>
                <a:lnTo>
                  <a:pt x="177292" y="201803"/>
                </a:lnTo>
                <a:lnTo>
                  <a:pt x="177850" y="206527"/>
                </a:lnTo>
                <a:lnTo>
                  <a:pt x="177990" y="206527"/>
                </a:lnTo>
                <a:lnTo>
                  <a:pt x="179717" y="205740"/>
                </a:lnTo>
                <a:lnTo>
                  <a:pt x="181483" y="204470"/>
                </a:lnTo>
                <a:lnTo>
                  <a:pt x="182575" y="202755"/>
                </a:lnTo>
                <a:lnTo>
                  <a:pt x="182587" y="201688"/>
                </a:lnTo>
                <a:lnTo>
                  <a:pt x="182359" y="197853"/>
                </a:lnTo>
                <a:lnTo>
                  <a:pt x="182460" y="193890"/>
                </a:lnTo>
                <a:lnTo>
                  <a:pt x="182638" y="190068"/>
                </a:lnTo>
                <a:close/>
              </a:path>
              <a:path w="322580" h="349250">
                <a:moveTo>
                  <a:pt x="182651" y="142773"/>
                </a:moveTo>
                <a:lnTo>
                  <a:pt x="182118" y="140449"/>
                </a:lnTo>
                <a:lnTo>
                  <a:pt x="182206" y="142240"/>
                </a:lnTo>
                <a:lnTo>
                  <a:pt x="182651" y="142773"/>
                </a:lnTo>
                <a:close/>
              </a:path>
              <a:path w="322580" h="349250">
                <a:moveTo>
                  <a:pt x="187261" y="90576"/>
                </a:moveTo>
                <a:lnTo>
                  <a:pt x="186296" y="91440"/>
                </a:lnTo>
                <a:lnTo>
                  <a:pt x="186118" y="91719"/>
                </a:lnTo>
                <a:lnTo>
                  <a:pt x="186740" y="91440"/>
                </a:lnTo>
                <a:lnTo>
                  <a:pt x="187261" y="90576"/>
                </a:lnTo>
                <a:close/>
              </a:path>
              <a:path w="322580" h="349250">
                <a:moveTo>
                  <a:pt x="190792" y="148590"/>
                </a:move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lnTo>
                  <a:pt x="186867" y="144843"/>
                </a:lnTo>
                <a:lnTo>
                  <a:pt x="188366" y="147320"/>
                </a:lnTo>
                <a:lnTo>
                  <a:pt x="190792" y="148590"/>
                </a:lnTo>
                <a:close/>
              </a:path>
              <a:path w="322580" h="349250">
                <a:moveTo>
                  <a:pt x="191973" y="197916"/>
                </a:moveTo>
                <a:lnTo>
                  <a:pt x="189801" y="191731"/>
                </a:lnTo>
                <a:lnTo>
                  <a:pt x="187820" y="186372"/>
                </a:lnTo>
                <a:lnTo>
                  <a:pt x="186423" y="185013"/>
                </a:lnTo>
                <a:lnTo>
                  <a:pt x="186423" y="193459"/>
                </a:lnTo>
                <a:lnTo>
                  <a:pt x="186347" y="198450"/>
                </a:lnTo>
                <a:lnTo>
                  <a:pt x="184518" y="201739"/>
                </a:lnTo>
                <a:lnTo>
                  <a:pt x="182727" y="205422"/>
                </a:lnTo>
                <a:lnTo>
                  <a:pt x="178943" y="208343"/>
                </a:lnTo>
                <a:lnTo>
                  <a:pt x="174828" y="208584"/>
                </a:lnTo>
                <a:lnTo>
                  <a:pt x="170929" y="208699"/>
                </a:lnTo>
                <a:lnTo>
                  <a:pt x="167119" y="208165"/>
                </a:lnTo>
                <a:lnTo>
                  <a:pt x="164096" y="206006"/>
                </a:lnTo>
                <a:lnTo>
                  <a:pt x="163906" y="205638"/>
                </a:lnTo>
                <a:lnTo>
                  <a:pt x="164020" y="186042"/>
                </a:lnTo>
                <a:lnTo>
                  <a:pt x="164109" y="185813"/>
                </a:lnTo>
                <a:lnTo>
                  <a:pt x="165874" y="185077"/>
                </a:lnTo>
                <a:lnTo>
                  <a:pt x="166090" y="184937"/>
                </a:lnTo>
                <a:lnTo>
                  <a:pt x="168719" y="183984"/>
                </a:lnTo>
                <a:lnTo>
                  <a:pt x="171691" y="183756"/>
                </a:lnTo>
                <a:lnTo>
                  <a:pt x="174713" y="183845"/>
                </a:lnTo>
                <a:lnTo>
                  <a:pt x="178663" y="184238"/>
                </a:lnTo>
                <a:lnTo>
                  <a:pt x="182143" y="186855"/>
                </a:lnTo>
                <a:lnTo>
                  <a:pt x="184238" y="190334"/>
                </a:lnTo>
                <a:lnTo>
                  <a:pt x="186423" y="193459"/>
                </a:lnTo>
                <a:lnTo>
                  <a:pt x="186423" y="185013"/>
                </a:lnTo>
                <a:lnTo>
                  <a:pt x="185140" y="183756"/>
                </a:lnTo>
                <a:lnTo>
                  <a:pt x="184861" y="183476"/>
                </a:lnTo>
                <a:lnTo>
                  <a:pt x="184010" y="182638"/>
                </a:lnTo>
                <a:lnTo>
                  <a:pt x="183057" y="181711"/>
                </a:lnTo>
                <a:lnTo>
                  <a:pt x="183184" y="181622"/>
                </a:lnTo>
                <a:lnTo>
                  <a:pt x="183299" y="180111"/>
                </a:lnTo>
                <a:lnTo>
                  <a:pt x="183553" y="178650"/>
                </a:lnTo>
                <a:lnTo>
                  <a:pt x="183972" y="177279"/>
                </a:lnTo>
                <a:lnTo>
                  <a:pt x="184505" y="175107"/>
                </a:lnTo>
                <a:lnTo>
                  <a:pt x="186182" y="173418"/>
                </a:lnTo>
                <a:lnTo>
                  <a:pt x="187883" y="171792"/>
                </a:lnTo>
                <a:lnTo>
                  <a:pt x="187972" y="171513"/>
                </a:lnTo>
                <a:lnTo>
                  <a:pt x="185559" y="171424"/>
                </a:lnTo>
                <a:lnTo>
                  <a:pt x="180289" y="171437"/>
                </a:lnTo>
                <a:lnTo>
                  <a:pt x="179984" y="171564"/>
                </a:lnTo>
                <a:lnTo>
                  <a:pt x="178612" y="174104"/>
                </a:lnTo>
                <a:lnTo>
                  <a:pt x="176403" y="179412"/>
                </a:lnTo>
                <a:lnTo>
                  <a:pt x="176453" y="179552"/>
                </a:lnTo>
                <a:lnTo>
                  <a:pt x="178727" y="179743"/>
                </a:lnTo>
                <a:lnTo>
                  <a:pt x="180822" y="180416"/>
                </a:lnTo>
                <a:lnTo>
                  <a:pt x="181749" y="180975"/>
                </a:lnTo>
                <a:lnTo>
                  <a:pt x="176034" y="180835"/>
                </a:lnTo>
                <a:lnTo>
                  <a:pt x="172694" y="180898"/>
                </a:lnTo>
                <a:lnTo>
                  <a:pt x="169138" y="181089"/>
                </a:lnTo>
                <a:lnTo>
                  <a:pt x="165722" y="182283"/>
                </a:lnTo>
                <a:lnTo>
                  <a:pt x="165036" y="182587"/>
                </a:lnTo>
                <a:lnTo>
                  <a:pt x="164655" y="182613"/>
                </a:lnTo>
                <a:lnTo>
                  <a:pt x="164465" y="182524"/>
                </a:lnTo>
                <a:lnTo>
                  <a:pt x="163931" y="182346"/>
                </a:lnTo>
                <a:lnTo>
                  <a:pt x="163817" y="177888"/>
                </a:lnTo>
                <a:lnTo>
                  <a:pt x="163728" y="177749"/>
                </a:lnTo>
                <a:lnTo>
                  <a:pt x="158737" y="177723"/>
                </a:lnTo>
                <a:lnTo>
                  <a:pt x="158521" y="177838"/>
                </a:lnTo>
                <a:lnTo>
                  <a:pt x="158483" y="180581"/>
                </a:lnTo>
                <a:lnTo>
                  <a:pt x="158432" y="181432"/>
                </a:lnTo>
                <a:lnTo>
                  <a:pt x="158432" y="205638"/>
                </a:lnTo>
                <a:lnTo>
                  <a:pt x="157797" y="206540"/>
                </a:lnTo>
                <a:lnTo>
                  <a:pt x="155244" y="207581"/>
                </a:lnTo>
                <a:lnTo>
                  <a:pt x="151599" y="208711"/>
                </a:lnTo>
                <a:lnTo>
                  <a:pt x="146469" y="209321"/>
                </a:lnTo>
                <a:lnTo>
                  <a:pt x="143052" y="207264"/>
                </a:lnTo>
                <a:lnTo>
                  <a:pt x="138480" y="204736"/>
                </a:lnTo>
                <a:lnTo>
                  <a:pt x="136055" y="199859"/>
                </a:lnTo>
                <a:lnTo>
                  <a:pt x="136436" y="194805"/>
                </a:lnTo>
                <a:lnTo>
                  <a:pt x="137121" y="190080"/>
                </a:lnTo>
                <a:lnTo>
                  <a:pt x="141122" y="185394"/>
                </a:lnTo>
                <a:lnTo>
                  <a:pt x="145834" y="184175"/>
                </a:lnTo>
                <a:lnTo>
                  <a:pt x="148793" y="183476"/>
                </a:lnTo>
                <a:lnTo>
                  <a:pt x="152184" y="183921"/>
                </a:lnTo>
                <a:lnTo>
                  <a:pt x="158432" y="205638"/>
                </a:lnTo>
                <a:lnTo>
                  <a:pt x="158432" y="181432"/>
                </a:lnTo>
                <a:lnTo>
                  <a:pt x="158381" y="182283"/>
                </a:lnTo>
                <a:lnTo>
                  <a:pt x="158292" y="182473"/>
                </a:lnTo>
                <a:lnTo>
                  <a:pt x="157454" y="182638"/>
                </a:lnTo>
                <a:lnTo>
                  <a:pt x="154343" y="181089"/>
                </a:lnTo>
                <a:lnTo>
                  <a:pt x="150647" y="180924"/>
                </a:lnTo>
                <a:lnTo>
                  <a:pt x="146913" y="180873"/>
                </a:lnTo>
                <a:lnTo>
                  <a:pt x="141020" y="180619"/>
                </a:lnTo>
                <a:lnTo>
                  <a:pt x="143306" y="179781"/>
                </a:lnTo>
                <a:lnTo>
                  <a:pt x="145745" y="179578"/>
                </a:lnTo>
                <a:lnTo>
                  <a:pt x="145884" y="179438"/>
                </a:lnTo>
                <a:lnTo>
                  <a:pt x="144868" y="176745"/>
                </a:lnTo>
                <a:lnTo>
                  <a:pt x="142354" y="171551"/>
                </a:lnTo>
                <a:lnTo>
                  <a:pt x="142163" y="171462"/>
                </a:lnTo>
                <a:lnTo>
                  <a:pt x="134454" y="171437"/>
                </a:lnTo>
                <a:lnTo>
                  <a:pt x="134366" y="171691"/>
                </a:lnTo>
                <a:lnTo>
                  <a:pt x="136613" y="174078"/>
                </a:lnTo>
                <a:lnTo>
                  <a:pt x="137960" y="176885"/>
                </a:lnTo>
                <a:lnTo>
                  <a:pt x="138595" y="179971"/>
                </a:lnTo>
                <a:lnTo>
                  <a:pt x="138823" y="180543"/>
                </a:lnTo>
                <a:lnTo>
                  <a:pt x="138684" y="181330"/>
                </a:lnTo>
                <a:lnTo>
                  <a:pt x="139077" y="181800"/>
                </a:lnTo>
                <a:lnTo>
                  <a:pt x="139242" y="181698"/>
                </a:lnTo>
                <a:lnTo>
                  <a:pt x="134759" y="186042"/>
                </a:lnTo>
                <a:lnTo>
                  <a:pt x="132422" y="191935"/>
                </a:lnTo>
                <a:lnTo>
                  <a:pt x="131038" y="195224"/>
                </a:lnTo>
                <a:lnTo>
                  <a:pt x="131762" y="199682"/>
                </a:lnTo>
                <a:lnTo>
                  <a:pt x="135737" y="207530"/>
                </a:lnTo>
                <a:lnTo>
                  <a:pt x="140233" y="211493"/>
                </a:lnTo>
                <a:lnTo>
                  <a:pt x="138963" y="210845"/>
                </a:lnTo>
                <a:lnTo>
                  <a:pt x="138811" y="210667"/>
                </a:lnTo>
                <a:lnTo>
                  <a:pt x="138595" y="210781"/>
                </a:lnTo>
                <a:lnTo>
                  <a:pt x="138341" y="212166"/>
                </a:lnTo>
                <a:lnTo>
                  <a:pt x="137871" y="213487"/>
                </a:lnTo>
                <a:lnTo>
                  <a:pt x="137579" y="214884"/>
                </a:lnTo>
                <a:lnTo>
                  <a:pt x="136042" y="218909"/>
                </a:lnTo>
                <a:lnTo>
                  <a:pt x="135458" y="223456"/>
                </a:lnTo>
                <a:lnTo>
                  <a:pt x="131279" y="226872"/>
                </a:lnTo>
                <a:lnTo>
                  <a:pt x="130581" y="226872"/>
                </a:lnTo>
                <a:lnTo>
                  <a:pt x="130136" y="227406"/>
                </a:lnTo>
                <a:lnTo>
                  <a:pt x="130098" y="227533"/>
                </a:lnTo>
                <a:lnTo>
                  <a:pt x="130098" y="227749"/>
                </a:lnTo>
                <a:lnTo>
                  <a:pt x="130251" y="227799"/>
                </a:lnTo>
                <a:lnTo>
                  <a:pt x="140550" y="227812"/>
                </a:lnTo>
                <a:lnTo>
                  <a:pt x="141147" y="227749"/>
                </a:lnTo>
                <a:lnTo>
                  <a:pt x="142214" y="222885"/>
                </a:lnTo>
                <a:lnTo>
                  <a:pt x="142963" y="217843"/>
                </a:lnTo>
                <a:lnTo>
                  <a:pt x="143751" y="212864"/>
                </a:lnTo>
                <a:lnTo>
                  <a:pt x="143522" y="212636"/>
                </a:lnTo>
                <a:lnTo>
                  <a:pt x="142595" y="212471"/>
                </a:lnTo>
                <a:lnTo>
                  <a:pt x="141808" y="212102"/>
                </a:lnTo>
                <a:lnTo>
                  <a:pt x="140919" y="211823"/>
                </a:lnTo>
                <a:lnTo>
                  <a:pt x="140411" y="211582"/>
                </a:lnTo>
                <a:lnTo>
                  <a:pt x="145694" y="211658"/>
                </a:lnTo>
                <a:lnTo>
                  <a:pt x="154012" y="211569"/>
                </a:lnTo>
                <a:lnTo>
                  <a:pt x="157454" y="209765"/>
                </a:lnTo>
                <a:lnTo>
                  <a:pt x="158203" y="210019"/>
                </a:lnTo>
                <a:lnTo>
                  <a:pt x="158457" y="210312"/>
                </a:lnTo>
                <a:lnTo>
                  <a:pt x="158470" y="219011"/>
                </a:lnTo>
                <a:lnTo>
                  <a:pt x="158203" y="219964"/>
                </a:lnTo>
                <a:lnTo>
                  <a:pt x="157822" y="220865"/>
                </a:lnTo>
                <a:lnTo>
                  <a:pt x="157238" y="222046"/>
                </a:lnTo>
                <a:lnTo>
                  <a:pt x="156248" y="223278"/>
                </a:lnTo>
                <a:lnTo>
                  <a:pt x="156083" y="223647"/>
                </a:lnTo>
                <a:lnTo>
                  <a:pt x="156019" y="224028"/>
                </a:lnTo>
                <a:lnTo>
                  <a:pt x="156171" y="224066"/>
                </a:lnTo>
                <a:lnTo>
                  <a:pt x="166077" y="224091"/>
                </a:lnTo>
                <a:lnTo>
                  <a:pt x="166077" y="223342"/>
                </a:lnTo>
                <a:lnTo>
                  <a:pt x="163982" y="220865"/>
                </a:lnTo>
                <a:lnTo>
                  <a:pt x="163868" y="219964"/>
                </a:lnTo>
                <a:lnTo>
                  <a:pt x="163969" y="210083"/>
                </a:lnTo>
                <a:lnTo>
                  <a:pt x="164846" y="209765"/>
                </a:lnTo>
                <a:lnTo>
                  <a:pt x="168097" y="211404"/>
                </a:lnTo>
                <a:lnTo>
                  <a:pt x="171945" y="211709"/>
                </a:lnTo>
                <a:lnTo>
                  <a:pt x="175831" y="211658"/>
                </a:lnTo>
                <a:lnTo>
                  <a:pt x="179451" y="211734"/>
                </a:lnTo>
                <a:lnTo>
                  <a:pt x="179616" y="211658"/>
                </a:lnTo>
                <a:lnTo>
                  <a:pt x="182410" y="210388"/>
                </a:lnTo>
                <a:lnTo>
                  <a:pt x="183146" y="209765"/>
                </a:lnTo>
                <a:lnTo>
                  <a:pt x="183654" y="209321"/>
                </a:lnTo>
                <a:lnTo>
                  <a:pt x="184365" y="208699"/>
                </a:lnTo>
                <a:lnTo>
                  <a:pt x="185102" y="208051"/>
                </a:lnTo>
                <a:lnTo>
                  <a:pt x="189344" y="203847"/>
                </a:lnTo>
                <a:lnTo>
                  <a:pt x="191973" y="197916"/>
                </a:lnTo>
                <a:close/>
              </a:path>
              <a:path w="322580" h="349250">
                <a:moveTo>
                  <a:pt x="192227" y="227533"/>
                </a:moveTo>
                <a:lnTo>
                  <a:pt x="192163" y="227368"/>
                </a:lnTo>
                <a:lnTo>
                  <a:pt x="192036" y="227253"/>
                </a:lnTo>
                <a:lnTo>
                  <a:pt x="189484" y="226237"/>
                </a:lnTo>
                <a:lnTo>
                  <a:pt x="187680" y="223494"/>
                </a:lnTo>
                <a:lnTo>
                  <a:pt x="186766" y="221094"/>
                </a:lnTo>
                <a:lnTo>
                  <a:pt x="184518" y="214464"/>
                </a:lnTo>
                <a:lnTo>
                  <a:pt x="183794" y="210959"/>
                </a:lnTo>
                <a:lnTo>
                  <a:pt x="183705" y="210654"/>
                </a:lnTo>
                <a:lnTo>
                  <a:pt x="182372" y="211404"/>
                </a:lnTo>
                <a:lnTo>
                  <a:pt x="181152" y="211975"/>
                </a:lnTo>
                <a:lnTo>
                  <a:pt x="179870" y="212369"/>
                </a:lnTo>
                <a:lnTo>
                  <a:pt x="179451" y="212585"/>
                </a:lnTo>
                <a:lnTo>
                  <a:pt x="178828" y="212394"/>
                </a:lnTo>
                <a:lnTo>
                  <a:pt x="178612" y="212864"/>
                </a:lnTo>
                <a:lnTo>
                  <a:pt x="179285" y="217868"/>
                </a:lnTo>
                <a:lnTo>
                  <a:pt x="180073" y="222834"/>
                </a:lnTo>
                <a:lnTo>
                  <a:pt x="181152" y="227698"/>
                </a:lnTo>
                <a:lnTo>
                  <a:pt x="181305" y="227787"/>
                </a:lnTo>
                <a:lnTo>
                  <a:pt x="190487" y="227838"/>
                </a:lnTo>
                <a:lnTo>
                  <a:pt x="192024" y="227787"/>
                </a:lnTo>
                <a:lnTo>
                  <a:pt x="192163" y="227672"/>
                </a:lnTo>
                <a:lnTo>
                  <a:pt x="192227" y="227533"/>
                </a:lnTo>
                <a:close/>
              </a:path>
              <a:path w="322580" h="349250">
                <a:moveTo>
                  <a:pt x="197167" y="245110"/>
                </a:moveTo>
                <a:lnTo>
                  <a:pt x="195554" y="243840"/>
                </a:lnTo>
                <a:lnTo>
                  <a:pt x="194691" y="245110"/>
                </a:lnTo>
                <a:lnTo>
                  <a:pt x="197167" y="245110"/>
                </a:lnTo>
                <a:close/>
              </a:path>
              <a:path w="322580" h="349250">
                <a:moveTo>
                  <a:pt x="197840" y="242608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6" y="244322"/>
                </a:lnTo>
                <a:lnTo>
                  <a:pt x="197840" y="242608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1650" y="54610"/>
                </a:moveTo>
                <a:lnTo>
                  <a:pt x="201460" y="53340"/>
                </a:lnTo>
                <a:lnTo>
                  <a:pt x="201282" y="53340"/>
                </a:lnTo>
                <a:lnTo>
                  <a:pt x="201091" y="54610"/>
                </a:lnTo>
                <a:lnTo>
                  <a:pt x="201295" y="55880"/>
                </a:lnTo>
                <a:lnTo>
                  <a:pt x="201422" y="54610"/>
                </a:lnTo>
                <a:lnTo>
                  <a:pt x="201650" y="5461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202349" y="281482"/>
                </a:moveTo>
                <a:lnTo>
                  <a:pt x="202133" y="281940"/>
                </a:lnTo>
                <a:lnTo>
                  <a:pt x="202349" y="281482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2476" y="58420"/>
                </a:lnTo>
                <a:lnTo>
                  <a:pt x="202463" y="57150"/>
                </a:lnTo>
                <a:lnTo>
                  <a:pt x="202044" y="57150"/>
                </a:lnTo>
                <a:lnTo>
                  <a:pt x="201841" y="58420"/>
                </a:ln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lnTo>
                  <a:pt x="202298" y="59690"/>
                </a:lnTo>
                <a:lnTo>
                  <a:pt x="202425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49" y="281482"/>
                </a:lnTo>
                <a:lnTo>
                  <a:pt x="203352" y="279400"/>
                </a:lnTo>
                <a:close/>
              </a:path>
              <a:path w="322580" h="349250">
                <a:moveTo>
                  <a:pt x="203428" y="53340"/>
                </a:moveTo>
                <a:lnTo>
                  <a:pt x="203047" y="52070"/>
                </a:ln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close/>
              </a:path>
              <a:path w="322580" h="349250">
                <a:moveTo>
                  <a:pt x="203530" y="326059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0" y="326059"/>
                </a:lnTo>
                <a:close/>
              </a:path>
              <a:path w="322580" h="349250">
                <a:moveTo>
                  <a:pt x="203987" y="57150"/>
                </a:moveTo>
                <a:lnTo>
                  <a:pt x="203695" y="55880"/>
                </a:ln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close/>
              </a:path>
              <a:path w="322580" h="349250">
                <a:moveTo>
                  <a:pt x="204177" y="53340"/>
                </a:moveTo>
                <a:lnTo>
                  <a:pt x="204089" y="52070"/>
                </a:ln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close/>
              </a:path>
              <a:path w="322580" h="349250">
                <a:moveTo>
                  <a:pt x="204279" y="59359"/>
                </a:moveTo>
                <a:lnTo>
                  <a:pt x="204038" y="59690"/>
                </a:lnTo>
                <a:lnTo>
                  <a:pt x="204279" y="59359"/>
                </a:lnTo>
                <a:close/>
              </a:path>
              <a:path w="322580" h="349250">
                <a:moveTo>
                  <a:pt x="204558" y="60960"/>
                </a:moveTo>
                <a:lnTo>
                  <a:pt x="204038" y="59690"/>
                </a:ln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79" y="59359"/>
                </a:lnTo>
                <a:lnTo>
                  <a:pt x="204965" y="58420"/>
                </a:lnTo>
                <a:close/>
              </a:path>
              <a:path w="322580" h="349250">
                <a:moveTo>
                  <a:pt x="205371" y="58420"/>
                </a:moveTo>
                <a:lnTo>
                  <a:pt x="204939" y="57150"/>
                </a:ln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close/>
              </a:path>
              <a:path w="322580" h="349250">
                <a:moveTo>
                  <a:pt x="205740" y="318770"/>
                </a:moveTo>
                <a:lnTo>
                  <a:pt x="184048" y="292100"/>
                </a:lnTo>
                <a:lnTo>
                  <a:pt x="177533" y="288290"/>
                </a:ln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0" y="299720"/>
                </a:lnTo>
                <a:lnTo>
                  <a:pt x="199859" y="304800"/>
                </a:lnTo>
                <a:lnTo>
                  <a:pt x="203314" y="311150"/>
                </a:lnTo>
                <a:lnTo>
                  <a:pt x="203949" y="316725"/>
                </a:lnTo>
                <a:lnTo>
                  <a:pt x="204063" y="320040"/>
                </a:lnTo>
                <a:lnTo>
                  <a:pt x="203530" y="326059"/>
                </a:lnTo>
                <a:lnTo>
                  <a:pt x="203936" y="325120"/>
                </a:lnTo>
                <a:lnTo>
                  <a:pt x="205740" y="318770"/>
                </a:lnTo>
                <a:close/>
              </a:path>
              <a:path w="322580" h="349250">
                <a:moveTo>
                  <a:pt x="206019" y="238810"/>
                </a:moveTo>
                <a:lnTo>
                  <a:pt x="204381" y="237490"/>
                </a:lnTo>
                <a:lnTo>
                  <a:pt x="204012" y="237490"/>
                </a:lnTo>
                <a:lnTo>
                  <a:pt x="206019" y="238810"/>
                </a:lnTo>
                <a:close/>
              </a:path>
              <a:path w="322580" h="349250">
                <a:moveTo>
                  <a:pt x="206197" y="283210"/>
                </a:move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close/>
              </a:path>
              <a:path w="322580" h="349250">
                <a:moveTo>
                  <a:pt x="206400" y="62230"/>
                </a:moveTo>
                <a:lnTo>
                  <a:pt x="205790" y="60960"/>
                </a:ln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close/>
              </a:path>
              <a:path w="322580" h="349250">
                <a:moveTo>
                  <a:pt x="206705" y="262890"/>
                </a:moveTo>
                <a:lnTo>
                  <a:pt x="206197" y="262064"/>
                </a:lnTo>
                <a:lnTo>
                  <a:pt x="206387" y="263563"/>
                </a:lnTo>
                <a:lnTo>
                  <a:pt x="206705" y="262890"/>
                </a:lnTo>
                <a:close/>
              </a:path>
              <a:path w="322580" h="349250">
                <a:moveTo>
                  <a:pt x="207086" y="249923"/>
                </a:moveTo>
                <a:lnTo>
                  <a:pt x="206222" y="248920"/>
                </a:lnTo>
                <a:lnTo>
                  <a:pt x="207086" y="249923"/>
                </a:lnTo>
                <a:close/>
              </a:path>
              <a:path w="322580" h="349250">
                <a:moveTo>
                  <a:pt x="207784" y="239966"/>
                </a:moveTo>
                <a:lnTo>
                  <a:pt x="206019" y="238810"/>
                </a:lnTo>
                <a:lnTo>
                  <a:pt x="207556" y="240030"/>
                </a:lnTo>
                <a:lnTo>
                  <a:pt x="207784" y="239966"/>
                </a:lnTo>
                <a:close/>
              </a:path>
              <a:path w="322580" h="349250">
                <a:moveTo>
                  <a:pt x="208165" y="285750"/>
                </a:moveTo>
                <a:lnTo>
                  <a:pt x="207073" y="284480"/>
                </a:lnTo>
                <a:lnTo>
                  <a:pt x="202552" y="284480"/>
                </a:lnTo>
                <a:lnTo>
                  <a:pt x="202145" y="282016"/>
                </a:lnTo>
                <a:lnTo>
                  <a:pt x="200418" y="283210"/>
                </a:lnTo>
                <a:lnTo>
                  <a:pt x="200660" y="284480"/>
                </a:ln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close/>
              </a:path>
              <a:path w="322580" h="349250">
                <a:moveTo>
                  <a:pt x="210362" y="67310"/>
                </a:moveTo>
                <a:lnTo>
                  <a:pt x="208546" y="66040"/>
                </a:lnTo>
                <a:lnTo>
                  <a:pt x="209765" y="67310"/>
                </a:lnTo>
                <a:lnTo>
                  <a:pt x="210362" y="67310"/>
                </a:lnTo>
                <a:close/>
              </a:path>
              <a:path w="322580" h="349250">
                <a:moveTo>
                  <a:pt x="210743" y="154940"/>
                </a:moveTo>
                <a:lnTo>
                  <a:pt x="210464" y="153670"/>
                </a:lnTo>
                <a:lnTo>
                  <a:pt x="210172" y="152400"/>
                </a:ln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close/>
              </a:path>
              <a:path w="322580" h="349250">
                <a:moveTo>
                  <a:pt x="211709" y="175260"/>
                </a:moveTo>
                <a:lnTo>
                  <a:pt x="211175" y="173990"/>
                </a:lnTo>
                <a:lnTo>
                  <a:pt x="210781" y="173990"/>
                </a:lnTo>
                <a:lnTo>
                  <a:pt x="210781" y="17526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0781" y="175260"/>
                </a:lnTo>
                <a:lnTo>
                  <a:pt x="210781" y="173990"/>
                </a:lnTo>
                <a:lnTo>
                  <a:pt x="210248" y="173990"/>
                </a:lnTo>
                <a:lnTo>
                  <a:pt x="209778" y="175374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81" y="177800"/>
                </a:lnTo>
                <a:lnTo>
                  <a:pt x="211416" y="175260"/>
                </a:lnTo>
                <a:lnTo>
                  <a:pt x="211709" y="175260"/>
                </a:lnTo>
                <a:close/>
              </a:path>
              <a:path w="322580" h="349250">
                <a:moveTo>
                  <a:pt x="211963" y="306070"/>
                </a:moveTo>
                <a:lnTo>
                  <a:pt x="208686" y="306070"/>
                </a:lnTo>
                <a:lnTo>
                  <a:pt x="206502" y="304800"/>
                </a:ln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close/>
              </a:path>
              <a:path w="322580" h="349250">
                <a:moveTo>
                  <a:pt x="212280" y="255270"/>
                </a:moveTo>
                <a:lnTo>
                  <a:pt x="210985" y="254000"/>
                </a:lnTo>
                <a:lnTo>
                  <a:pt x="209765" y="252730"/>
                </a:lnTo>
                <a:lnTo>
                  <a:pt x="207086" y="249923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375" y="182880"/>
                </a:lnTo>
                <a:lnTo>
                  <a:pt x="208356" y="184150"/>
                </a:lnTo>
                <a:lnTo>
                  <a:pt x="207010" y="181610"/>
                </a:lnTo>
                <a:lnTo>
                  <a:pt x="205244" y="182880"/>
                </a:lnTo>
                <a:lnTo>
                  <a:pt x="205460" y="180340"/>
                </a:lnTo>
                <a:lnTo>
                  <a:pt x="204406" y="182880"/>
                </a:lnTo>
                <a:lnTo>
                  <a:pt x="204279" y="183972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7170" y="66065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0" y="66065"/>
                </a:lnTo>
                <a:close/>
              </a:path>
              <a:path w="322580" h="349250">
                <a:moveTo>
                  <a:pt x="217195" y="314883"/>
                </a:moveTo>
                <a:lnTo>
                  <a:pt x="216293" y="313690"/>
                </a:lnTo>
                <a:lnTo>
                  <a:pt x="210185" y="312420"/>
                </a:lnTo>
                <a:lnTo>
                  <a:pt x="217195" y="314883"/>
                </a:lnTo>
                <a:close/>
              </a:path>
              <a:path w="322580" h="349250">
                <a:moveTo>
                  <a:pt x="217436" y="315201"/>
                </a:moveTo>
                <a:lnTo>
                  <a:pt x="217424" y="314960"/>
                </a:lnTo>
                <a:lnTo>
                  <a:pt x="217195" y="314883"/>
                </a:lnTo>
                <a:lnTo>
                  <a:pt x="217436" y="315201"/>
                </a:lnTo>
                <a:close/>
              </a:path>
              <a:path w="322580" h="349250">
                <a:moveTo>
                  <a:pt x="218516" y="245110"/>
                </a:moveTo>
                <a:lnTo>
                  <a:pt x="213360" y="242570"/>
                </a:lnTo>
                <a:lnTo>
                  <a:pt x="210629" y="241300"/>
                </a:ln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close/>
              </a:path>
              <a:path w="322580" h="349250">
                <a:moveTo>
                  <a:pt x="220129" y="318770"/>
                </a:moveTo>
                <a:lnTo>
                  <a:pt x="217436" y="315201"/>
                </a:ln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close/>
              </a:path>
              <a:path w="322580" h="349250">
                <a:moveTo>
                  <a:pt x="221424" y="177800"/>
                </a:moveTo>
                <a:lnTo>
                  <a:pt x="221411" y="173990"/>
                </a:lnTo>
                <a:lnTo>
                  <a:pt x="220764" y="17399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lnTo>
                  <a:pt x="220764" y="175260"/>
                </a:lnTo>
                <a:lnTo>
                  <a:pt x="220764" y="173990"/>
                </a:lnTo>
                <a:lnTo>
                  <a:pt x="220256" y="173990"/>
                </a:lnTo>
                <a:lnTo>
                  <a:pt x="220040" y="175260"/>
                </a:ln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4" y="177800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8"/>
                </a:lnTo>
                <a:lnTo>
                  <a:pt x="222084" y="64770"/>
                </a:lnTo>
                <a:close/>
              </a:path>
              <a:path w="322580" h="349250">
                <a:moveTo>
                  <a:pt x="223316" y="54610"/>
                </a:moveTo>
                <a:lnTo>
                  <a:pt x="223024" y="54292"/>
                </a:lnTo>
                <a:lnTo>
                  <a:pt x="223215" y="54610"/>
                </a:lnTo>
                <a:close/>
              </a:path>
              <a:path w="322580" h="349250">
                <a:moveTo>
                  <a:pt x="223443" y="244944"/>
                </a:moveTo>
                <a:lnTo>
                  <a:pt x="223431" y="243840"/>
                </a:lnTo>
                <a:lnTo>
                  <a:pt x="222529" y="243446"/>
                </a:lnTo>
                <a:lnTo>
                  <a:pt x="223443" y="244944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28" y="60274"/>
                </a:lnTo>
                <a:lnTo>
                  <a:pt x="224040" y="5969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28" y="56464"/>
                </a:lnTo>
                <a:lnTo>
                  <a:pt x="224053" y="55880"/>
                </a:lnTo>
                <a:close/>
              </a:path>
              <a:path w="322580" h="349250">
                <a:moveTo>
                  <a:pt x="224447" y="57150"/>
                </a:moveTo>
                <a:lnTo>
                  <a:pt x="224028" y="56464"/>
                </a:lnTo>
                <a:lnTo>
                  <a:pt x="224002" y="57150"/>
                </a:lnTo>
                <a:lnTo>
                  <a:pt x="224447" y="57150"/>
                </a:lnTo>
                <a:close/>
              </a:path>
              <a:path w="322580" h="349250">
                <a:moveTo>
                  <a:pt x="232435" y="267970"/>
                </a:moveTo>
                <a:lnTo>
                  <a:pt x="228892" y="266700"/>
                </a:lnTo>
                <a:lnTo>
                  <a:pt x="232232" y="267970"/>
                </a:lnTo>
                <a:lnTo>
                  <a:pt x="232435" y="267970"/>
                </a:lnTo>
                <a:close/>
              </a:path>
              <a:path w="322580" h="349250">
                <a:moveTo>
                  <a:pt x="232473" y="176530"/>
                </a:moveTo>
                <a:lnTo>
                  <a:pt x="231279" y="173990"/>
                </a:lnTo>
                <a:lnTo>
                  <a:pt x="230682" y="172720"/>
                </a:lnTo>
                <a:lnTo>
                  <a:pt x="230378" y="172720"/>
                </a:lnTo>
                <a:lnTo>
                  <a:pt x="230378" y="173990"/>
                </a:lnTo>
                <a:lnTo>
                  <a:pt x="229476" y="172720"/>
                </a:lnTo>
                <a:lnTo>
                  <a:pt x="229616" y="172720"/>
                </a:lnTo>
                <a:lnTo>
                  <a:pt x="230378" y="173990"/>
                </a:lnTo>
                <a:lnTo>
                  <a:pt x="230378" y="172720"/>
                </a:lnTo>
                <a:lnTo>
                  <a:pt x="230225" y="172720"/>
                </a:lnTo>
                <a:lnTo>
                  <a:pt x="229692" y="171450"/>
                </a:lnTo>
                <a:lnTo>
                  <a:pt x="228688" y="171450"/>
                </a:lnTo>
                <a:lnTo>
                  <a:pt x="228346" y="172720"/>
                </a:ln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close/>
              </a:path>
              <a:path w="322580" h="349250">
                <a:moveTo>
                  <a:pt x="234657" y="92710"/>
                </a:moveTo>
                <a:lnTo>
                  <a:pt x="234391" y="90170"/>
                </a:lnTo>
                <a:lnTo>
                  <a:pt x="233349" y="90170"/>
                </a:lnTo>
                <a:lnTo>
                  <a:pt x="231724" y="88900"/>
                </a:lnTo>
                <a:lnTo>
                  <a:pt x="231508" y="88900"/>
                </a:lnTo>
                <a:lnTo>
                  <a:pt x="231559" y="90170"/>
                </a:ln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6143" y="130670"/>
                </a:lnTo>
                <a:lnTo>
                  <a:pt x="236143" y="132080"/>
                </a:lnTo>
                <a:lnTo>
                  <a:pt x="232295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143" y="13067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30" y="135890"/>
                </a:lnTo>
                <a:lnTo>
                  <a:pt x="236613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241452" y="168910"/>
                </a:moveTo>
                <a:lnTo>
                  <a:pt x="239915" y="167640"/>
                </a:lnTo>
                <a:lnTo>
                  <a:pt x="236943" y="165100"/>
                </a:lnTo>
                <a:lnTo>
                  <a:pt x="235496" y="165100"/>
                </a:lnTo>
                <a:lnTo>
                  <a:pt x="235191" y="166370"/>
                </a:ln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close/>
              </a:path>
              <a:path w="322580" h="349250">
                <a:moveTo>
                  <a:pt x="242074" y="196850"/>
                </a:moveTo>
                <a:lnTo>
                  <a:pt x="239852" y="196850"/>
                </a:lnTo>
                <a:lnTo>
                  <a:pt x="238379" y="195580"/>
                </a:lnTo>
                <a:lnTo>
                  <a:pt x="239598" y="198120"/>
                </a:lnTo>
                <a:lnTo>
                  <a:pt x="242074" y="19685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9458" y="144894"/>
                </a:lnTo>
                <a:lnTo>
                  <a:pt x="239458" y="146050"/>
                </a:lnTo>
                <a:lnTo>
                  <a:pt x="236816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458" y="144894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47446" y="192684"/>
                </a:moveTo>
                <a:lnTo>
                  <a:pt x="243751" y="189230"/>
                </a:ln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6" y="193573"/>
                </a:lnTo>
                <a:lnTo>
                  <a:pt x="247446" y="192684"/>
                </a:lnTo>
                <a:close/>
              </a:path>
              <a:path w="322580" h="349250">
                <a:moveTo>
                  <a:pt x="249618" y="120650"/>
                </a:moveTo>
                <a:lnTo>
                  <a:pt x="248894" y="118110"/>
                </a:lnTo>
                <a:lnTo>
                  <a:pt x="248170" y="115570"/>
                </a:ln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7370" y="120650"/>
                </a:lnTo>
                <a:lnTo>
                  <a:pt x="247446" y="122085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close/>
              </a:path>
              <a:path w="322580" h="349250">
                <a:moveTo>
                  <a:pt x="252082" y="275590"/>
                </a:moveTo>
                <a:lnTo>
                  <a:pt x="251917" y="274320"/>
                </a:lnTo>
                <a:lnTo>
                  <a:pt x="251587" y="275590"/>
                </a:lnTo>
                <a:lnTo>
                  <a:pt x="252082" y="275590"/>
                </a:lnTo>
                <a:close/>
              </a:path>
              <a:path w="322580" h="349250">
                <a:moveTo>
                  <a:pt x="254584" y="288290"/>
                </a:moveTo>
                <a:lnTo>
                  <a:pt x="252920" y="287020"/>
                </a:ln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close/>
              </a:path>
              <a:path w="322580" h="349250">
                <a:moveTo>
                  <a:pt x="255181" y="67271"/>
                </a:moveTo>
                <a:lnTo>
                  <a:pt x="255003" y="67310"/>
                </a:lnTo>
                <a:lnTo>
                  <a:pt x="255181" y="67271"/>
                </a:lnTo>
                <a:close/>
              </a:path>
              <a:path w="322580" h="349250">
                <a:moveTo>
                  <a:pt x="256755" y="288290"/>
                </a:moveTo>
                <a:lnTo>
                  <a:pt x="256628" y="288290"/>
                </a:lnTo>
                <a:lnTo>
                  <a:pt x="256755" y="288290"/>
                </a:lnTo>
                <a:close/>
              </a:path>
              <a:path w="322580" h="349250">
                <a:moveTo>
                  <a:pt x="256832" y="184454"/>
                </a:moveTo>
                <a:lnTo>
                  <a:pt x="256781" y="182816"/>
                </a:lnTo>
                <a:lnTo>
                  <a:pt x="253276" y="181610"/>
                </a:lnTo>
                <a:lnTo>
                  <a:pt x="255803" y="184035"/>
                </a:lnTo>
                <a:lnTo>
                  <a:pt x="255879" y="184454"/>
                </a:lnTo>
                <a:lnTo>
                  <a:pt x="255485" y="186740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47688" y="187960"/>
                </a:lnTo>
                <a:lnTo>
                  <a:pt x="250113" y="191770"/>
                </a:lnTo>
                <a:lnTo>
                  <a:pt x="252742" y="190500"/>
                </a:lnTo>
                <a:lnTo>
                  <a:pt x="255638" y="190500"/>
                </a:lnTo>
                <a:lnTo>
                  <a:pt x="256603" y="186778"/>
                </a:lnTo>
                <a:lnTo>
                  <a:pt x="256832" y="184454"/>
                </a:lnTo>
                <a:close/>
              </a:path>
              <a:path w="322580" h="349250">
                <a:moveTo>
                  <a:pt x="257340" y="72390"/>
                </a:moveTo>
                <a:lnTo>
                  <a:pt x="255041" y="67386"/>
                </a:lnTo>
                <a:lnTo>
                  <a:pt x="253479" y="68580"/>
                </a:lnTo>
                <a:lnTo>
                  <a:pt x="257340" y="72390"/>
                </a:lnTo>
                <a:close/>
              </a:path>
              <a:path w="322580" h="349250">
                <a:moveTo>
                  <a:pt x="260819" y="80010"/>
                </a:moveTo>
                <a:lnTo>
                  <a:pt x="259816" y="77470"/>
                </a:ln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close/>
              </a:path>
              <a:path w="322580" h="349250">
                <a:moveTo>
                  <a:pt x="263779" y="179070"/>
                </a:moveTo>
                <a:lnTo>
                  <a:pt x="260527" y="177800"/>
                </a:lnTo>
                <a:lnTo>
                  <a:pt x="258064" y="179070"/>
                </a:lnTo>
                <a:lnTo>
                  <a:pt x="263779" y="179070"/>
                </a:lnTo>
                <a:close/>
              </a:path>
              <a:path w="322580" h="349250">
                <a:moveTo>
                  <a:pt x="264312" y="111036"/>
                </a:moveTo>
                <a:lnTo>
                  <a:pt x="261962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36"/>
                </a:lnTo>
                <a:close/>
              </a:path>
              <a:path w="322580" h="349250">
                <a:moveTo>
                  <a:pt x="264591" y="195656"/>
                </a:moveTo>
                <a:lnTo>
                  <a:pt x="263347" y="194614"/>
                </a:lnTo>
                <a:lnTo>
                  <a:pt x="264464" y="195580"/>
                </a:lnTo>
                <a:lnTo>
                  <a:pt x="264591" y="195656"/>
                </a:lnTo>
                <a:close/>
              </a:path>
              <a:path w="322580" h="349250">
                <a:moveTo>
                  <a:pt x="265480" y="108305"/>
                </a:moveTo>
                <a:lnTo>
                  <a:pt x="264312" y="111036"/>
                </a:lnTo>
                <a:lnTo>
                  <a:pt x="265252" y="109220"/>
                </a:lnTo>
                <a:lnTo>
                  <a:pt x="265480" y="108305"/>
                </a:lnTo>
                <a:close/>
              </a:path>
              <a:path w="322580" h="349250">
                <a:moveTo>
                  <a:pt x="266166" y="106680"/>
                </a:moveTo>
                <a:lnTo>
                  <a:pt x="266039" y="106057"/>
                </a:lnTo>
                <a:lnTo>
                  <a:pt x="265480" y="108305"/>
                </a:lnTo>
                <a:lnTo>
                  <a:pt x="266166" y="106680"/>
                </a:lnTo>
                <a:close/>
              </a:path>
              <a:path w="322580" h="349250">
                <a:moveTo>
                  <a:pt x="266509" y="104140"/>
                </a:moveTo>
                <a:lnTo>
                  <a:pt x="266153" y="101600"/>
                </a:lnTo>
                <a:lnTo>
                  <a:pt x="265633" y="97790"/>
                </a:ln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039" y="106057"/>
                </a:lnTo>
                <a:lnTo>
                  <a:pt x="266509" y="104140"/>
                </a:lnTo>
                <a:close/>
              </a:path>
              <a:path w="322580" h="349250">
                <a:moveTo>
                  <a:pt x="266687" y="274320"/>
                </a:moveTo>
                <a:lnTo>
                  <a:pt x="266522" y="273050"/>
                </a:lnTo>
                <a:lnTo>
                  <a:pt x="266192" y="274320"/>
                </a:lnTo>
                <a:lnTo>
                  <a:pt x="266687" y="274320"/>
                </a:lnTo>
                <a:close/>
              </a:path>
              <a:path w="322580" h="349250">
                <a:moveTo>
                  <a:pt x="267309" y="177850"/>
                </a:moveTo>
                <a:lnTo>
                  <a:pt x="267208" y="175983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lnTo>
                  <a:pt x="264020" y="172720"/>
                </a:lnTo>
                <a:lnTo>
                  <a:pt x="265874" y="173990"/>
                </a:lnTo>
                <a:lnTo>
                  <a:pt x="265887" y="177850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09" y="177850"/>
                </a:lnTo>
                <a:close/>
              </a:path>
              <a:path w="322580" h="349250">
                <a:moveTo>
                  <a:pt x="268478" y="255422"/>
                </a:moveTo>
                <a:lnTo>
                  <a:pt x="268439" y="255270"/>
                </a:lnTo>
                <a:lnTo>
                  <a:pt x="268478" y="255422"/>
                </a:lnTo>
                <a:close/>
              </a:path>
              <a:path w="322580" h="349250">
                <a:moveTo>
                  <a:pt x="270319" y="218440"/>
                </a:moveTo>
                <a:lnTo>
                  <a:pt x="269786" y="215900"/>
                </a:lnTo>
                <a:lnTo>
                  <a:pt x="265633" y="212090"/>
                </a:ln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lnTo>
                  <a:pt x="260019" y="223520"/>
                </a:lnTo>
                <a:lnTo>
                  <a:pt x="267182" y="223520"/>
                </a:lnTo>
                <a:lnTo>
                  <a:pt x="267970" y="222250"/>
                </a:lnTo>
                <a:lnTo>
                  <a:pt x="270319" y="218440"/>
                </a:lnTo>
                <a:close/>
              </a:path>
              <a:path w="322580" h="349250">
                <a:moveTo>
                  <a:pt x="271551" y="274320"/>
                </a:moveTo>
                <a:lnTo>
                  <a:pt x="271386" y="273050"/>
                </a:lnTo>
                <a:lnTo>
                  <a:pt x="271068" y="274320"/>
                </a:lnTo>
                <a:lnTo>
                  <a:pt x="271551" y="27432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5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71881" y="269240"/>
                </a:moveTo>
                <a:lnTo>
                  <a:pt x="271716" y="267970"/>
                </a:lnTo>
                <a:lnTo>
                  <a:pt x="271399" y="269240"/>
                </a:lnTo>
                <a:lnTo>
                  <a:pt x="271881" y="269240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272351" y="166370"/>
                </a:moveTo>
                <a:lnTo>
                  <a:pt x="270764" y="162560"/>
                </a:lnTo>
                <a:lnTo>
                  <a:pt x="267233" y="161290"/>
                </a:ln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close/>
              </a:path>
              <a:path w="322580" h="349250">
                <a:moveTo>
                  <a:pt x="272846" y="144564"/>
                </a:moveTo>
                <a:lnTo>
                  <a:pt x="272211" y="144780"/>
                </a:lnTo>
                <a:lnTo>
                  <a:pt x="272618" y="144780"/>
                </a:lnTo>
                <a:lnTo>
                  <a:pt x="272846" y="144564"/>
                </a:lnTo>
                <a:close/>
              </a:path>
              <a:path w="322580" h="349250">
                <a:moveTo>
                  <a:pt x="275361" y="295910"/>
                </a:move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close/>
              </a:path>
              <a:path w="322580" h="349250">
                <a:moveTo>
                  <a:pt x="275526" y="165150"/>
                </a:moveTo>
                <a:lnTo>
                  <a:pt x="275285" y="165100"/>
                </a:lnTo>
                <a:lnTo>
                  <a:pt x="275526" y="165150"/>
                </a:lnTo>
                <a:close/>
              </a:path>
              <a:path w="322580" h="349250">
                <a:moveTo>
                  <a:pt x="275729" y="152400"/>
                </a:moveTo>
                <a:lnTo>
                  <a:pt x="273748" y="148590"/>
                </a:lnTo>
                <a:lnTo>
                  <a:pt x="269049" y="147320"/>
                </a:ln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close/>
              </a:path>
              <a:path w="322580" h="349250">
                <a:moveTo>
                  <a:pt x="276428" y="274320"/>
                </a:moveTo>
                <a:lnTo>
                  <a:pt x="276250" y="273050"/>
                </a:lnTo>
                <a:lnTo>
                  <a:pt x="275932" y="274320"/>
                </a:lnTo>
                <a:lnTo>
                  <a:pt x="276428" y="274320"/>
                </a:lnTo>
                <a:close/>
              </a:path>
              <a:path w="322580" h="349250">
                <a:moveTo>
                  <a:pt x="276910" y="135890"/>
                </a:moveTo>
                <a:lnTo>
                  <a:pt x="275297" y="134620"/>
                </a:lnTo>
                <a:lnTo>
                  <a:pt x="273672" y="133350"/>
                </a:ln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83819" y="282016"/>
                </a:moveTo>
                <a:lnTo>
                  <a:pt x="283705" y="280670"/>
                </a:lnTo>
                <a:lnTo>
                  <a:pt x="283057" y="282016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9" y="282016"/>
                </a:lnTo>
                <a:close/>
              </a:path>
              <a:path w="322580" h="349250">
                <a:moveTo>
                  <a:pt x="285623" y="283210"/>
                </a:moveTo>
                <a:lnTo>
                  <a:pt x="285419" y="280670"/>
                </a:ln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close/>
              </a:path>
              <a:path w="322580" h="349250">
                <a:moveTo>
                  <a:pt x="291033" y="275590"/>
                </a:moveTo>
                <a:lnTo>
                  <a:pt x="290855" y="274320"/>
                </a:lnTo>
                <a:lnTo>
                  <a:pt x="290537" y="275590"/>
                </a:lnTo>
                <a:lnTo>
                  <a:pt x="291033" y="275590"/>
                </a:lnTo>
                <a:close/>
              </a:path>
              <a:path w="322580" h="349250">
                <a:moveTo>
                  <a:pt x="294843" y="196850"/>
                </a:moveTo>
                <a:lnTo>
                  <a:pt x="292531" y="194310"/>
                </a:lnTo>
                <a:lnTo>
                  <a:pt x="288213" y="191770"/>
                </a:lnTo>
                <a:lnTo>
                  <a:pt x="292011" y="194310"/>
                </a:lnTo>
                <a:lnTo>
                  <a:pt x="293458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86194" y="200660"/>
                </a:lnTo>
                <a:lnTo>
                  <a:pt x="282663" y="198120"/>
                </a:ln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94843" y="196850"/>
                </a:lnTo>
                <a:close/>
              </a:path>
              <a:path w="322580" h="349250">
                <a:moveTo>
                  <a:pt x="299491" y="66446"/>
                </a:moveTo>
                <a:lnTo>
                  <a:pt x="299377" y="64757"/>
                </a:lnTo>
                <a:lnTo>
                  <a:pt x="298234" y="57150"/>
                </a:lnTo>
                <a:lnTo>
                  <a:pt x="297764" y="57150"/>
                </a:lnTo>
                <a:lnTo>
                  <a:pt x="297053" y="55880"/>
                </a:ln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98043" y="64757"/>
                </a:lnTo>
                <a:lnTo>
                  <a:pt x="297497" y="71120"/>
                </a:lnTo>
                <a:lnTo>
                  <a:pt x="295579" y="77470"/>
                </a:lnTo>
                <a:lnTo>
                  <a:pt x="292798" y="83820"/>
                </a:lnTo>
                <a:lnTo>
                  <a:pt x="289547" y="90170"/>
                </a:lnTo>
                <a:lnTo>
                  <a:pt x="294144" y="82550"/>
                </a:lnTo>
                <a:lnTo>
                  <a:pt x="297853" y="74930"/>
                </a:lnTo>
                <a:lnTo>
                  <a:pt x="299491" y="66446"/>
                </a:lnTo>
                <a:close/>
              </a:path>
              <a:path w="322580" h="349250">
                <a:moveTo>
                  <a:pt x="300659" y="167640"/>
                </a:moveTo>
                <a:lnTo>
                  <a:pt x="275526" y="165150"/>
                </a:lnTo>
                <a:lnTo>
                  <a:pt x="289433" y="167640"/>
                </a:lnTo>
                <a:lnTo>
                  <a:pt x="300659" y="16764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5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8140" y="95250"/>
                </a:moveTo>
                <a:lnTo>
                  <a:pt x="307835" y="91935"/>
                </a:lnTo>
                <a:lnTo>
                  <a:pt x="305828" y="96520"/>
                </a:lnTo>
                <a:lnTo>
                  <a:pt x="303250" y="100164"/>
                </a:lnTo>
                <a:lnTo>
                  <a:pt x="308140" y="9525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308444" y="90576"/>
                </a:moveTo>
                <a:lnTo>
                  <a:pt x="308368" y="85090"/>
                </a:lnTo>
                <a:lnTo>
                  <a:pt x="308241" y="82550"/>
                </a:ln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7835" y="91935"/>
                </a:lnTo>
                <a:lnTo>
                  <a:pt x="308444" y="90576"/>
                </a:lnTo>
                <a:close/>
              </a:path>
              <a:path w="322580" h="349250">
                <a:moveTo>
                  <a:pt x="308508" y="158470"/>
                </a:moveTo>
                <a:lnTo>
                  <a:pt x="307467" y="158750"/>
                </a:lnTo>
                <a:lnTo>
                  <a:pt x="308254" y="158750"/>
                </a:lnTo>
                <a:lnTo>
                  <a:pt x="308508" y="158470"/>
                </a:lnTo>
                <a:close/>
              </a:path>
              <a:path w="322580" h="349250">
                <a:moveTo>
                  <a:pt x="312674" y="166370"/>
                </a:moveTo>
                <a:lnTo>
                  <a:pt x="309003" y="163830"/>
                </a:lnTo>
                <a:lnTo>
                  <a:pt x="301472" y="161290"/>
                </a:ln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close/>
              </a:path>
              <a:path w="322580" h="349250">
                <a:moveTo>
                  <a:pt x="315734" y="147320"/>
                </a:moveTo>
                <a:lnTo>
                  <a:pt x="311124" y="146050"/>
                </a:ln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close/>
              </a:path>
              <a:path w="322580" h="349250">
                <a:moveTo>
                  <a:pt x="317728" y="127000"/>
                </a:moveTo>
                <a:lnTo>
                  <a:pt x="311734" y="125730"/>
                </a:ln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60" y="128270"/>
                </a:lnTo>
                <a:lnTo>
                  <a:pt x="317728" y="127000"/>
                </a:lnTo>
                <a:close/>
              </a:path>
              <a:path w="322580" h="349250">
                <a:moveTo>
                  <a:pt x="322275" y="127000"/>
                </a:moveTo>
                <a:lnTo>
                  <a:pt x="320459" y="123190"/>
                </a:lnTo>
                <a:lnTo>
                  <a:pt x="320078" y="123190"/>
                </a:lnTo>
                <a:lnTo>
                  <a:pt x="320078" y="127000"/>
                </a:lnTo>
                <a:lnTo>
                  <a:pt x="318312" y="130810"/>
                </a:lnTo>
                <a:lnTo>
                  <a:pt x="277190" y="147116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2" y="154940"/>
                </a:lnTo>
                <a:lnTo>
                  <a:pt x="270230" y="152400"/>
                </a:lnTo>
                <a:lnTo>
                  <a:pt x="261886" y="152996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61886" y="153670"/>
                </a:lnTo>
                <a:lnTo>
                  <a:pt x="261886" y="152996"/>
                </a:lnTo>
                <a:lnTo>
                  <a:pt x="252666" y="153657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0792" y="162560"/>
                </a:lnTo>
                <a:lnTo>
                  <a:pt x="238861" y="161290"/>
                </a:lnTo>
                <a:lnTo>
                  <a:pt x="238455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697" y="166217"/>
                </a:lnTo>
                <a:lnTo>
                  <a:pt x="246913" y="166674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6875" y="172720"/>
                </a:lnTo>
                <a:lnTo>
                  <a:pt x="245922" y="173990"/>
                </a:lnTo>
                <a:lnTo>
                  <a:pt x="243052" y="175374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74"/>
                </a:lnTo>
                <a:lnTo>
                  <a:pt x="246697" y="166217"/>
                </a:lnTo>
                <a:lnTo>
                  <a:pt x="242493" y="165100"/>
                </a:ln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73" y="175983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6" y="178308"/>
                </a:ln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4124" y="182880"/>
                </a:lnTo>
                <a:lnTo>
                  <a:pt x="231216" y="182880"/>
                </a:lnTo>
                <a:lnTo>
                  <a:pt x="232092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1" y="178282"/>
                </a:lnTo>
                <a:lnTo>
                  <a:pt x="235851" y="175260"/>
                </a:lnTo>
                <a:lnTo>
                  <a:pt x="237274" y="177647"/>
                </a:lnTo>
                <a:lnTo>
                  <a:pt x="237286" y="177850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28384" y="180340"/>
                </a:lnTo>
                <a:lnTo>
                  <a:pt x="22967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lnTo>
                  <a:pt x="224155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5653" y="182638"/>
                </a:lnTo>
                <a:lnTo>
                  <a:pt x="224548" y="179070"/>
                </a:ln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19760" y="182956"/>
                </a:lnTo>
                <a:lnTo>
                  <a:pt x="221678" y="185420"/>
                </a:lnTo>
                <a:lnTo>
                  <a:pt x="222250" y="184150"/>
                </a:lnTo>
                <a:lnTo>
                  <a:pt x="222808" y="182880"/>
                </a:ln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4" y="184327"/>
                </a:lnTo>
                <a:lnTo>
                  <a:pt x="219621" y="182956"/>
                </a:lnTo>
                <a:lnTo>
                  <a:pt x="217855" y="184099"/>
                </a:lnTo>
                <a:lnTo>
                  <a:pt x="217855" y="186690"/>
                </a:lnTo>
                <a:lnTo>
                  <a:pt x="217792" y="188175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5" y="187706"/>
                </a:lnTo>
                <a:lnTo>
                  <a:pt x="216992" y="185420"/>
                </a:lnTo>
                <a:lnTo>
                  <a:pt x="217093" y="185928"/>
                </a:lnTo>
                <a:lnTo>
                  <a:pt x="217258" y="186690"/>
                </a:lnTo>
                <a:lnTo>
                  <a:pt x="217855" y="186690"/>
                </a:lnTo>
                <a:lnTo>
                  <a:pt x="217855" y="184099"/>
                </a:lnTo>
                <a:lnTo>
                  <a:pt x="217322" y="181610"/>
                </a:lnTo>
                <a:lnTo>
                  <a:pt x="217170" y="184150"/>
                </a:lnTo>
                <a:lnTo>
                  <a:pt x="216827" y="184150"/>
                </a:lnTo>
                <a:lnTo>
                  <a:pt x="216319" y="182956"/>
                </a:lnTo>
                <a:lnTo>
                  <a:pt x="216281" y="180340"/>
                </a:lnTo>
                <a:lnTo>
                  <a:pt x="216585" y="175260"/>
                </a:ln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3004" y="185420"/>
                </a:lnTo>
                <a:lnTo>
                  <a:pt x="211226" y="185420"/>
                </a:ln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4" y="204177"/>
                </a:lnTo>
                <a:lnTo>
                  <a:pt x="209308" y="205740"/>
                </a:lnTo>
                <a:lnTo>
                  <a:pt x="209270" y="204470"/>
                </a:lnTo>
                <a:lnTo>
                  <a:pt x="209080" y="198120"/>
                </a:lnTo>
                <a:lnTo>
                  <a:pt x="208381" y="204470"/>
                </a:lnTo>
                <a:lnTo>
                  <a:pt x="208140" y="204241"/>
                </a:lnTo>
                <a:lnTo>
                  <a:pt x="208140" y="204660"/>
                </a:lnTo>
                <a:lnTo>
                  <a:pt x="206971" y="205193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8" y="222288"/>
                </a:lnTo>
                <a:lnTo>
                  <a:pt x="205435" y="224929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lnTo>
                  <a:pt x="200431" y="222288"/>
                </a:lnTo>
                <a:lnTo>
                  <a:pt x="200406" y="205740"/>
                </a:lnTo>
                <a:lnTo>
                  <a:pt x="201168" y="207010"/>
                </a:ln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lnTo>
                  <a:pt x="206971" y="207010"/>
                </a:lnTo>
                <a:lnTo>
                  <a:pt x="206971" y="205193"/>
                </a:lnTo>
                <a:lnTo>
                  <a:pt x="205752" y="205740"/>
                </a:lnTo>
                <a:lnTo>
                  <a:pt x="204546" y="205740"/>
                </a:lnTo>
                <a:lnTo>
                  <a:pt x="203301" y="20701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8140" y="204660"/>
                </a:lnTo>
                <a:lnTo>
                  <a:pt x="208140" y="204241"/>
                </a:lnTo>
                <a:lnTo>
                  <a:pt x="205803" y="201930"/>
                </a:lnTo>
                <a:lnTo>
                  <a:pt x="203822" y="203200"/>
                </a:lnTo>
                <a:lnTo>
                  <a:pt x="20299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4" y="193979"/>
                </a:lnTo>
                <a:lnTo>
                  <a:pt x="201803" y="18923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5435" y="186690"/>
                </a:lnTo>
                <a:lnTo>
                  <a:pt x="204597" y="199390"/>
                </a:lnTo>
                <a:lnTo>
                  <a:pt x="206298" y="194310"/>
                </a:lnTo>
                <a:lnTo>
                  <a:pt x="207568" y="190500"/>
                </a:lnTo>
                <a:lnTo>
                  <a:pt x="208661" y="187960"/>
                </a:lnTo>
                <a:lnTo>
                  <a:pt x="210045" y="187960"/>
                </a:lnTo>
                <a:lnTo>
                  <a:pt x="211226" y="186690"/>
                </a:lnTo>
                <a:lnTo>
                  <a:pt x="211226" y="185420"/>
                </a:lnTo>
                <a:lnTo>
                  <a:pt x="208915" y="18542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6679" y="185178"/>
                </a:lnTo>
                <a:lnTo>
                  <a:pt x="206679" y="189776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5803" y="190842"/>
                </a:lnTo>
                <a:lnTo>
                  <a:pt x="206032" y="187706"/>
                </a:lnTo>
                <a:lnTo>
                  <a:pt x="206082" y="186690"/>
                </a:lnTo>
                <a:lnTo>
                  <a:pt x="206324" y="187960"/>
                </a:lnTo>
                <a:lnTo>
                  <a:pt x="206641" y="187960"/>
                </a:lnTo>
                <a:lnTo>
                  <a:pt x="206679" y="189776"/>
                </a:lnTo>
                <a:lnTo>
                  <a:pt x="206679" y="185178"/>
                </a:lnTo>
                <a:lnTo>
                  <a:pt x="204317" y="184150"/>
                </a:lnTo>
                <a:lnTo>
                  <a:pt x="204279" y="183972"/>
                </a:lnTo>
                <a:lnTo>
                  <a:pt x="204177" y="183464"/>
                </a:lnTo>
                <a:lnTo>
                  <a:pt x="204089" y="182880"/>
                </a:lnTo>
                <a:lnTo>
                  <a:pt x="204012" y="181610"/>
                </a:lnTo>
                <a:lnTo>
                  <a:pt x="206667" y="172720"/>
                </a:ln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1942" y="181610"/>
                </a:lnTo>
                <a:lnTo>
                  <a:pt x="201942" y="18288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1942" y="182880"/>
                </a:lnTo>
                <a:lnTo>
                  <a:pt x="20194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2158" y="177800"/>
                </a:lnTo>
                <a:lnTo>
                  <a:pt x="201637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49593" y="113030"/>
                </a:lnTo>
                <a:lnTo>
                  <a:pt x="249936" y="115138"/>
                </a:lnTo>
                <a:lnTo>
                  <a:pt x="249961" y="122085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32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5" y="137922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46303" y="139700"/>
                </a:lnTo>
                <a:lnTo>
                  <a:pt x="248323" y="140970"/>
                </a:lnTo>
                <a:lnTo>
                  <a:pt x="248246" y="144843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3" y="137579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2" y="144564"/>
                </a:lnTo>
                <a:lnTo>
                  <a:pt x="250431" y="144843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lnTo>
                  <a:pt x="246989" y="151130"/>
                </a:lnTo>
                <a:lnTo>
                  <a:pt x="247688" y="151460"/>
                </a:ln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5" y="152133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666" y="153657"/>
                </a:lnTo>
                <a:lnTo>
                  <a:pt x="252361" y="153670"/>
                </a:lnTo>
                <a:lnTo>
                  <a:pt x="250964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7190" y="147116"/>
                </a:lnTo>
                <a:lnTo>
                  <a:pt x="275882" y="147320"/>
                </a:lnTo>
                <a:lnTo>
                  <a:pt x="274599" y="147320"/>
                </a:lnTo>
                <a:lnTo>
                  <a:pt x="272999" y="146050"/>
                </a:lnTo>
                <a:lnTo>
                  <a:pt x="271233" y="146050"/>
                </a:lnTo>
                <a:lnTo>
                  <a:pt x="272173" y="144843"/>
                </a:ln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60" y="14456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lnTo>
                  <a:pt x="261759" y="139700"/>
                </a:lnTo>
                <a:lnTo>
                  <a:pt x="252730" y="142176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lnTo>
                  <a:pt x="267804" y="13335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6" y="144564"/>
                </a:lnTo>
                <a:lnTo>
                  <a:pt x="275780" y="143510"/>
                </a:lnTo>
                <a:lnTo>
                  <a:pt x="293636" y="137160"/>
                </a:lnTo>
                <a:lnTo>
                  <a:pt x="307924" y="132080"/>
                </a:lnTo>
                <a:lnTo>
                  <a:pt x="292125" y="136740"/>
                </a:lnTo>
                <a:lnTo>
                  <a:pt x="292125" y="137160"/>
                </a:lnTo>
                <a:lnTo>
                  <a:pt x="276745" y="142240"/>
                </a:lnTo>
                <a:lnTo>
                  <a:pt x="280543" y="140970"/>
                </a:lnTo>
                <a:lnTo>
                  <a:pt x="292125" y="137160"/>
                </a:lnTo>
                <a:lnTo>
                  <a:pt x="292125" y="13674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502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320078" y="123190"/>
                </a:lnTo>
                <a:lnTo>
                  <a:pt x="311785" y="123190"/>
                </a:lnTo>
                <a:lnTo>
                  <a:pt x="306717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lnTo>
                  <a:pt x="315137" y="102019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6" y="115138"/>
                </a:lnTo>
                <a:lnTo>
                  <a:pt x="312381" y="109220"/>
                </a:lnTo>
                <a:lnTo>
                  <a:pt x="312737" y="106680"/>
                </a:ln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896" y="116179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9"/>
                </a:lnTo>
                <a:lnTo>
                  <a:pt x="275297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1960" y="122110"/>
                </a:lnTo>
                <a:lnTo>
                  <a:pt x="290322" y="123139"/>
                </a:lnTo>
                <a:lnTo>
                  <a:pt x="292354" y="121920"/>
                </a:lnTo>
                <a:lnTo>
                  <a:pt x="292036" y="122059"/>
                </a:lnTo>
                <a:lnTo>
                  <a:pt x="302348" y="115570"/>
                </a:ln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0" y="123190"/>
                </a:lnTo>
                <a:lnTo>
                  <a:pt x="288455" y="115570"/>
                </a:lnTo>
                <a:lnTo>
                  <a:pt x="297040" y="11049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5099" y="104140"/>
                </a:lnTo>
                <a:lnTo>
                  <a:pt x="315137" y="106680"/>
                </a:lnTo>
                <a:lnTo>
                  <a:pt x="315137" y="102019"/>
                </a:lnTo>
                <a:lnTo>
                  <a:pt x="314845" y="101600"/>
                </a:lnTo>
                <a:lnTo>
                  <a:pt x="306273" y="104140"/>
                </a:lnTo>
                <a:lnTo>
                  <a:pt x="303225" y="105117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5" y="80010"/>
                </a:lnTo>
                <a:lnTo>
                  <a:pt x="310565" y="79844"/>
                </a:lnTo>
                <a:lnTo>
                  <a:pt x="310565" y="88900"/>
                </a:lnTo>
                <a:lnTo>
                  <a:pt x="310007" y="91440"/>
                </a:lnTo>
                <a:lnTo>
                  <a:pt x="306438" y="100330"/>
                </a:lnTo>
                <a:lnTo>
                  <a:pt x="300863" y="105410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799" y="116840"/>
                </a:lnTo>
                <a:lnTo>
                  <a:pt x="285026" y="111036"/>
                </a:lnTo>
                <a:lnTo>
                  <a:pt x="288925" y="107950"/>
                </a:lnTo>
                <a:lnTo>
                  <a:pt x="292519" y="105117"/>
                </a:lnTo>
                <a:lnTo>
                  <a:pt x="299948" y="99060"/>
                </a:lnTo>
                <a:lnTo>
                  <a:pt x="293497" y="102870"/>
                </a:lnTo>
                <a:lnTo>
                  <a:pt x="288645" y="106680"/>
                </a:lnTo>
                <a:lnTo>
                  <a:pt x="288036" y="107099"/>
                </a:lnTo>
                <a:lnTo>
                  <a:pt x="288036" y="107950"/>
                </a:lnTo>
                <a:lnTo>
                  <a:pt x="275450" y="118110"/>
                </a:lnTo>
                <a:lnTo>
                  <a:pt x="275577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036" y="107099"/>
                </a:lnTo>
                <a:lnTo>
                  <a:pt x="282994" y="110490"/>
                </a:lnTo>
                <a:lnTo>
                  <a:pt x="274091" y="116840"/>
                </a:lnTo>
                <a:lnTo>
                  <a:pt x="273786" y="11684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5366" y="132080"/>
                </a:lnTo>
                <a:lnTo>
                  <a:pt x="264718" y="133350"/>
                </a:ln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lnTo>
                  <a:pt x="264401" y="125730"/>
                </a:lnTo>
                <a:lnTo>
                  <a:pt x="256362" y="129095"/>
                </a:ln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6362" y="129095"/>
                </a:lnTo>
                <a:lnTo>
                  <a:pt x="252234" y="130810"/>
                </a:lnTo>
                <a:lnTo>
                  <a:pt x="246672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69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73786" y="118110"/>
                </a:lnTo>
                <a:lnTo>
                  <a:pt x="273786" y="116840"/>
                </a:lnTo>
                <a:lnTo>
                  <a:pt x="269049" y="11684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82" y="107950"/>
                </a:lnTo>
                <a:lnTo>
                  <a:pt x="285013" y="102870"/>
                </a:lnTo>
                <a:lnTo>
                  <a:pt x="287464" y="100330"/>
                </a:lnTo>
                <a:lnTo>
                  <a:pt x="291147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007" y="81280"/>
                </a:lnTo>
                <a:lnTo>
                  <a:pt x="310502" y="83553"/>
                </a:lnTo>
                <a:lnTo>
                  <a:pt x="310565" y="88900"/>
                </a:lnTo>
                <a:lnTo>
                  <a:pt x="310565" y="79844"/>
                </a:lnTo>
                <a:lnTo>
                  <a:pt x="309689" y="78740"/>
                </a:ln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92646" y="90576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3" y="72390"/>
                </a:lnTo>
                <a:lnTo>
                  <a:pt x="302742" y="64757"/>
                </a:lnTo>
                <a:lnTo>
                  <a:pt x="301904" y="57150"/>
                </a:lnTo>
                <a:lnTo>
                  <a:pt x="301091" y="55791"/>
                </a:lnTo>
                <a:lnTo>
                  <a:pt x="301091" y="65316"/>
                </a:lnTo>
                <a:lnTo>
                  <a:pt x="300164" y="72415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5" y="106680"/>
                </a:lnTo>
                <a:lnTo>
                  <a:pt x="276948" y="99060"/>
                </a:lnTo>
                <a:lnTo>
                  <a:pt x="282028" y="92710"/>
                </a:lnTo>
                <a:lnTo>
                  <a:pt x="284124" y="88900"/>
                </a:lnTo>
                <a:lnTo>
                  <a:pt x="286219" y="85090"/>
                </a:lnTo>
                <a:lnTo>
                  <a:pt x="291668" y="74930"/>
                </a:lnTo>
                <a:lnTo>
                  <a:pt x="289560" y="77470"/>
                </a:lnTo>
                <a:lnTo>
                  <a:pt x="282854" y="86944"/>
                </a:ln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163" y="105117"/>
                </a:lnTo>
                <a:lnTo>
                  <a:pt x="269303" y="104140"/>
                </a:lnTo>
                <a:lnTo>
                  <a:pt x="270789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2854" y="86944"/>
                </a:lnTo>
                <a:lnTo>
                  <a:pt x="276974" y="9525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10" y="86360"/>
                </a:lnTo>
                <a:lnTo>
                  <a:pt x="283629" y="73660"/>
                </a:lnTo>
                <a:lnTo>
                  <a:pt x="290068" y="63500"/>
                </a:lnTo>
                <a:lnTo>
                  <a:pt x="295325" y="53340"/>
                </a:lnTo>
                <a:lnTo>
                  <a:pt x="297980" y="53340"/>
                </a:lnTo>
                <a:lnTo>
                  <a:pt x="300431" y="58420"/>
                </a:lnTo>
                <a:lnTo>
                  <a:pt x="301015" y="63500"/>
                </a:lnTo>
                <a:lnTo>
                  <a:pt x="301091" y="65316"/>
                </a:lnTo>
                <a:lnTo>
                  <a:pt x="301091" y="55791"/>
                </a:lnTo>
                <a:lnTo>
                  <a:pt x="299643" y="53340"/>
                </a:lnTo>
                <a:lnTo>
                  <a:pt x="298881" y="52070"/>
                </a:lnTo>
                <a:lnTo>
                  <a:pt x="294157" y="52070"/>
                </a:lnTo>
                <a:lnTo>
                  <a:pt x="293611" y="53340"/>
                </a:lnTo>
                <a:lnTo>
                  <a:pt x="288696" y="62395"/>
                </a:lnTo>
                <a:lnTo>
                  <a:pt x="282486" y="73660"/>
                </a:lnTo>
                <a:lnTo>
                  <a:pt x="275132" y="85090"/>
                </a:lnTo>
                <a:lnTo>
                  <a:pt x="267804" y="94411"/>
                </a:lnTo>
                <a:lnTo>
                  <a:pt x="267804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38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9" y="123190"/>
                </a:lnTo>
                <a:lnTo>
                  <a:pt x="256438" y="118110"/>
                </a:lnTo>
                <a:lnTo>
                  <a:pt x="257200" y="116840"/>
                </a:lnTo>
                <a:lnTo>
                  <a:pt x="261759" y="109220"/>
                </a:ln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244" y="122085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42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1" y="100164"/>
                </a:lnTo>
                <a:lnTo>
                  <a:pt x="267804" y="104140"/>
                </a:lnTo>
                <a:lnTo>
                  <a:pt x="267804" y="94411"/>
                </a:lnTo>
                <a:lnTo>
                  <a:pt x="2671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4" y="153670"/>
                </a:lnTo>
                <a:lnTo>
                  <a:pt x="213385" y="151130"/>
                </a:lnTo>
                <a:lnTo>
                  <a:pt x="213194" y="149860"/>
                </a:lnTo>
                <a:lnTo>
                  <a:pt x="211975" y="147320"/>
                </a:lnTo>
                <a:lnTo>
                  <a:pt x="211823" y="147320"/>
                </a:lnTo>
                <a:lnTo>
                  <a:pt x="211823" y="152107"/>
                </a:lnTo>
                <a:lnTo>
                  <a:pt x="211810" y="154863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lnTo>
                  <a:pt x="200406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1607" y="151130"/>
                </a:lnTo>
                <a:lnTo>
                  <a:pt x="211823" y="152107"/>
                </a:lnTo>
                <a:lnTo>
                  <a:pt x="211823" y="147320"/>
                </a:ln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199415" y="151130"/>
                </a:lnTo>
                <a:lnTo>
                  <a:pt x="199415" y="152400"/>
                </a:lnTo>
                <a:lnTo>
                  <a:pt x="190792" y="152400"/>
                </a:lnTo>
                <a:lnTo>
                  <a:pt x="189598" y="150977"/>
                </a:lnTo>
                <a:lnTo>
                  <a:pt x="189598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89598" y="150977"/>
                </a:lnTo>
                <a:lnTo>
                  <a:pt x="186537" y="147320"/>
                </a:lnTo>
                <a:lnTo>
                  <a:pt x="184378" y="144780"/>
                </a:lnTo>
                <a:lnTo>
                  <a:pt x="182651" y="142773"/>
                </a:lnTo>
                <a:lnTo>
                  <a:pt x="183997" y="148590"/>
                </a:lnTo>
                <a:lnTo>
                  <a:pt x="184746" y="152400"/>
                </a:lnTo>
                <a:lnTo>
                  <a:pt x="182156" y="152400"/>
                </a:lnTo>
                <a:lnTo>
                  <a:pt x="181178" y="150075"/>
                </a:lnTo>
                <a:lnTo>
                  <a:pt x="181178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1178" y="150075"/>
                </a:lnTo>
                <a:lnTo>
                  <a:pt x="180555" y="14859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60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1952" y="139700"/>
                </a:lnTo>
                <a:lnTo>
                  <a:pt x="182118" y="140449"/>
                </a:lnTo>
                <a:lnTo>
                  <a:pt x="182092" y="139700"/>
                </a:lnTo>
                <a:lnTo>
                  <a:pt x="182029" y="138430"/>
                </a:lnTo>
                <a:lnTo>
                  <a:pt x="181914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2943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2" y="130810"/>
                </a:ln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199415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lnTo>
                  <a:pt x="204406" y="139700"/>
                </a:lnTo>
                <a:lnTo>
                  <a:pt x="203860" y="138430"/>
                </a:lnTo>
                <a:lnTo>
                  <a:pt x="203542" y="139700"/>
                </a:lnTo>
                <a:lnTo>
                  <a:pt x="202920" y="13970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5465" y="146050"/>
                </a:lnTo>
                <a:lnTo>
                  <a:pt x="194221" y="144780"/>
                </a:lnTo>
                <a:lnTo>
                  <a:pt x="192557" y="144780"/>
                </a:ln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202920" y="139700"/>
                </a:lnTo>
                <a:lnTo>
                  <a:pt x="202260" y="139700"/>
                </a:lnTo>
                <a:lnTo>
                  <a:pt x="200698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1" y="132080"/>
                </a:lnTo>
                <a:lnTo>
                  <a:pt x="189611" y="129540"/>
                </a:lnTo>
                <a:lnTo>
                  <a:pt x="189674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9" y="105410"/>
                </a:lnTo>
                <a:lnTo>
                  <a:pt x="207708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7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5" y="106680"/>
                </a:lnTo>
                <a:lnTo>
                  <a:pt x="248831" y="102870"/>
                </a:lnTo>
                <a:lnTo>
                  <a:pt x="249123" y="97790"/>
                </a:lnTo>
                <a:lnTo>
                  <a:pt x="247700" y="97790"/>
                </a:lnTo>
                <a:lnTo>
                  <a:pt x="246926" y="100330"/>
                </a:lnTo>
                <a:lnTo>
                  <a:pt x="246214" y="100787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34543" y="106680"/>
                </a:lnTo>
                <a:lnTo>
                  <a:pt x="225818" y="101663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6954" y="101600"/>
                </a:lnTo>
                <a:lnTo>
                  <a:pt x="211721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16954" y="101600"/>
                </a:ln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818" y="101663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46214" y="102870"/>
                </a:lnTo>
                <a:lnTo>
                  <a:pt x="246214" y="100787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28079" y="99060"/>
                </a:lnTo>
                <a:lnTo>
                  <a:pt x="224891" y="97790"/>
                </a:lnTo>
                <a:lnTo>
                  <a:pt x="221386" y="96596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06133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979" y="83781"/>
                </a:lnTo>
                <a:lnTo>
                  <a:pt x="234797" y="80010"/>
                </a:lnTo>
                <a:lnTo>
                  <a:pt x="231419" y="78740"/>
                </a:lnTo>
                <a:lnTo>
                  <a:pt x="228460" y="78740"/>
                </a:lnTo>
                <a:lnTo>
                  <a:pt x="228625" y="77470"/>
                </a:lnTo>
                <a:lnTo>
                  <a:pt x="228130" y="77470"/>
                </a:lnTo>
                <a:lnTo>
                  <a:pt x="226974" y="76339"/>
                </a:ln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29" y="109220"/>
                </a:lnTo>
                <a:lnTo>
                  <a:pt x="192201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2" y="106680"/>
                </a:lnTo>
                <a:lnTo>
                  <a:pt x="200761" y="100330"/>
                </a:lnTo>
                <a:lnTo>
                  <a:pt x="202946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5945" y="77470"/>
                </a:lnTo>
                <a:lnTo>
                  <a:pt x="226936" y="78740"/>
                </a:lnTo>
                <a:lnTo>
                  <a:pt x="226974" y="76339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lnTo>
                  <a:pt x="227584" y="74930"/>
                </a:lnTo>
                <a:lnTo>
                  <a:pt x="229958" y="73660"/>
                </a:lnTo>
                <a:lnTo>
                  <a:pt x="233146" y="73660"/>
                </a:lnTo>
                <a:lnTo>
                  <a:pt x="234315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8" y="49618"/>
                </a:lnTo>
                <a:lnTo>
                  <a:pt x="242989" y="45720"/>
                </a:lnTo>
                <a:lnTo>
                  <a:pt x="243611" y="44450"/>
                </a:ln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1" y="57188"/>
                </a:lnTo>
                <a:lnTo>
                  <a:pt x="251942" y="64770"/>
                </a:lnTo>
                <a:lnTo>
                  <a:pt x="251587" y="72415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75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8" y="72415"/>
                </a:lnTo>
                <a:lnTo>
                  <a:pt x="276580" y="67271"/>
                </a:lnTo>
                <a:lnTo>
                  <a:pt x="275005" y="65125"/>
                </a:lnTo>
                <a:lnTo>
                  <a:pt x="275005" y="69850"/>
                </a:lnTo>
                <a:lnTo>
                  <a:pt x="274815" y="68580"/>
                </a:lnTo>
                <a:lnTo>
                  <a:pt x="274574" y="68580"/>
                </a:lnTo>
                <a:lnTo>
                  <a:pt x="273697" y="67310"/>
                </a:lnTo>
                <a:lnTo>
                  <a:pt x="273037" y="67310"/>
                </a:lnTo>
                <a:lnTo>
                  <a:pt x="273037" y="71120"/>
                </a:lnTo>
                <a:lnTo>
                  <a:pt x="271932" y="69850"/>
                </a:lnTo>
                <a:lnTo>
                  <a:pt x="2706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63880" y="72390"/>
                </a:lnTo>
                <a:lnTo>
                  <a:pt x="259613" y="66192"/>
                </a:lnTo>
                <a:lnTo>
                  <a:pt x="260223" y="66040"/>
                </a:lnTo>
                <a:lnTo>
                  <a:pt x="259562" y="62230"/>
                </a:lnTo>
                <a:lnTo>
                  <a:pt x="258419" y="64770"/>
                </a:lnTo>
                <a:lnTo>
                  <a:pt x="255181" y="67271"/>
                </a:lnTo>
                <a:lnTo>
                  <a:pt x="259029" y="66332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7" y="72415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53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0" y="67271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51" y="49618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1932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73037" y="67310"/>
                </a:lnTo>
                <a:lnTo>
                  <a:pt x="271322" y="67310"/>
                </a:lnTo>
                <a:lnTo>
                  <a:pt x="268160" y="68580"/>
                </a:lnTo>
                <a:lnTo>
                  <a:pt x="264782" y="68580"/>
                </a:lnTo>
                <a:lnTo>
                  <a:pt x="262877" y="67386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lnTo>
                  <a:pt x="268490" y="4953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4" y="68580"/>
                </a:lnTo>
                <a:lnTo>
                  <a:pt x="241300" y="67386"/>
                </a:lnTo>
                <a:lnTo>
                  <a:pt x="241744" y="65328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4" y="44246"/>
                </a:lnTo>
                <a:lnTo>
                  <a:pt x="237248" y="43180"/>
                </a:ln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30" y="46990"/>
                </a:lnTo>
                <a:lnTo>
                  <a:pt x="240525" y="44450"/>
                </a:lnTo>
                <a:lnTo>
                  <a:pt x="241896" y="43180"/>
                </a:lnTo>
                <a:lnTo>
                  <a:pt x="242544" y="43180"/>
                </a:lnTo>
                <a:lnTo>
                  <a:pt x="241833" y="44450"/>
                </a:lnTo>
                <a:lnTo>
                  <a:pt x="241617" y="45148"/>
                </a:lnTo>
                <a:lnTo>
                  <a:pt x="241503" y="49618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899" y="67386"/>
                </a:lnTo>
                <a:lnTo>
                  <a:pt x="238785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48" y="42608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4" y="57188"/>
                </a:lnTo>
                <a:lnTo>
                  <a:pt x="264337" y="62230"/>
                </a:lnTo>
                <a:lnTo>
                  <a:pt x="264363" y="66065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5005" y="65125"/>
                </a:lnTo>
                <a:lnTo>
                  <a:pt x="274751" y="64770"/>
                </a:lnTo>
                <a:lnTo>
                  <a:pt x="270891" y="64770"/>
                </a:lnTo>
                <a:lnTo>
                  <a:pt x="268287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16" y="57188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7022" y="41097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lnTo>
                  <a:pt x="241642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7022" y="41097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09" y="34290"/>
                </a:lnTo>
                <a:lnTo>
                  <a:pt x="248361" y="31750"/>
                </a:ln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4175" y="38100"/>
                </a:lnTo>
                <a:lnTo>
                  <a:pt x="231863" y="40640"/>
                </a:lnTo>
                <a:lnTo>
                  <a:pt x="231660" y="42608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4" y="67386"/>
                </a:lnTo>
                <a:lnTo>
                  <a:pt x="233451" y="69850"/>
                </a:lnTo>
                <a:lnTo>
                  <a:pt x="223545" y="72364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lnTo>
                  <a:pt x="210070" y="88900"/>
                </a:lnTo>
                <a:lnTo>
                  <a:pt x="209550" y="88900"/>
                </a:lnTo>
                <a:lnTo>
                  <a:pt x="207175" y="90919"/>
                </a:ln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91033" y="106781"/>
                </a:lnTo>
                <a:lnTo>
                  <a:pt x="191033" y="108089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lnTo>
                  <a:pt x="184734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5" y="113030"/>
                </a:lnTo>
                <a:lnTo>
                  <a:pt x="187464" y="110490"/>
                </a:lnTo>
                <a:lnTo>
                  <a:pt x="191033" y="108089"/>
                </a:lnTo>
                <a:lnTo>
                  <a:pt x="191033" y="106781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8" y="105117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6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7175" y="90919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14" y="88900"/>
                </a:lnTo>
                <a:lnTo>
                  <a:pt x="205028" y="86360"/>
                </a:ln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658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lnTo>
                  <a:pt x="198882" y="85090"/>
                </a:lnTo>
                <a:lnTo>
                  <a:pt x="198843" y="83820"/>
                </a:lnTo>
                <a:lnTo>
                  <a:pt x="198628" y="83820"/>
                </a:lnTo>
                <a:lnTo>
                  <a:pt x="196570" y="84797"/>
                </a:ln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8048" y="93700"/>
                </a:ln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9336" y="111213"/>
                </a:lnTo>
                <a:lnTo>
                  <a:pt x="179336" y="111760"/>
                </a:lnTo>
                <a:lnTo>
                  <a:pt x="178739" y="114300"/>
                </a:lnTo>
                <a:lnTo>
                  <a:pt x="178523" y="114909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7584" y="134797"/>
                </a:lnTo>
                <a:lnTo>
                  <a:pt x="177584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2" y="147320"/>
                </a:lnTo>
                <a:lnTo>
                  <a:pt x="173418" y="144564"/>
                </a:lnTo>
                <a:lnTo>
                  <a:pt x="173723" y="142240"/>
                </a:lnTo>
                <a:lnTo>
                  <a:pt x="174815" y="144843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7584" y="134797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5158" y="144564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948" y="137922"/>
                </a:lnTo>
                <a:lnTo>
                  <a:pt x="172948" y="142176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0294" y="152400"/>
                </a:lnTo>
                <a:lnTo>
                  <a:pt x="169367" y="149898"/>
                </a:lnTo>
                <a:lnTo>
                  <a:pt x="169367" y="152400"/>
                </a:lnTo>
                <a:lnTo>
                  <a:pt x="167132" y="152400"/>
                </a:lnTo>
                <a:lnTo>
                  <a:pt x="167157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69367" y="149898"/>
                </a:lnTo>
                <a:lnTo>
                  <a:pt x="168630" y="147320"/>
                </a:lnTo>
                <a:lnTo>
                  <a:pt x="168275" y="146050"/>
                </a:lnTo>
                <a:lnTo>
                  <a:pt x="167767" y="144843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69964" y="138430"/>
                </a:lnTo>
                <a:lnTo>
                  <a:pt x="170446" y="143205"/>
                </a:lnTo>
                <a:lnTo>
                  <a:pt x="170738" y="147320"/>
                </a:lnTo>
                <a:lnTo>
                  <a:pt x="170827" y="144564"/>
                </a:lnTo>
                <a:lnTo>
                  <a:pt x="170916" y="143205"/>
                </a:lnTo>
                <a:lnTo>
                  <a:pt x="171538" y="139700"/>
                </a:lnTo>
                <a:lnTo>
                  <a:pt x="171831" y="138430"/>
                </a:ln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0" y="140449"/>
                </a:lnTo>
                <a:lnTo>
                  <a:pt x="172948" y="142176"/>
                </a:lnTo>
                <a:lnTo>
                  <a:pt x="172948" y="137922"/>
                </a:lnTo>
                <a:lnTo>
                  <a:pt x="172808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7939" y="122986"/>
                </a:lnTo>
                <a:lnTo>
                  <a:pt x="178066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8523" y="114909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22" y="134620"/>
                </a:lnTo>
                <a:lnTo>
                  <a:pt x="170408" y="121920"/>
                </a:lnTo>
                <a:lnTo>
                  <a:pt x="170472" y="120650"/>
                </a:lnTo>
                <a:lnTo>
                  <a:pt x="170815" y="114427"/>
                </a:lnTo>
                <a:lnTo>
                  <a:pt x="170141" y="116840"/>
                </a:lnTo>
                <a:lnTo>
                  <a:pt x="169824" y="117576"/>
                </a:ln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64"/>
                </a:lnTo>
                <a:lnTo>
                  <a:pt x="166547" y="146050"/>
                </a:lnTo>
                <a:lnTo>
                  <a:pt x="166319" y="151130"/>
                </a:lnTo>
                <a:lnTo>
                  <a:pt x="166141" y="150685"/>
                </a:lnTo>
                <a:lnTo>
                  <a:pt x="166141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2" y="144564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6141" y="150685"/>
                </a:lnTo>
                <a:lnTo>
                  <a:pt x="164795" y="147320"/>
                </a:lnTo>
                <a:lnTo>
                  <a:pt x="163766" y="144843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69824" y="117576"/>
                </a:lnTo>
                <a:lnTo>
                  <a:pt x="167932" y="121920"/>
                </a:lnTo>
                <a:lnTo>
                  <a:pt x="165735" y="128270"/>
                </a:lnTo>
                <a:lnTo>
                  <a:pt x="163703" y="134620"/>
                </a:lnTo>
                <a:lnTo>
                  <a:pt x="162026" y="143510"/>
                </a:lnTo>
                <a:lnTo>
                  <a:pt x="162153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6" y="128270"/>
                </a:lnTo>
                <a:lnTo>
                  <a:pt x="163677" y="123190"/>
                </a:lnTo>
                <a:lnTo>
                  <a:pt x="164312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2364" y="108953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lnTo>
                  <a:pt x="175501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79336" y="111213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8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048" y="9370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lnTo>
                  <a:pt x="186118" y="91719"/>
                </a:ln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6" y="98729"/>
                </a:lnTo>
                <a:lnTo>
                  <a:pt x="183197" y="93675"/>
                </a:lnTo>
                <a:lnTo>
                  <a:pt x="182968" y="93980"/>
                </a:lnTo>
                <a:lnTo>
                  <a:pt x="181622" y="96596"/>
                </a:lnTo>
                <a:lnTo>
                  <a:pt x="180047" y="99060"/>
                </a:lnTo>
                <a:lnTo>
                  <a:pt x="176047" y="102870"/>
                </a:lnTo>
                <a:lnTo>
                  <a:pt x="171640" y="107950"/>
                </a:lnTo>
                <a:lnTo>
                  <a:pt x="167398" y="114300"/>
                </a:lnTo>
                <a:lnTo>
                  <a:pt x="163880" y="121920"/>
                </a:lnTo>
                <a:lnTo>
                  <a:pt x="166331" y="114300"/>
                </a:lnTo>
                <a:lnTo>
                  <a:pt x="169367" y="106680"/>
                </a:lnTo>
                <a:lnTo>
                  <a:pt x="175933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89801" y="86360"/>
                </a:lnTo>
                <a:lnTo>
                  <a:pt x="187261" y="90576"/>
                </a:lnTo>
                <a:lnTo>
                  <a:pt x="189128" y="88900"/>
                </a:lnTo>
                <a:lnTo>
                  <a:pt x="190842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96570" y="84797"/>
                </a:lnTo>
                <a:lnTo>
                  <a:pt x="195948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0654" y="81280"/>
                </a:lnTo>
                <a:lnTo>
                  <a:pt x="209296" y="81280"/>
                </a:lnTo>
                <a:lnTo>
                  <a:pt x="213753" y="80010"/>
                </a:lnTo>
                <a:lnTo>
                  <a:pt x="208394" y="80010"/>
                </a:lnTo>
                <a:lnTo>
                  <a:pt x="206375" y="81280"/>
                </a:lnTo>
                <a:lnTo>
                  <a:pt x="207518" y="81280"/>
                </a:lnTo>
                <a:lnTo>
                  <a:pt x="208749" y="82550"/>
                </a:lnTo>
                <a:lnTo>
                  <a:pt x="208089" y="82550"/>
                </a:lnTo>
                <a:lnTo>
                  <a:pt x="206146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lnTo>
                  <a:pt x="223367" y="74930"/>
                </a:lnTo>
                <a:lnTo>
                  <a:pt x="223545" y="76200"/>
                </a:lnTo>
                <a:lnTo>
                  <a:pt x="223545" y="72364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66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5945" y="51536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793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82" y="59499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lnTo>
                  <a:pt x="224472" y="60960"/>
                </a:lnTo>
                <a:lnTo>
                  <a:pt x="224028" y="60274"/>
                </a:lnTo>
                <a:lnTo>
                  <a:pt x="224002" y="60960"/>
                </a:lnTo>
                <a:lnTo>
                  <a:pt x="224409" y="60960"/>
                </a:lnTo>
                <a:lnTo>
                  <a:pt x="223494" y="62230"/>
                </a:lnTo>
                <a:lnTo>
                  <a:pt x="223481" y="62395"/>
                </a:lnTo>
                <a:lnTo>
                  <a:pt x="223939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3088" y="64452"/>
                </a:lnTo>
                <a:lnTo>
                  <a:pt x="223088" y="66446"/>
                </a:lnTo>
                <a:lnTo>
                  <a:pt x="222935" y="67310"/>
                </a:lnTo>
                <a:lnTo>
                  <a:pt x="222745" y="67310"/>
                </a:lnTo>
                <a:lnTo>
                  <a:pt x="222745" y="68580"/>
                </a:lnTo>
                <a:lnTo>
                  <a:pt x="222491" y="68821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2377" y="72390"/>
                </a:lnTo>
                <a:lnTo>
                  <a:pt x="219646" y="73190"/>
                </a:lnTo>
                <a:lnTo>
                  <a:pt x="220014" y="72390"/>
                </a:lnTo>
                <a:lnTo>
                  <a:pt x="220726" y="72390"/>
                </a:lnTo>
                <a:lnTo>
                  <a:pt x="220726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2377" y="72390"/>
                </a:lnTo>
                <a:lnTo>
                  <a:pt x="222377" y="71120"/>
                </a:lnTo>
                <a:lnTo>
                  <a:pt x="221805" y="69850"/>
                </a:lnTo>
                <a:lnTo>
                  <a:pt x="222491" y="69850"/>
                </a:lnTo>
                <a:lnTo>
                  <a:pt x="222491" y="68821"/>
                </a:lnTo>
                <a:lnTo>
                  <a:pt x="221373" y="69850"/>
                </a:lnTo>
                <a:lnTo>
                  <a:pt x="220599" y="68872"/>
                </a:lnTo>
                <a:lnTo>
                  <a:pt x="220599" y="69850"/>
                </a:lnTo>
                <a:lnTo>
                  <a:pt x="220078" y="71120"/>
                </a:lnTo>
                <a:lnTo>
                  <a:pt x="219938" y="71120"/>
                </a:lnTo>
                <a:lnTo>
                  <a:pt x="219392" y="69850"/>
                </a:lnTo>
                <a:lnTo>
                  <a:pt x="220599" y="69850"/>
                </a:lnTo>
                <a:lnTo>
                  <a:pt x="220599" y="68872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2745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22440" y="66040"/>
                </a:lnTo>
                <a:lnTo>
                  <a:pt x="222046" y="65328"/>
                </a:lnTo>
                <a:lnTo>
                  <a:pt x="221996" y="66040"/>
                </a:lnTo>
                <a:lnTo>
                  <a:pt x="220738" y="66040"/>
                </a:lnTo>
                <a:lnTo>
                  <a:pt x="220738" y="67310"/>
                </a:lnTo>
                <a:lnTo>
                  <a:pt x="219367" y="67945"/>
                </a:lnTo>
                <a:lnTo>
                  <a:pt x="219367" y="71120"/>
                </a:lnTo>
                <a:lnTo>
                  <a:pt x="219367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367" y="71120"/>
                </a:lnTo>
                <a:lnTo>
                  <a:pt x="219367" y="67945"/>
                </a:lnTo>
                <a:lnTo>
                  <a:pt x="217995" y="68580"/>
                </a:lnTo>
                <a:lnTo>
                  <a:pt x="217995" y="69850"/>
                </a:lnTo>
                <a:lnTo>
                  <a:pt x="217398" y="71107"/>
                </a:lnTo>
                <a:lnTo>
                  <a:pt x="217398" y="72415"/>
                </a:lnTo>
                <a:lnTo>
                  <a:pt x="217995" y="73660"/>
                </a:lnTo>
                <a:lnTo>
                  <a:pt x="216750" y="73660"/>
                </a:lnTo>
                <a:lnTo>
                  <a:pt x="217385" y="72415"/>
                </a:lnTo>
                <a:lnTo>
                  <a:pt x="217398" y="71120"/>
                </a:lnTo>
                <a:lnTo>
                  <a:pt x="216750" y="69850"/>
                </a:lnTo>
                <a:lnTo>
                  <a:pt x="217995" y="69850"/>
                </a:lnTo>
                <a:lnTo>
                  <a:pt x="217995" y="68580"/>
                </a:lnTo>
                <a:lnTo>
                  <a:pt x="216712" y="69354"/>
                </a:lnTo>
                <a:lnTo>
                  <a:pt x="216712" y="71120"/>
                </a:lnTo>
                <a:lnTo>
                  <a:pt x="216712" y="72390"/>
                </a:lnTo>
                <a:lnTo>
                  <a:pt x="215226" y="72390"/>
                </a:lnTo>
                <a:lnTo>
                  <a:pt x="215226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lnTo>
                  <a:pt x="213817" y="70104"/>
                </a:lnTo>
                <a:lnTo>
                  <a:pt x="213817" y="71120"/>
                </a:lnTo>
                <a:lnTo>
                  <a:pt x="213817" y="72415"/>
                </a:lnTo>
                <a:lnTo>
                  <a:pt x="213372" y="73660"/>
                </a:lnTo>
                <a:lnTo>
                  <a:pt x="212280" y="73660"/>
                </a:lnTo>
                <a:lnTo>
                  <a:pt x="211836" y="72415"/>
                </a:lnTo>
                <a:lnTo>
                  <a:pt x="211836" y="71120"/>
                </a:lnTo>
                <a:lnTo>
                  <a:pt x="213817" y="71120"/>
                </a:lnTo>
                <a:lnTo>
                  <a:pt x="213817" y="70104"/>
                </a:lnTo>
                <a:lnTo>
                  <a:pt x="213677" y="69850"/>
                </a:lnTo>
                <a:lnTo>
                  <a:pt x="215150" y="69850"/>
                </a:lnTo>
                <a:lnTo>
                  <a:pt x="214515" y="71107"/>
                </a:lnTo>
                <a:lnTo>
                  <a:pt x="214490" y="72390"/>
                </a:lnTo>
                <a:lnTo>
                  <a:pt x="214630" y="72390"/>
                </a:lnTo>
                <a:lnTo>
                  <a:pt x="215226" y="73660"/>
                </a:lnTo>
                <a:lnTo>
                  <a:pt x="215226" y="72390"/>
                </a:lnTo>
                <a:lnTo>
                  <a:pt x="215188" y="71120"/>
                </a:lnTo>
                <a:lnTo>
                  <a:pt x="216712" y="71120"/>
                </a:lnTo>
                <a:lnTo>
                  <a:pt x="216712" y="69354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5290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7601" y="62230"/>
                </a:lnTo>
                <a:lnTo>
                  <a:pt x="216662" y="6223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7601" y="62230"/>
                </a:lnTo>
                <a:lnTo>
                  <a:pt x="217182" y="66065"/>
                </a:lnTo>
                <a:lnTo>
                  <a:pt x="220738" y="67310"/>
                </a:lnTo>
                <a:lnTo>
                  <a:pt x="220738" y="66040"/>
                </a:lnTo>
                <a:lnTo>
                  <a:pt x="219913" y="66040"/>
                </a:lnTo>
                <a:lnTo>
                  <a:pt x="220294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22084" y="64770"/>
                </a:lnTo>
                <a:lnTo>
                  <a:pt x="222961" y="66040"/>
                </a:lnTo>
                <a:lnTo>
                  <a:pt x="223088" y="66446"/>
                </a:lnTo>
                <a:lnTo>
                  <a:pt x="223088" y="64452"/>
                </a:lnTo>
                <a:lnTo>
                  <a:pt x="222453" y="63500"/>
                </a:lnTo>
                <a:lnTo>
                  <a:pt x="221983" y="63500"/>
                </a:lnTo>
                <a:lnTo>
                  <a:pt x="223418" y="62230"/>
                </a:lnTo>
                <a:lnTo>
                  <a:pt x="223151" y="61569"/>
                </a:lnTo>
                <a:lnTo>
                  <a:pt x="223151" y="62230"/>
                </a:lnTo>
                <a:lnTo>
                  <a:pt x="222719" y="62230"/>
                </a:lnTo>
                <a:lnTo>
                  <a:pt x="222300" y="61544"/>
                </a:lnTo>
                <a:lnTo>
                  <a:pt x="222275" y="62230"/>
                </a:lnTo>
                <a:lnTo>
                  <a:pt x="222694" y="62230"/>
                </a:lnTo>
                <a:lnTo>
                  <a:pt x="221729" y="63500"/>
                </a:lnTo>
                <a:lnTo>
                  <a:pt x="221373" y="62357"/>
                </a:lnTo>
                <a:lnTo>
                  <a:pt x="221373" y="63500"/>
                </a:lnTo>
                <a:lnTo>
                  <a:pt x="219786" y="63500"/>
                </a:lnTo>
                <a:lnTo>
                  <a:pt x="219786" y="64770"/>
                </a:lnTo>
                <a:lnTo>
                  <a:pt x="219049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19786" y="64770"/>
                </a:lnTo>
                <a:lnTo>
                  <a:pt x="219786" y="63500"/>
                </a:lnTo>
                <a:lnTo>
                  <a:pt x="218287" y="63500"/>
                </a:lnTo>
                <a:lnTo>
                  <a:pt x="218706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373" y="62357"/>
                </a:lnTo>
                <a:lnTo>
                  <a:pt x="221335" y="62230"/>
                </a:lnTo>
                <a:lnTo>
                  <a:pt x="220522" y="60960"/>
                </a:lnTo>
                <a:lnTo>
                  <a:pt x="220243" y="60960"/>
                </a:lnTo>
                <a:lnTo>
                  <a:pt x="219468" y="59715"/>
                </a:lnTo>
                <a:lnTo>
                  <a:pt x="219837" y="58420"/>
                </a:lnTo>
                <a:lnTo>
                  <a:pt x="220129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1957" y="60960"/>
                </a:lnTo>
                <a:lnTo>
                  <a:pt x="222300" y="61544"/>
                </a:lnTo>
                <a:lnTo>
                  <a:pt x="222326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151" y="61569"/>
                </a:lnTo>
                <a:lnTo>
                  <a:pt x="222186" y="59690"/>
                </a:lnTo>
                <a:lnTo>
                  <a:pt x="223139" y="59690"/>
                </a:lnTo>
                <a:lnTo>
                  <a:pt x="223596" y="58420"/>
                </a:lnTo>
                <a:lnTo>
                  <a:pt x="224040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5082" y="59499"/>
                </a:lnTo>
                <a:lnTo>
                  <a:pt x="225005" y="59690"/>
                </a:lnTo>
                <a:lnTo>
                  <a:pt x="224790" y="59690"/>
                </a:lnTo>
                <a:lnTo>
                  <a:pt x="223913" y="58420"/>
                </a:lnTo>
                <a:lnTo>
                  <a:pt x="224332" y="5842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793" y="57150"/>
                </a:lnTo>
                <a:lnTo>
                  <a:pt x="225412" y="57150"/>
                </a:lnTo>
                <a:lnTo>
                  <a:pt x="225920" y="55880"/>
                </a:lnTo>
                <a:lnTo>
                  <a:pt x="225945" y="51536"/>
                </a:lnTo>
                <a:lnTo>
                  <a:pt x="225869" y="55880"/>
                </a:lnTo>
                <a:lnTo>
                  <a:pt x="225158" y="57150"/>
                </a:lnTo>
                <a:lnTo>
                  <a:pt x="224853" y="56197"/>
                </a:lnTo>
                <a:lnTo>
                  <a:pt x="224853" y="57150"/>
                </a:lnTo>
                <a:lnTo>
                  <a:pt x="224472" y="57150"/>
                </a:lnTo>
                <a:lnTo>
                  <a:pt x="223634" y="58420"/>
                </a:lnTo>
                <a:lnTo>
                  <a:pt x="223189" y="57150"/>
                </a:lnTo>
                <a:lnTo>
                  <a:pt x="222885" y="57150"/>
                </a:lnTo>
                <a:lnTo>
                  <a:pt x="222885" y="5842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lnTo>
                  <a:pt x="221208" y="5715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703" y="57150"/>
                </a:lnTo>
                <a:lnTo>
                  <a:pt x="221983" y="57150"/>
                </a:lnTo>
                <a:lnTo>
                  <a:pt x="222885" y="58420"/>
                </a:lnTo>
                <a:lnTo>
                  <a:pt x="222885" y="57150"/>
                </a:lnTo>
                <a:lnTo>
                  <a:pt x="222313" y="57150"/>
                </a:lnTo>
                <a:lnTo>
                  <a:pt x="222758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1" y="52209"/>
                </a:lnTo>
                <a:lnTo>
                  <a:pt x="221538" y="53340"/>
                </a:ln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lnTo>
                  <a:pt x="223024" y="54292"/>
                </a:lnTo>
                <a:lnTo>
                  <a:pt x="222453" y="53340"/>
                </a:lnTo>
                <a:lnTo>
                  <a:pt x="222834" y="53340"/>
                </a:lnTo>
                <a:lnTo>
                  <a:pt x="223431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4345" y="53340"/>
                </a:lnTo>
                <a:lnTo>
                  <a:pt x="223608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4853" y="56197"/>
                </a:lnTo>
                <a:lnTo>
                  <a:pt x="224751" y="55880"/>
                </a:lnTo>
                <a:lnTo>
                  <a:pt x="223888" y="54610"/>
                </a:lnTo>
                <a:lnTo>
                  <a:pt x="224269" y="54610"/>
                </a:lnTo>
                <a:lnTo>
                  <a:pt x="224980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869" y="55880"/>
                </a:lnTo>
                <a:lnTo>
                  <a:pt x="225869" y="51498"/>
                </a:lnTo>
                <a:lnTo>
                  <a:pt x="224548" y="50800"/>
                </a:lnTo>
                <a:lnTo>
                  <a:pt x="222796" y="49898"/>
                </a:lnTo>
                <a:lnTo>
                  <a:pt x="222796" y="52070"/>
                </a:lnTo>
                <a:lnTo>
                  <a:pt x="222148" y="53340"/>
                </a:lnTo>
                <a:lnTo>
                  <a:pt x="221361" y="52070"/>
                </a:lnTo>
                <a:lnTo>
                  <a:pt x="221030" y="52070"/>
                </a:lnTo>
                <a:lnTo>
                  <a:pt x="221119" y="50800"/>
                </a:lnTo>
                <a:lnTo>
                  <a:pt x="221767" y="50800"/>
                </a:lnTo>
                <a:lnTo>
                  <a:pt x="222415" y="52070"/>
                </a:lnTo>
                <a:lnTo>
                  <a:pt x="222796" y="52070"/>
                </a:lnTo>
                <a:lnTo>
                  <a:pt x="222796" y="49898"/>
                </a:lnTo>
                <a:lnTo>
                  <a:pt x="222097" y="49530"/>
                </a:ln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7093" y="53340"/>
                </a:lnTo>
                <a:lnTo>
                  <a:pt x="216471" y="57188"/>
                </a:lnTo>
                <a:lnTo>
                  <a:pt x="216014" y="59715"/>
                </a:lnTo>
                <a:lnTo>
                  <a:pt x="214630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5150" y="57188"/>
                </a:lnTo>
                <a:lnTo>
                  <a:pt x="215493" y="53340"/>
                </a:lnTo>
                <a:lnTo>
                  <a:pt x="217093" y="53340"/>
                </a:lnTo>
                <a:lnTo>
                  <a:pt x="217093" y="52070"/>
                </a:lnTo>
                <a:lnTo>
                  <a:pt x="215557" y="52070"/>
                </a:lnTo>
                <a:lnTo>
                  <a:pt x="215633" y="50800"/>
                </a:lnTo>
                <a:lnTo>
                  <a:pt x="215633" y="49530"/>
                </a:lnTo>
                <a:lnTo>
                  <a:pt x="214566" y="49530"/>
                </a:ln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4007" y="64757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3728" y="67310"/>
                </a:lnTo>
                <a:lnTo>
                  <a:pt x="213410" y="68580"/>
                </a:lnTo>
                <a:lnTo>
                  <a:pt x="212242" y="68580"/>
                </a:lnTo>
                <a:lnTo>
                  <a:pt x="211975" y="67513"/>
                </a:lnTo>
                <a:lnTo>
                  <a:pt x="211975" y="69850"/>
                </a:lnTo>
                <a:lnTo>
                  <a:pt x="211467" y="70802"/>
                </a:lnTo>
                <a:lnTo>
                  <a:pt x="211467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11150" y="72390"/>
                </a:lnTo>
                <a:lnTo>
                  <a:pt x="211467" y="73660"/>
                </a:lnTo>
                <a:lnTo>
                  <a:pt x="211467" y="70802"/>
                </a:lnTo>
                <a:lnTo>
                  <a:pt x="211289" y="71120"/>
                </a:lnTo>
                <a:lnTo>
                  <a:pt x="211150" y="72313"/>
                </a:lnTo>
                <a:lnTo>
                  <a:pt x="211150" y="71120"/>
                </a:lnTo>
                <a:lnTo>
                  <a:pt x="210502" y="69850"/>
                </a:lnTo>
                <a:lnTo>
                  <a:pt x="211975" y="69850"/>
                </a:lnTo>
                <a:lnTo>
                  <a:pt x="211975" y="67513"/>
                </a:lnTo>
                <a:lnTo>
                  <a:pt x="211924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45" y="68580"/>
                </a:lnTo>
                <a:lnTo>
                  <a:pt x="210464" y="69392"/>
                </a:lnTo>
                <a:lnTo>
                  <a:pt x="210464" y="71120"/>
                </a:lnTo>
                <a:lnTo>
                  <a:pt x="210464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0464" y="71120"/>
                </a:lnTo>
                <a:lnTo>
                  <a:pt x="210464" y="69392"/>
                </a:lnTo>
                <a:lnTo>
                  <a:pt x="209778" y="69850"/>
                </a:lnTo>
                <a:lnTo>
                  <a:pt x="208902" y="69329"/>
                </a:lnTo>
                <a:lnTo>
                  <a:pt x="208902" y="69850"/>
                </a:lnTo>
                <a:lnTo>
                  <a:pt x="208902" y="73660"/>
                </a:lnTo>
                <a:lnTo>
                  <a:pt x="207657" y="73660"/>
                </a:lnTo>
                <a:lnTo>
                  <a:pt x="208267" y="72415"/>
                </a:lnTo>
                <a:lnTo>
                  <a:pt x="208902" y="73660"/>
                </a:lnTo>
                <a:lnTo>
                  <a:pt x="208902" y="69850"/>
                </a:lnTo>
                <a:lnTo>
                  <a:pt x="208267" y="71107"/>
                </a:lnTo>
                <a:lnTo>
                  <a:pt x="207657" y="69850"/>
                </a:lnTo>
                <a:lnTo>
                  <a:pt x="208902" y="69850"/>
                </a:lnTo>
                <a:lnTo>
                  <a:pt x="208902" y="69329"/>
                </a:lnTo>
                <a:lnTo>
                  <a:pt x="207670" y="6858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6286" y="72390"/>
                </a:lnTo>
                <a:lnTo>
                  <a:pt x="206286" y="71120"/>
                </a:lnTo>
                <a:lnTo>
                  <a:pt x="207568" y="71120"/>
                </a:lnTo>
                <a:lnTo>
                  <a:pt x="207568" y="68541"/>
                </a:lnTo>
                <a:lnTo>
                  <a:pt x="206260" y="67932"/>
                </a:lnTo>
                <a:lnTo>
                  <a:pt x="206260" y="69850"/>
                </a:lnTo>
                <a:lnTo>
                  <a:pt x="206222" y="73660"/>
                </a:lnTo>
                <a:lnTo>
                  <a:pt x="205930" y="73063"/>
                </a:lnTo>
                <a:lnTo>
                  <a:pt x="204203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4927" y="71120"/>
                </a:lnTo>
                <a:lnTo>
                  <a:pt x="204927" y="72390"/>
                </a:lnTo>
                <a:lnTo>
                  <a:pt x="205638" y="72390"/>
                </a:lnTo>
                <a:lnTo>
                  <a:pt x="205930" y="73063"/>
                </a:lnTo>
                <a:lnTo>
                  <a:pt x="206222" y="73660"/>
                </a:lnTo>
                <a:lnTo>
                  <a:pt x="206222" y="69938"/>
                </a:lnTo>
                <a:lnTo>
                  <a:pt x="205714" y="71120"/>
                </a:lnTo>
                <a:lnTo>
                  <a:pt x="205574" y="71120"/>
                </a:lnTo>
                <a:lnTo>
                  <a:pt x="205054" y="69850"/>
                </a:lnTo>
                <a:lnTo>
                  <a:pt x="206260" y="69850"/>
                </a:lnTo>
                <a:lnTo>
                  <a:pt x="206260" y="67932"/>
                </a:lnTo>
                <a:lnTo>
                  <a:pt x="205422" y="67551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3746" y="69405"/>
                </a:lnTo>
                <a:lnTo>
                  <a:pt x="203746" y="69850"/>
                </a:lnTo>
                <a:lnTo>
                  <a:pt x="203200" y="71107"/>
                </a:lnTo>
                <a:lnTo>
                  <a:pt x="203200" y="72390"/>
                </a:lnTo>
                <a:lnTo>
                  <a:pt x="202984" y="69850"/>
                </a:lnTo>
                <a:lnTo>
                  <a:pt x="203746" y="69850"/>
                </a:lnTo>
                <a:lnTo>
                  <a:pt x="203746" y="69405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422" y="67551"/>
                </a:lnTo>
                <a:lnTo>
                  <a:pt x="204914" y="67310"/>
                </a:lnTo>
                <a:lnTo>
                  <a:pt x="208483" y="66065"/>
                </a:lnTo>
                <a:lnTo>
                  <a:pt x="208127" y="62915"/>
                </a:lnTo>
                <a:lnTo>
                  <a:pt x="208127" y="66040"/>
                </a:lnTo>
                <a:lnTo>
                  <a:pt x="206603" y="66040"/>
                </a:lnTo>
                <a:lnTo>
                  <a:pt x="205867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8127" y="62915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7365" y="61010"/>
                </a:lnTo>
                <a:lnTo>
                  <a:pt x="207365" y="63500"/>
                </a:lnTo>
                <a:lnTo>
                  <a:pt x="204279" y="63500"/>
                </a:lnTo>
                <a:lnTo>
                  <a:pt x="205092" y="62230"/>
                </a:lnTo>
                <a:lnTo>
                  <a:pt x="204749" y="62230"/>
                </a:lnTo>
                <a:lnTo>
                  <a:pt x="203936" y="63500"/>
                </a:lnTo>
                <a:lnTo>
                  <a:pt x="203504" y="62230"/>
                </a:lnTo>
                <a:lnTo>
                  <a:pt x="203377" y="62230"/>
                </a:lnTo>
                <a:lnTo>
                  <a:pt x="203238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5359" y="64770"/>
                </a:lnTo>
                <a:lnTo>
                  <a:pt x="205740" y="66040"/>
                </a:lnTo>
                <a:lnTo>
                  <a:pt x="204165" y="66040"/>
                </a:lnTo>
                <a:lnTo>
                  <a:pt x="204165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165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2260" y="62230"/>
                </a:lnTo>
                <a:lnTo>
                  <a:pt x="202514" y="62230"/>
                </a:lnTo>
                <a:lnTo>
                  <a:pt x="202869" y="60960"/>
                </a:lnTo>
                <a:lnTo>
                  <a:pt x="202514" y="60960"/>
                </a:lnTo>
                <a:lnTo>
                  <a:pt x="202171" y="62230"/>
                </a:lnTo>
                <a:lnTo>
                  <a:pt x="201739" y="60960"/>
                </a:lnTo>
                <a:lnTo>
                  <a:pt x="201599" y="60960"/>
                </a:lnTo>
                <a:lnTo>
                  <a:pt x="201447" y="62230"/>
                </a:lnTo>
                <a:lnTo>
                  <a:pt x="201917" y="6223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29" y="57188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4647" y="52209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6" y="60998"/>
                </a:lnTo>
                <a:lnTo>
                  <a:pt x="206857" y="62395"/>
                </a:lnTo>
                <a:lnTo>
                  <a:pt x="207365" y="63500"/>
                </a:lnTo>
                <a:lnTo>
                  <a:pt x="207365" y="6101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0362" y="67310"/>
                </a:lnTo>
                <a:lnTo>
                  <a:pt x="211645" y="68580"/>
                </a:lnTo>
                <a:lnTo>
                  <a:pt x="211645" y="66040"/>
                </a:lnTo>
                <a:lnTo>
                  <a:pt x="211645" y="64757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3664" y="63500"/>
                </a:lnTo>
                <a:lnTo>
                  <a:pt x="214007" y="64757"/>
                </a:lnTo>
                <a:lnTo>
                  <a:pt x="214007" y="55880"/>
                </a:lnTo>
                <a:lnTo>
                  <a:pt x="214287" y="54610"/>
                </a:lnTo>
                <a:lnTo>
                  <a:pt x="214287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4401" y="50800"/>
                </a:lnTo>
                <a:lnTo>
                  <a:pt x="214566" y="50800"/>
                </a:lnTo>
                <a:lnTo>
                  <a:pt x="214566" y="49530"/>
                </a:lnTo>
                <a:lnTo>
                  <a:pt x="215252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884" y="44653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3906" y="4826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906" y="57150"/>
                </a:lnTo>
                <a:lnTo>
                  <a:pt x="213906" y="48260"/>
                </a:lnTo>
                <a:lnTo>
                  <a:pt x="213715" y="48260"/>
                </a:lnTo>
                <a:lnTo>
                  <a:pt x="213715" y="50800"/>
                </a:lnTo>
                <a:lnTo>
                  <a:pt x="213715" y="52070"/>
                </a:lnTo>
                <a:lnTo>
                  <a:pt x="213588" y="52070"/>
                </a:lnTo>
                <a:lnTo>
                  <a:pt x="213588" y="53340"/>
                </a:lnTo>
                <a:lnTo>
                  <a:pt x="213588" y="54610"/>
                </a:lnTo>
                <a:lnTo>
                  <a:pt x="213461" y="54610"/>
                </a:lnTo>
                <a:lnTo>
                  <a:pt x="213461" y="5715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3347" y="58420"/>
                </a:lnTo>
                <a:lnTo>
                  <a:pt x="2133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461" y="54610"/>
                </a:lnTo>
                <a:lnTo>
                  <a:pt x="212064" y="54610"/>
                </a:lnTo>
                <a:lnTo>
                  <a:pt x="212064" y="53340"/>
                </a:lnTo>
                <a:lnTo>
                  <a:pt x="213588" y="53340"/>
                </a:lnTo>
                <a:lnTo>
                  <a:pt x="213588" y="52070"/>
                </a:lnTo>
                <a:lnTo>
                  <a:pt x="211937" y="52070"/>
                </a:lnTo>
                <a:lnTo>
                  <a:pt x="211937" y="50800"/>
                </a:lnTo>
                <a:lnTo>
                  <a:pt x="213715" y="50800"/>
                </a:lnTo>
                <a:lnTo>
                  <a:pt x="213715" y="48260"/>
                </a:lnTo>
                <a:lnTo>
                  <a:pt x="211912" y="48260"/>
                </a:lnTo>
                <a:lnTo>
                  <a:pt x="211912" y="58420"/>
                </a:lnTo>
                <a:lnTo>
                  <a:pt x="211747" y="57150"/>
                </a:lnTo>
                <a:lnTo>
                  <a:pt x="211912" y="58420"/>
                </a:lnTo>
                <a:lnTo>
                  <a:pt x="211912" y="48260"/>
                </a:lnTo>
                <a:lnTo>
                  <a:pt x="211734" y="48260"/>
                </a:lnTo>
                <a:lnTo>
                  <a:pt x="211734" y="55880"/>
                </a:lnTo>
                <a:lnTo>
                  <a:pt x="211582" y="55880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1" y="59715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0172" y="53340"/>
                </a:lnTo>
                <a:lnTo>
                  <a:pt x="210502" y="57188"/>
                </a:lnTo>
                <a:lnTo>
                  <a:pt x="211264" y="60998"/>
                </a:lnTo>
                <a:lnTo>
                  <a:pt x="211556" y="62230"/>
                </a:lnTo>
                <a:lnTo>
                  <a:pt x="211556" y="55765"/>
                </a:lnTo>
                <a:lnTo>
                  <a:pt x="211315" y="5461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1251" y="50800"/>
                </a:lnTo>
                <a:lnTo>
                  <a:pt x="211289" y="52209"/>
                </a:lnTo>
                <a:lnTo>
                  <a:pt x="211594" y="53340"/>
                </a:ln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1734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lnTo>
                  <a:pt x="213956" y="44450"/>
                </a:lnTo>
                <a:lnTo>
                  <a:pt x="214884" y="45720"/>
                </a:lnTo>
                <a:lnTo>
                  <a:pt x="214884" y="44653"/>
                </a:lnTo>
                <a:lnTo>
                  <a:pt x="214795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6268" y="3810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3918" y="40640"/>
                </a:ln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lnTo>
                  <a:pt x="211836" y="40640"/>
                </a:lnTo>
                <a:lnTo>
                  <a:pt x="211239" y="4064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lnTo>
                  <a:pt x="211848" y="38100"/>
                </a:lnTo>
                <a:lnTo>
                  <a:pt x="211302" y="36830"/>
                </a:ln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3804" y="40640"/>
                </a:lnTo>
                <a:lnTo>
                  <a:pt x="214122" y="39370"/>
                </a:lnTo>
                <a:lnTo>
                  <a:pt x="216268" y="39370"/>
                </a:lnTo>
                <a:lnTo>
                  <a:pt x="216268" y="38100"/>
                </a:lnTo>
                <a:lnTo>
                  <a:pt x="214820" y="38100"/>
                </a:lnTo>
                <a:lnTo>
                  <a:pt x="215277" y="36830"/>
                </a:lnTo>
                <a:lnTo>
                  <a:pt x="215468" y="36830"/>
                </a:lnTo>
                <a:lnTo>
                  <a:pt x="215341" y="35560"/>
                </a:lnTo>
                <a:lnTo>
                  <a:pt x="210261" y="35560"/>
                </a:lnTo>
                <a:lnTo>
                  <a:pt x="210121" y="36830"/>
                </a:lnTo>
                <a:lnTo>
                  <a:pt x="210616" y="38100"/>
                </a:ln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400" y="48260"/>
                </a:lnTo>
                <a:lnTo>
                  <a:pt x="211137" y="49530"/>
                </a:lnTo>
                <a:lnTo>
                  <a:pt x="210019" y="49530"/>
                </a:lnTo>
                <a:lnTo>
                  <a:pt x="210096" y="52070"/>
                </a:lnTo>
                <a:lnTo>
                  <a:pt x="208254" y="52070"/>
                </a:lnTo>
                <a:lnTo>
                  <a:pt x="208114" y="50800"/>
                </a:lnTo>
                <a:lnTo>
                  <a:pt x="208064" y="49530"/>
                </a:ln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4970" y="70281"/>
                </a:lnTo>
                <a:lnTo>
                  <a:pt x="194970" y="72390"/>
                </a:lnTo>
                <a:lnTo>
                  <a:pt x="192849" y="72390"/>
                </a:lnTo>
                <a:lnTo>
                  <a:pt x="192557" y="72288"/>
                </a:lnTo>
                <a:lnTo>
                  <a:pt x="192557" y="73660"/>
                </a:lnTo>
                <a:lnTo>
                  <a:pt x="177634" y="73660"/>
                </a:lnTo>
                <a:lnTo>
                  <a:pt x="175869" y="72390"/>
                </a:lnTo>
                <a:lnTo>
                  <a:pt x="175348" y="72390"/>
                </a:lnTo>
                <a:lnTo>
                  <a:pt x="175679" y="73660"/>
                </a:lnTo>
                <a:lnTo>
                  <a:pt x="176161" y="73660"/>
                </a:lnTo>
                <a:lnTo>
                  <a:pt x="176555" y="74930"/>
                </a:ln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82029" y="81280"/>
                </a:lnTo>
                <a:lnTo>
                  <a:pt x="178803" y="80010"/>
                </a:lnTo>
                <a:lnTo>
                  <a:pt x="177444" y="80010"/>
                </a:lnTo>
                <a:lnTo>
                  <a:pt x="177800" y="81280"/>
                </a:lnTo>
                <a:lnTo>
                  <a:pt x="178663" y="81280"/>
                </a:lnTo>
                <a:lnTo>
                  <a:pt x="178739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4294" y="96520"/>
                </a:lnTo>
                <a:lnTo>
                  <a:pt x="170446" y="101600"/>
                </a:lnTo>
                <a:lnTo>
                  <a:pt x="166662" y="109220"/>
                </a:lnTo>
                <a:lnTo>
                  <a:pt x="163410" y="118110"/>
                </a:lnTo>
                <a:lnTo>
                  <a:pt x="161150" y="128270"/>
                </a:lnTo>
                <a:lnTo>
                  <a:pt x="160350" y="124675"/>
                </a:lnTo>
                <a:lnTo>
                  <a:pt x="160350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59766" y="144843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0350" y="124675"/>
                </a:lnTo>
                <a:lnTo>
                  <a:pt x="160274" y="124333"/>
                </a:lnTo>
                <a:lnTo>
                  <a:pt x="160274" y="143510"/>
                </a:lnTo>
                <a:lnTo>
                  <a:pt x="160032" y="142240"/>
                </a:lnTo>
                <a:lnTo>
                  <a:pt x="158864" y="136042"/>
                </a:lnTo>
                <a:lnTo>
                  <a:pt x="158864" y="139700"/>
                </a:lnTo>
                <a:lnTo>
                  <a:pt x="158648" y="143205"/>
                </a:lnTo>
                <a:lnTo>
                  <a:pt x="158534" y="144843"/>
                </a:lnTo>
                <a:lnTo>
                  <a:pt x="155981" y="151130"/>
                </a:lnTo>
                <a:lnTo>
                  <a:pt x="155816" y="147320"/>
                </a:lnTo>
                <a:lnTo>
                  <a:pt x="155702" y="144780"/>
                </a:lnTo>
                <a:lnTo>
                  <a:pt x="155168" y="141605"/>
                </a:lnTo>
                <a:lnTo>
                  <a:pt x="155168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5168" y="141605"/>
                </a:lnTo>
                <a:lnTo>
                  <a:pt x="154635" y="138430"/>
                </a:lnTo>
                <a:lnTo>
                  <a:pt x="154533" y="138023"/>
                </a:lnTo>
                <a:lnTo>
                  <a:pt x="154533" y="144843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2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0761" y="139700"/>
                </a:lnTo>
                <a:lnTo>
                  <a:pt x="151371" y="143205"/>
                </a:lnTo>
                <a:lnTo>
                  <a:pt x="151460" y="144564"/>
                </a:lnTo>
                <a:lnTo>
                  <a:pt x="151561" y="147320"/>
                </a:lnTo>
                <a:lnTo>
                  <a:pt x="151853" y="143205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9" y="143510"/>
                </a:lnTo>
                <a:lnTo>
                  <a:pt x="154533" y="144843"/>
                </a:lnTo>
                <a:lnTo>
                  <a:pt x="154533" y="138023"/>
                </a:lnTo>
                <a:lnTo>
                  <a:pt x="153695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864" y="136042"/>
                </a:lnTo>
                <a:lnTo>
                  <a:pt x="152158" y="116840"/>
                </a:lnTo>
                <a:lnTo>
                  <a:pt x="151485" y="114427"/>
                </a:lnTo>
                <a:lnTo>
                  <a:pt x="151752" y="119380"/>
                </a:lnTo>
                <a:lnTo>
                  <a:pt x="151841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9720" y="135890"/>
                </a:lnTo>
                <a:lnTo>
                  <a:pt x="149136" y="139103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8" y="148590"/>
                </a:lnTo>
                <a:lnTo>
                  <a:pt x="147485" y="144843"/>
                </a:lnTo>
                <a:lnTo>
                  <a:pt x="148590" y="142240"/>
                </a:lnTo>
                <a:lnTo>
                  <a:pt x="148882" y="144564"/>
                </a:lnTo>
                <a:lnTo>
                  <a:pt x="149098" y="147320"/>
                </a:lnTo>
                <a:lnTo>
                  <a:pt x="149136" y="149860"/>
                </a:lnTo>
                <a:lnTo>
                  <a:pt x="149136" y="139103"/>
                </a:lnTo>
                <a:lnTo>
                  <a:pt x="148793" y="140970"/>
                </a:lnTo>
                <a:lnTo>
                  <a:pt x="147015" y="144843"/>
                </a:lnTo>
                <a:lnTo>
                  <a:pt x="145173" y="148590"/>
                </a:lnTo>
                <a:lnTo>
                  <a:pt x="145389" y="144780"/>
                </a:lnTo>
                <a:lnTo>
                  <a:pt x="145669" y="139700"/>
                </a:lnTo>
                <a:lnTo>
                  <a:pt x="144437" y="133350"/>
                </a:ln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4411" y="133261"/>
                </a:lnTo>
                <a:lnTo>
                  <a:pt x="144386" y="142240"/>
                </a:lnTo>
                <a:lnTo>
                  <a:pt x="143586" y="144843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6" y="144780"/>
                </a:lnTo>
                <a:lnTo>
                  <a:pt x="139649" y="142773"/>
                </a:lnTo>
                <a:lnTo>
                  <a:pt x="138328" y="144322"/>
                </a:ln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8328" y="144322"/>
                </a:lnTo>
                <a:lnTo>
                  <a:pt x="135763" y="147320"/>
                </a:lnTo>
                <a:lnTo>
                  <a:pt x="131508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lnTo>
                  <a:pt x="132461" y="144780"/>
                </a:lnTo>
                <a:lnTo>
                  <a:pt x="135509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38607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57" y="129540"/>
                </a:ln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85" y="135890"/>
                </a:lnTo>
                <a:lnTo>
                  <a:pt x="140182" y="140449"/>
                </a:lnTo>
                <a:lnTo>
                  <a:pt x="140347" y="139700"/>
                </a:ln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4386" y="133159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6" y="125730"/>
                </a:lnTo>
                <a:lnTo>
                  <a:pt x="144360" y="122986"/>
                </a:ln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9720" y="132041"/>
                </a:lnTo>
                <a:lnTo>
                  <a:pt x="147142" y="123190"/>
                </a:lnTo>
                <a:lnTo>
                  <a:pt x="146037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3560" y="118110"/>
                </a:lnTo>
                <a:lnTo>
                  <a:pt x="143548" y="122986"/>
                </a:lnTo>
                <a:lnTo>
                  <a:pt x="143421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7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9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3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4569" y="117208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3934" y="125945"/>
                </a:ln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28079" y="144780"/>
                </a:lnTo>
                <a:lnTo>
                  <a:pt x="126834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3934" y="125945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85" y="80010"/>
                </a:lnTo>
                <a:lnTo>
                  <a:pt x="95326" y="78740"/>
                </a:lnTo>
                <a:lnTo>
                  <a:pt x="96354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569" y="117208"/>
                </a:lnTo>
                <a:lnTo>
                  <a:pt x="133057" y="111760"/>
                </a:lnTo>
                <a:lnTo>
                  <a:pt x="131267" y="108089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1048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52" y="106680"/>
                </a:lnTo>
                <a:lnTo>
                  <a:pt x="124434" y="101600"/>
                </a:lnTo>
                <a:lnTo>
                  <a:pt x="121170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2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163" y="111048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lnTo>
                  <a:pt x="148170" y="116840"/>
                </a:lnTo>
                <a:lnTo>
                  <a:pt x="147637" y="111760"/>
                </a:lnTo>
                <a:lnTo>
                  <a:pt x="147116" y="110324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7116" y="110324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6" y="108953"/>
                </a:lnTo>
                <a:lnTo>
                  <a:pt x="160274" y="143510"/>
                </a:lnTo>
                <a:lnTo>
                  <a:pt x="160274" y="124333"/>
                </a:lnTo>
                <a:lnTo>
                  <a:pt x="159740" y="121920"/>
                </a:lnTo>
                <a:lnTo>
                  <a:pt x="158889" y="118110"/>
                </a:lnTo>
                <a:lnTo>
                  <a:pt x="158419" y="116827"/>
                </a:lnTo>
                <a:lnTo>
                  <a:pt x="158419" y="121920"/>
                </a:lnTo>
                <a:lnTo>
                  <a:pt x="154901" y="114300"/>
                </a:lnTo>
                <a:lnTo>
                  <a:pt x="150660" y="107950"/>
                </a:lnTo>
                <a:lnTo>
                  <a:pt x="146253" y="102870"/>
                </a:lnTo>
                <a:lnTo>
                  <a:pt x="144919" y="10160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103" y="93675"/>
                </a:lnTo>
                <a:lnTo>
                  <a:pt x="145034" y="98729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506" y="92710"/>
                </a:lnTo>
                <a:lnTo>
                  <a:pt x="136182" y="91719"/>
                </a:ln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45" y="9652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1457" y="86360"/>
                </a:lnTo>
                <a:lnTo>
                  <a:pt x="133184" y="88900"/>
                </a:lnTo>
                <a:lnTo>
                  <a:pt x="135026" y="90576"/>
                </a:lnTo>
                <a:lnTo>
                  <a:pt x="132499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46367" y="96520"/>
                </a:lnTo>
                <a:lnTo>
                  <a:pt x="152933" y="106680"/>
                </a:lnTo>
                <a:lnTo>
                  <a:pt x="156006" y="114427"/>
                </a:lnTo>
                <a:lnTo>
                  <a:pt x="158419" y="121920"/>
                </a:lnTo>
                <a:lnTo>
                  <a:pt x="158419" y="116827"/>
                </a:lnTo>
                <a:lnTo>
                  <a:pt x="155638" y="109220"/>
                </a:lnTo>
                <a:lnTo>
                  <a:pt x="151853" y="101600"/>
                </a:lnTo>
                <a:lnTo>
                  <a:pt x="148005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lnTo>
                  <a:pt x="143560" y="82550"/>
                </a:lnTo>
                <a:lnTo>
                  <a:pt x="144145" y="81280"/>
                </a:lnTo>
                <a:lnTo>
                  <a:pt x="144500" y="81280"/>
                </a:lnTo>
                <a:lnTo>
                  <a:pt x="144856" y="80010"/>
                </a:lnTo>
                <a:lnTo>
                  <a:pt x="143484" y="80010"/>
                </a:lnTo>
                <a:lnTo>
                  <a:pt x="140271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lnTo>
                  <a:pt x="146418" y="72415"/>
                </a:lnTo>
                <a:lnTo>
                  <a:pt x="144665" y="73660"/>
                </a:lnTo>
                <a:lnTo>
                  <a:pt x="142951" y="73660"/>
                </a:ln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16154" y="81280"/>
                </a:lnTo>
                <a:lnTo>
                  <a:pt x="114211" y="82550"/>
                </a:lnTo>
                <a:lnTo>
                  <a:pt x="113550" y="82550"/>
                </a:lnTo>
                <a:lnTo>
                  <a:pt x="114782" y="81280"/>
                </a:lnTo>
                <a:lnTo>
                  <a:pt x="115925" y="81280"/>
                </a:lnTo>
                <a:lnTo>
                  <a:pt x="113906" y="80010"/>
                </a:lnTo>
                <a:lnTo>
                  <a:pt x="108546" y="80010"/>
                </a:lnTo>
                <a:lnTo>
                  <a:pt x="113004" y="81280"/>
                </a:lnTo>
                <a:lnTo>
                  <a:pt x="111645" y="8128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6352" y="85090"/>
                </a:lnTo>
                <a:lnTo>
                  <a:pt x="123672" y="83820"/>
                </a:lnTo>
                <a:lnTo>
                  <a:pt x="123456" y="83820"/>
                </a:lnTo>
                <a:lnTo>
                  <a:pt x="123418" y="85090"/>
                </a:ln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91" y="88900"/>
                </a:lnTo>
                <a:lnTo>
                  <a:pt x="117652" y="86360"/>
                </a:ln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60" y="91440"/>
                </a:lnTo>
                <a:lnTo>
                  <a:pt x="112750" y="88900"/>
                </a:lnTo>
                <a:lnTo>
                  <a:pt x="112229" y="88900"/>
                </a:lnTo>
                <a:lnTo>
                  <a:pt x="113588" y="91440"/>
                </a:lnTo>
                <a:lnTo>
                  <a:pt x="117919" y="96596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lnTo>
                  <a:pt x="142951" y="73660"/>
                </a:lnTo>
                <a:lnTo>
                  <a:pt x="129743" y="73660"/>
                </a:lnTo>
                <a:lnTo>
                  <a:pt x="135128" y="72390"/>
                </a:lnTo>
                <a:lnTo>
                  <a:pt x="141719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7373" y="60960"/>
                </a:lnTo>
                <a:lnTo>
                  <a:pt x="173723" y="66065"/>
                </a:lnTo>
                <a:lnTo>
                  <a:pt x="180581" y="69850"/>
                </a:lnTo>
                <a:lnTo>
                  <a:pt x="187223" y="72415"/>
                </a:lnTo>
                <a:lnTo>
                  <a:pt x="192557" y="73660"/>
                </a:lnTo>
                <a:lnTo>
                  <a:pt x="192557" y="72288"/>
                </a:lnTo>
                <a:lnTo>
                  <a:pt x="186029" y="69850"/>
                </a:lnTo>
                <a:lnTo>
                  <a:pt x="178282" y="67310"/>
                </a:lnTo>
                <a:lnTo>
                  <a:pt x="170853" y="6223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64985" y="55880"/>
                </a:lnTo>
                <a:lnTo>
                  <a:pt x="168643" y="55880"/>
                </a:lnTo>
                <a:lnTo>
                  <a:pt x="169913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7" y="66446"/>
                </a:lnTo>
                <a:lnTo>
                  <a:pt x="178689" y="63500"/>
                </a:lnTo>
                <a:lnTo>
                  <a:pt x="173507" y="59690"/>
                </a:lnTo>
                <a:lnTo>
                  <a:pt x="169964" y="57188"/>
                </a:lnTo>
                <a:lnTo>
                  <a:pt x="172516" y="59715"/>
                </a:lnTo>
                <a:lnTo>
                  <a:pt x="178308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4970" y="70281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89" y="36830"/>
                </a:lnTo>
                <a:lnTo>
                  <a:pt x="184391" y="31750"/>
                </a:lnTo>
                <a:lnTo>
                  <a:pt x="183883" y="30480"/>
                </a:lnTo>
                <a:lnTo>
                  <a:pt x="183197" y="28752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2194" y="3683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0682" y="41554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79158" y="44450"/>
                </a:lnTo>
                <a:lnTo>
                  <a:pt x="179057" y="44323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8320" y="45720"/>
                </a:lnTo>
                <a:lnTo>
                  <a:pt x="177787" y="44246"/>
                </a:lnTo>
                <a:lnTo>
                  <a:pt x="177838" y="44589"/>
                </a:lnTo>
                <a:lnTo>
                  <a:pt x="177711" y="45720"/>
                </a:lnTo>
                <a:lnTo>
                  <a:pt x="178104" y="4572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7622" y="43700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9057" y="44323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lnTo>
                  <a:pt x="176034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244" y="38100"/>
                </a:lnTo>
                <a:lnTo>
                  <a:pt x="178587" y="38100"/>
                </a:lnTo>
                <a:lnTo>
                  <a:pt x="179057" y="3937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682" y="41554"/>
                </a:lnTo>
                <a:lnTo>
                  <a:pt x="180098" y="40640"/>
                </a:lnTo>
                <a:lnTo>
                  <a:pt x="180759" y="39370"/>
                </a:lnTo>
                <a:lnTo>
                  <a:pt x="181000" y="38925"/>
                </a:lnTo>
                <a:lnTo>
                  <a:pt x="180517" y="39370"/>
                </a:lnTo>
                <a:lnTo>
                  <a:pt x="179387" y="39370"/>
                </a:lnTo>
                <a:lnTo>
                  <a:pt x="178892" y="38100"/>
                </a:lnTo>
                <a:lnTo>
                  <a:pt x="178396" y="36830"/>
                </a:lnTo>
                <a:lnTo>
                  <a:pt x="178130" y="36830"/>
                </a:lnTo>
                <a:lnTo>
                  <a:pt x="177825" y="36296"/>
                </a:ln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5704" y="40640"/>
                </a:lnTo>
                <a:lnTo>
                  <a:pt x="175895" y="40817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9" y="44246"/>
                </a:lnTo>
                <a:lnTo>
                  <a:pt x="174815" y="44450"/>
                </a:lnTo>
                <a:lnTo>
                  <a:pt x="175056" y="44246"/>
                </a:lnTo>
                <a:lnTo>
                  <a:pt x="175310" y="43180"/>
                </a:lnTo>
                <a:lnTo>
                  <a:pt x="174561" y="43180"/>
                </a:lnTo>
                <a:lnTo>
                  <a:pt x="174459" y="43319"/>
                </a:lnTo>
                <a:lnTo>
                  <a:pt x="174459" y="44450"/>
                </a:lnTo>
                <a:lnTo>
                  <a:pt x="174269" y="44589"/>
                </a:lnTo>
                <a:lnTo>
                  <a:pt x="174345" y="44450"/>
                </a:lnTo>
                <a:lnTo>
                  <a:pt x="174459" y="43319"/>
                </a:lnTo>
                <a:lnTo>
                  <a:pt x="173634" y="44450"/>
                </a:lnTo>
                <a:lnTo>
                  <a:pt x="172377" y="45720"/>
                </a:ln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5412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5412" y="55880"/>
                </a:lnTo>
                <a:lnTo>
                  <a:pt x="172974" y="55880"/>
                </a:lnTo>
                <a:lnTo>
                  <a:pt x="167513" y="54610"/>
                </a:lnTo>
                <a:lnTo>
                  <a:pt x="170942" y="54610"/>
                </a:lnTo>
                <a:lnTo>
                  <a:pt x="170408" y="53340"/>
                </a:lnTo>
                <a:lnTo>
                  <a:pt x="170853" y="53340"/>
                </a:lnTo>
                <a:lnTo>
                  <a:pt x="170942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75412" y="53340"/>
                </a:lnTo>
                <a:lnTo>
                  <a:pt x="173228" y="52209"/>
                </a:lnTo>
                <a:lnTo>
                  <a:pt x="173685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3685" y="54610"/>
                </a:lnTo>
                <a:lnTo>
                  <a:pt x="173685" y="53340"/>
                </a:lnTo>
                <a:lnTo>
                  <a:pt x="173316" y="53340"/>
                </a:lnTo>
                <a:lnTo>
                  <a:pt x="173189" y="52209"/>
                </a:lnTo>
                <a:lnTo>
                  <a:pt x="172974" y="52070"/>
                </a:lnTo>
                <a:lnTo>
                  <a:pt x="172720" y="52019"/>
                </a:lnTo>
                <a:lnTo>
                  <a:pt x="172720" y="53340"/>
                </a:lnTo>
                <a:lnTo>
                  <a:pt x="171361" y="53340"/>
                </a:lnTo>
                <a:lnTo>
                  <a:pt x="171665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2720" y="52019"/>
                </a:lnTo>
                <a:lnTo>
                  <a:pt x="170357" y="51473"/>
                </a:lnTo>
                <a:lnTo>
                  <a:pt x="170357" y="52070"/>
                </a:lnTo>
                <a:lnTo>
                  <a:pt x="170357" y="53340"/>
                </a:lnTo>
                <a:lnTo>
                  <a:pt x="168871" y="53340"/>
                </a:lnTo>
                <a:lnTo>
                  <a:pt x="168871" y="52070"/>
                </a:lnTo>
                <a:lnTo>
                  <a:pt x="170357" y="52070"/>
                </a:lnTo>
                <a:lnTo>
                  <a:pt x="170357" y="51473"/>
                </a:lnTo>
                <a:lnTo>
                  <a:pt x="167881" y="50888"/>
                </a:lnTo>
                <a:lnTo>
                  <a:pt x="167881" y="52070"/>
                </a:lnTo>
                <a:lnTo>
                  <a:pt x="167881" y="53340"/>
                </a:lnTo>
                <a:lnTo>
                  <a:pt x="166268" y="53340"/>
                </a:lnTo>
                <a:lnTo>
                  <a:pt x="166268" y="52070"/>
                </a:lnTo>
                <a:lnTo>
                  <a:pt x="167881" y="52070"/>
                </a:lnTo>
                <a:lnTo>
                  <a:pt x="167881" y="50888"/>
                </a:lnTo>
                <a:lnTo>
                  <a:pt x="167513" y="50800"/>
                </a:lnTo>
                <a:lnTo>
                  <a:pt x="165392" y="50800"/>
                </a:lnTo>
                <a:lnTo>
                  <a:pt x="166192" y="52070"/>
                </a:lnTo>
                <a:lnTo>
                  <a:pt x="165557" y="52070"/>
                </a:lnTo>
                <a:lnTo>
                  <a:pt x="165392" y="50800"/>
                </a:lnTo>
                <a:lnTo>
                  <a:pt x="165112" y="50800"/>
                </a:lnTo>
                <a:lnTo>
                  <a:pt x="165112" y="52070"/>
                </a:lnTo>
                <a:lnTo>
                  <a:pt x="165112" y="53340"/>
                </a:lnTo>
                <a:lnTo>
                  <a:pt x="164553" y="53340"/>
                </a:lnTo>
                <a:lnTo>
                  <a:pt x="164553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4553" y="53340"/>
                </a:lnTo>
                <a:lnTo>
                  <a:pt x="163372" y="53340"/>
                </a:lnTo>
                <a:lnTo>
                  <a:pt x="163372" y="52070"/>
                </a:lnTo>
                <a:lnTo>
                  <a:pt x="165112" y="52070"/>
                </a:lnTo>
                <a:lnTo>
                  <a:pt x="165112" y="50800"/>
                </a:lnTo>
                <a:lnTo>
                  <a:pt x="163220" y="50800"/>
                </a:lnTo>
                <a:lnTo>
                  <a:pt x="163004" y="52070"/>
                </a:lnTo>
                <a:lnTo>
                  <a:pt x="162763" y="52070"/>
                </a:lnTo>
                <a:lnTo>
                  <a:pt x="162826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59550" y="53340"/>
                </a:lnTo>
                <a:lnTo>
                  <a:pt x="159613" y="52070"/>
                </a:lnTo>
                <a:lnTo>
                  <a:pt x="159372" y="52070"/>
                </a:lnTo>
                <a:lnTo>
                  <a:pt x="159156" y="50800"/>
                </a:lnTo>
                <a:lnTo>
                  <a:pt x="158991" y="50800"/>
                </a:lnTo>
                <a:lnTo>
                  <a:pt x="158991" y="52070"/>
                </a:lnTo>
                <a:lnTo>
                  <a:pt x="158991" y="53340"/>
                </a:lnTo>
                <a:lnTo>
                  <a:pt x="157314" y="53340"/>
                </a:lnTo>
                <a:lnTo>
                  <a:pt x="157314" y="55880"/>
                </a:lnTo>
                <a:lnTo>
                  <a:pt x="151447" y="62230"/>
                </a:lnTo>
                <a:lnTo>
                  <a:pt x="144018" y="67310"/>
                </a:lnTo>
                <a:lnTo>
                  <a:pt x="136271" y="69850"/>
                </a:lnTo>
                <a:lnTo>
                  <a:pt x="129451" y="72390"/>
                </a:lnTo>
                <a:lnTo>
                  <a:pt x="127330" y="72390"/>
                </a:lnTo>
                <a:lnTo>
                  <a:pt x="131127" y="71120"/>
                </a:lnTo>
                <a:lnTo>
                  <a:pt x="134937" y="69850"/>
                </a:lnTo>
                <a:lnTo>
                  <a:pt x="141503" y="66040"/>
                </a:lnTo>
                <a:lnTo>
                  <a:pt x="146913" y="62230"/>
                </a:lnTo>
                <a:lnTo>
                  <a:pt x="151066" y="5969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57314" y="55880"/>
                </a:lnTo>
                <a:lnTo>
                  <a:pt x="157314" y="53340"/>
                </a:lnTo>
                <a:lnTo>
                  <a:pt x="157251" y="52070"/>
                </a:lnTo>
                <a:lnTo>
                  <a:pt x="158991" y="52070"/>
                </a:lnTo>
                <a:lnTo>
                  <a:pt x="158991" y="50800"/>
                </a:lnTo>
                <a:lnTo>
                  <a:pt x="156984" y="50800"/>
                </a:lnTo>
                <a:lnTo>
                  <a:pt x="156819" y="52070"/>
                </a:lnTo>
                <a:lnTo>
                  <a:pt x="156184" y="52070"/>
                </a:lnTo>
                <a:lnTo>
                  <a:pt x="156984" y="50800"/>
                </a:lnTo>
                <a:lnTo>
                  <a:pt x="156108" y="50800"/>
                </a:lnTo>
                <a:lnTo>
                  <a:pt x="156108" y="52070"/>
                </a:lnTo>
                <a:lnTo>
                  <a:pt x="156108" y="53340"/>
                </a:lnTo>
                <a:lnTo>
                  <a:pt x="154787" y="53340"/>
                </a:lnTo>
                <a:lnTo>
                  <a:pt x="154787" y="54610"/>
                </a:lnTo>
                <a:lnTo>
                  <a:pt x="152387" y="55168"/>
                </a:lnTo>
                <a:lnTo>
                  <a:pt x="152387" y="57150"/>
                </a:lnTo>
                <a:lnTo>
                  <a:pt x="148767" y="59715"/>
                </a:lnTo>
                <a:lnTo>
                  <a:pt x="143611" y="63500"/>
                </a:lnTo>
                <a:lnTo>
                  <a:pt x="138722" y="66332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2387" y="57150"/>
                </a:lnTo>
                <a:lnTo>
                  <a:pt x="152387" y="55168"/>
                </a:lnTo>
                <a:lnTo>
                  <a:pt x="149326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51434" y="54610"/>
                </a:lnTo>
                <a:lnTo>
                  <a:pt x="151523" y="53340"/>
                </a:lnTo>
                <a:lnTo>
                  <a:pt x="151955" y="53340"/>
                </a:lnTo>
                <a:lnTo>
                  <a:pt x="151434" y="54610"/>
                </a:lnTo>
                <a:lnTo>
                  <a:pt x="154787" y="54610"/>
                </a:lnTo>
                <a:lnTo>
                  <a:pt x="154787" y="53340"/>
                </a:lnTo>
                <a:lnTo>
                  <a:pt x="154495" y="53340"/>
                </a:lnTo>
                <a:lnTo>
                  <a:pt x="154495" y="52070"/>
                </a:lnTo>
                <a:lnTo>
                  <a:pt x="156108" y="52070"/>
                </a:lnTo>
                <a:lnTo>
                  <a:pt x="156108" y="50800"/>
                </a:lnTo>
                <a:lnTo>
                  <a:pt x="154787" y="50800"/>
                </a:lnTo>
                <a:lnTo>
                  <a:pt x="153504" y="51104"/>
                </a:lnTo>
                <a:lnTo>
                  <a:pt x="153504" y="52070"/>
                </a:lnTo>
                <a:lnTo>
                  <a:pt x="153504" y="53340"/>
                </a:lnTo>
                <a:lnTo>
                  <a:pt x="152019" y="53340"/>
                </a:lnTo>
                <a:lnTo>
                  <a:pt x="152019" y="52070"/>
                </a:lnTo>
                <a:lnTo>
                  <a:pt x="153504" y="52070"/>
                </a:lnTo>
                <a:lnTo>
                  <a:pt x="153504" y="51104"/>
                </a:lnTo>
                <a:lnTo>
                  <a:pt x="151015" y="51689"/>
                </a:lnTo>
                <a:lnTo>
                  <a:pt x="151015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0710" y="52070"/>
                </a:lnTo>
                <a:lnTo>
                  <a:pt x="151015" y="53340"/>
                </a:lnTo>
                <a:lnTo>
                  <a:pt x="151015" y="51689"/>
                </a:lnTo>
                <a:lnTo>
                  <a:pt x="149326" y="52070"/>
                </a:lnTo>
                <a:lnTo>
                  <a:pt x="149199" y="52146"/>
                </a:lnTo>
                <a:lnTo>
                  <a:pt x="149110" y="53340"/>
                </a:lnTo>
                <a:lnTo>
                  <a:pt x="148678" y="53340"/>
                </a:lnTo>
                <a:lnTo>
                  <a:pt x="148678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8666" y="53340"/>
                </a:lnTo>
                <a:lnTo>
                  <a:pt x="149161" y="52158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54787" y="49530"/>
                </a:ln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0800"/>
                </a:lnTo>
                <a:lnTo>
                  <a:pt x="174777" y="49530"/>
                </a:lnTo>
                <a:lnTo>
                  <a:pt x="170053" y="49530"/>
                </a:lnTo>
                <a:lnTo>
                  <a:pt x="170738" y="48260"/>
                </a:lnTo>
                <a:lnTo>
                  <a:pt x="170218" y="48260"/>
                </a:lnTo>
                <a:lnTo>
                  <a:pt x="168795" y="49530"/>
                </a:lnTo>
                <a:lnTo>
                  <a:pt x="167360" y="48260"/>
                </a:lnTo>
                <a:lnTo>
                  <a:pt x="165265" y="48260"/>
                </a:lnTo>
                <a:lnTo>
                  <a:pt x="167220" y="46710"/>
                </a:lnTo>
                <a:lnTo>
                  <a:pt x="166497" y="46990"/>
                </a:lnTo>
                <a:lnTo>
                  <a:pt x="164185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3512" y="45720"/>
                </a:lnTo>
                <a:lnTo>
                  <a:pt x="163017" y="4572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3" y="45148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lnTo>
                  <a:pt x="165735" y="38100"/>
                </a:lnTo>
                <a:lnTo>
                  <a:pt x="165912" y="36830"/>
                </a:lnTo>
                <a:lnTo>
                  <a:pt x="166103" y="35560"/>
                </a:lnTo>
                <a:lnTo>
                  <a:pt x="166281" y="34290"/>
                </a:lnTo>
                <a:lnTo>
                  <a:pt x="166649" y="31750"/>
                </a:lnTo>
                <a:lnTo>
                  <a:pt x="166827" y="30480"/>
                </a:lnTo>
                <a:lnTo>
                  <a:pt x="167017" y="29210"/>
                </a:lnTo>
                <a:lnTo>
                  <a:pt x="167195" y="27940"/>
                </a:lnTo>
                <a:lnTo>
                  <a:pt x="167563" y="25400"/>
                </a:lnTo>
                <a:lnTo>
                  <a:pt x="167741" y="24130"/>
                </a:lnTo>
                <a:lnTo>
                  <a:pt x="167932" y="22860"/>
                </a:lnTo>
                <a:lnTo>
                  <a:pt x="168109" y="21590"/>
                </a:ln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3" y="40817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3" y="45148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7690" y="40640"/>
                </a:lnTo>
                <a:lnTo>
                  <a:pt x="167513" y="41910"/>
                </a:lnTo>
                <a:lnTo>
                  <a:pt x="167220" y="41910"/>
                </a:lnTo>
                <a:lnTo>
                  <a:pt x="166852" y="43180"/>
                </a:lnTo>
                <a:lnTo>
                  <a:pt x="169799" y="43180"/>
                </a:lnTo>
                <a:lnTo>
                  <a:pt x="168478" y="45720"/>
                </a:lnTo>
                <a:lnTo>
                  <a:pt x="167220" y="46710"/>
                </a:lnTo>
                <a:lnTo>
                  <a:pt x="169799" y="45720"/>
                </a:lnTo>
                <a:lnTo>
                  <a:pt x="168592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lnTo>
                  <a:pt x="170218" y="43180"/>
                </a:lnTo>
                <a:lnTo>
                  <a:pt x="170561" y="41910"/>
                </a:lnTo>
                <a:lnTo>
                  <a:pt x="168630" y="41910"/>
                </a:lnTo>
                <a:lnTo>
                  <a:pt x="168592" y="41770"/>
                </a:lnTo>
                <a:lnTo>
                  <a:pt x="168389" y="41910"/>
                </a:lnTo>
                <a:lnTo>
                  <a:pt x="167970" y="41910"/>
                </a:lnTo>
                <a:lnTo>
                  <a:pt x="168300" y="40640"/>
                </a:lnTo>
                <a:lnTo>
                  <a:pt x="168592" y="41770"/>
                </a:lnTo>
                <a:lnTo>
                  <a:pt x="170218" y="40640"/>
                </a:lnTo>
                <a:lnTo>
                  <a:pt x="169379" y="40640"/>
                </a:lnTo>
                <a:lnTo>
                  <a:pt x="170078" y="39370"/>
                </a:lnTo>
                <a:lnTo>
                  <a:pt x="171310" y="39370"/>
                </a:lnTo>
                <a:lnTo>
                  <a:pt x="170891" y="40284"/>
                </a:lnTo>
                <a:lnTo>
                  <a:pt x="172593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2529" y="36830"/>
                </a:lnTo>
                <a:lnTo>
                  <a:pt x="171881" y="36144"/>
                </a:lnTo>
                <a:lnTo>
                  <a:pt x="171856" y="36830"/>
                </a:lnTo>
                <a:lnTo>
                  <a:pt x="172250" y="36830"/>
                </a:lnTo>
                <a:lnTo>
                  <a:pt x="170827" y="38100"/>
                </a:lnTo>
                <a:lnTo>
                  <a:pt x="170484" y="37757"/>
                </a:lnTo>
                <a:lnTo>
                  <a:pt x="170484" y="38100"/>
                </a:lnTo>
                <a:lnTo>
                  <a:pt x="169557" y="39230"/>
                </a:lnTo>
                <a:lnTo>
                  <a:pt x="169557" y="3937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240" y="36830"/>
                </a:lnTo>
                <a:lnTo>
                  <a:pt x="170484" y="38100"/>
                </a:lnTo>
                <a:lnTo>
                  <a:pt x="170484" y="37757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4879" y="34290"/>
                </a:lnTo>
                <a:lnTo>
                  <a:pt x="174332" y="33642"/>
                </a:lnTo>
                <a:lnTo>
                  <a:pt x="174332" y="34290"/>
                </a:lnTo>
                <a:lnTo>
                  <a:pt x="174155" y="34747"/>
                </a:lnTo>
                <a:lnTo>
                  <a:pt x="173875" y="34988"/>
                </a:lnTo>
                <a:lnTo>
                  <a:pt x="174053" y="34988"/>
                </a:lnTo>
                <a:lnTo>
                  <a:pt x="174307" y="34988"/>
                </a:lnTo>
                <a:lnTo>
                  <a:pt x="174879" y="34988"/>
                </a:lnTo>
                <a:lnTo>
                  <a:pt x="175628" y="34290"/>
                </a:lnTo>
                <a:lnTo>
                  <a:pt x="176517" y="35750"/>
                </a:lnTo>
                <a:lnTo>
                  <a:pt x="176364" y="35560"/>
                </a:lnTo>
                <a:lnTo>
                  <a:pt x="17683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7825" y="36830"/>
                </a:lnTo>
                <a:lnTo>
                  <a:pt x="177825" y="36296"/>
                </a:lnTo>
                <a:lnTo>
                  <a:pt x="176707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7279" y="31750"/>
                </a:lnTo>
                <a:lnTo>
                  <a:pt x="176999" y="31750"/>
                </a:lnTo>
                <a:lnTo>
                  <a:pt x="175653" y="33020"/>
                </a:lnTo>
                <a:lnTo>
                  <a:pt x="174320" y="31750"/>
                </a:lnTo>
                <a:lnTo>
                  <a:pt x="173596" y="30480"/>
                </a:lnTo>
                <a:lnTo>
                  <a:pt x="174294" y="30480"/>
                </a:lnTo>
                <a:lnTo>
                  <a:pt x="175158" y="28765"/>
                </a:lnTo>
                <a:lnTo>
                  <a:pt x="175539" y="27940"/>
                </a:lnTo>
                <a:lnTo>
                  <a:pt x="176606" y="29845"/>
                </a:lnTo>
                <a:lnTo>
                  <a:pt x="176060" y="29210"/>
                </a:lnTo>
                <a:lnTo>
                  <a:pt x="176631" y="30480"/>
                </a:lnTo>
                <a:lnTo>
                  <a:pt x="176631" y="31203"/>
                </a:lnTo>
                <a:lnTo>
                  <a:pt x="177038" y="30632"/>
                </a:lnTo>
                <a:lnTo>
                  <a:pt x="177634" y="31750"/>
                </a:ln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0517" y="35560"/>
                </a:lnTo>
                <a:lnTo>
                  <a:pt x="180860" y="35560"/>
                </a:lnTo>
                <a:lnTo>
                  <a:pt x="181216" y="36487"/>
                </a:lnTo>
                <a:lnTo>
                  <a:pt x="180517" y="35560"/>
                </a:lnTo>
                <a:lnTo>
                  <a:pt x="180848" y="36487"/>
                </a:lnTo>
                <a:lnTo>
                  <a:pt x="180949" y="37452"/>
                </a:lnTo>
                <a:lnTo>
                  <a:pt x="181394" y="36931"/>
                </a:lnTo>
                <a:lnTo>
                  <a:pt x="181457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2194" y="36830"/>
                </a:lnTo>
                <a:lnTo>
                  <a:pt x="181673" y="36830"/>
                </a:lnTo>
                <a:lnTo>
                  <a:pt x="181152" y="35560"/>
                </a:lnTo>
                <a:lnTo>
                  <a:pt x="180619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197" y="33020"/>
                </a:lnTo>
                <a:lnTo>
                  <a:pt x="183197" y="28752"/>
                </a:lnTo>
                <a:lnTo>
                  <a:pt x="182956" y="28143"/>
                </a:lnTo>
                <a:lnTo>
                  <a:pt x="182956" y="30632"/>
                </a:lnTo>
                <a:lnTo>
                  <a:pt x="182473" y="31750"/>
                </a:lnTo>
                <a:lnTo>
                  <a:pt x="182194" y="31203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984" y="27406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253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9984" y="27406"/>
                </a:lnTo>
                <a:lnTo>
                  <a:pt x="179628" y="26670"/>
                </a:lnTo>
                <a:lnTo>
                  <a:pt x="178930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2194" y="31203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7" y="29718"/>
                </a:lnTo>
                <a:lnTo>
                  <a:pt x="182956" y="30632"/>
                </a:lnTo>
                <a:lnTo>
                  <a:pt x="182956" y="28143"/>
                </a:lnTo>
                <a:lnTo>
                  <a:pt x="182372" y="26670"/>
                </a:lnTo>
                <a:lnTo>
                  <a:pt x="179235" y="24130"/>
                </a:lnTo>
                <a:lnTo>
                  <a:pt x="177660" y="22860"/>
                </a:lnTo>
                <a:lnTo>
                  <a:pt x="177419" y="22771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4815" y="26670"/>
                </a:ln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2999" y="30480"/>
                </a:lnTo>
                <a:lnTo>
                  <a:pt x="171691" y="33020"/>
                </a:lnTo>
                <a:lnTo>
                  <a:pt x="170459" y="33020"/>
                </a:lnTo>
                <a:lnTo>
                  <a:pt x="169341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0434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lnTo>
                  <a:pt x="171538" y="29210"/>
                </a:lnTo>
                <a:lnTo>
                  <a:pt x="172110" y="29718"/>
                </a:lnTo>
                <a:lnTo>
                  <a:pt x="171043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3634" y="25895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7419" y="22771"/>
                </a:lnTo>
                <a:lnTo>
                  <a:pt x="174129" y="21539"/>
                </a:lnTo>
                <a:lnTo>
                  <a:pt x="174129" y="22860"/>
                </a:lnTo>
                <a:lnTo>
                  <a:pt x="173024" y="25400"/>
                </a:lnTo>
                <a:lnTo>
                  <a:pt x="172402" y="24130"/>
                </a:lnTo>
                <a:lnTo>
                  <a:pt x="171094" y="22860"/>
                </a:lnTo>
                <a:lnTo>
                  <a:pt x="171272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4129" y="22860"/>
                </a:lnTo>
                <a:lnTo>
                  <a:pt x="174129" y="21539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lnTo>
                  <a:pt x="166903" y="20320"/>
                </a:lnTo>
                <a:lnTo>
                  <a:pt x="166636" y="21590"/>
                </a:lnTo>
                <a:lnTo>
                  <a:pt x="166535" y="22860"/>
                </a:lnTo>
                <a:lnTo>
                  <a:pt x="166408" y="24130"/>
                </a:lnTo>
                <a:lnTo>
                  <a:pt x="166255" y="24130"/>
                </a:lnTo>
                <a:lnTo>
                  <a:pt x="166255" y="25400"/>
                </a:lnTo>
                <a:lnTo>
                  <a:pt x="166116" y="26670"/>
                </a:lnTo>
                <a:lnTo>
                  <a:pt x="165963" y="26555"/>
                </a:lnTo>
                <a:lnTo>
                  <a:pt x="165963" y="27940"/>
                </a:lnTo>
                <a:lnTo>
                  <a:pt x="165684" y="27940"/>
                </a:lnTo>
                <a:lnTo>
                  <a:pt x="165684" y="29210"/>
                </a:lnTo>
                <a:lnTo>
                  <a:pt x="165519" y="30480"/>
                </a:lnTo>
                <a:lnTo>
                  <a:pt x="165392" y="30480"/>
                </a:lnTo>
                <a:lnTo>
                  <a:pt x="165392" y="31750"/>
                </a:lnTo>
                <a:lnTo>
                  <a:pt x="165227" y="33020"/>
                </a:lnTo>
                <a:lnTo>
                  <a:pt x="165100" y="3288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4820" y="35560"/>
                </a:lnTo>
                <a:lnTo>
                  <a:pt x="164630" y="36830"/>
                </a:lnTo>
                <a:lnTo>
                  <a:pt x="164528" y="38100"/>
                </a:lnTo>
                <a:lnTo>
                  <a:pt x="164338" y="39370"/>
                </a:lnTo>
                <a:lnTo>
                  <a:pt x="164261" y="38100"/>
                </a:lnTo>
                <a:lnTo>
                  <a:pt x="164528" y="38100"/>
                </a:lnTo>
                <a:lnTo>
                  <a:pt x="164528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4820" y="35560"/>
                </a:lnTo>
                <a:lnTo>
                  <a:pt x="164820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100" y="33020"/>
                </a:lnTo>
                <a:lnTo>
                  <a:pt x="165100" y="32880"/>
                </a:lnTo>
                <a:lnTo>
                  <a:pt x="164109" y="31750"/>
                </a:lnTo>
                <a:lnTo>
                  <a:pt x="165392" y="31750"/>
                </a:lnTo>
                <a:lnTo>
                  <a:pt x="165392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5684" y="29210"/>
                </a:lnTo>
                <a:lnTo>
                  <a:pt x="165684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5963" y="26555"/>
                </a:lnTo>
                <a:lnTo>
                  <a:pt x="164426" y="25400"/>
                </a:lnTo>
                <a:lnTo>
                  <a:pt x="166255" y="25400"/>
                </a:lnTo>
                <a:lnTo>
                  <a:pt x="166255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6535" y="22860"/>
                </a:lnTo>
                <a:lnTo>
                  <a:pt x="166535" y="21590"/>
                </a:lnTo>
                <a:lnTo>
                  <a:pt x="164553" y="21590"/>
                </a:lnTo>
                <a:lnTo>
                  <a:pt x="164617" y="20320"/>
                </a:lnTo>
                <a:lnTo>
                  <a:pt x="164680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757" y="12001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855" y="18503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3753" y="39370"/>
                </a:lnTo>
                <a:lnTo>
                  <a:pt x="163855" y="18503"/>
                </a:lnTo>
                <a:lnTo>
                  <a:pt x="163360" y="18897"/>
                </a:lnTo>
                <a:lnTo>
                  <a:pt x="163360" y="20320"/>
                </a:lnTo>
                <a:lnTo>
                  <a:pt x="162471" y="39370"/>
                </a:lnTo>
                <a:lnTo>
                  <a:pt x="162356" y="38785"/>
                </a:lnTo>
                <a:lnTo>
                  <a:pt x="162356" y="45148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60235" y="46456"/>
                </a:lnTo>
                <a:lnTo>
                  <a:pt x="160235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55" y="46723"/>
                </a:lnTo>
                <a:lnTo>
                  <a:pt x="157099" y="48260"/>
                </a:lnTo>
                <a:lnTo>
                  <a:pt x="155003" y="48260"/>
                </a:lnTo>
                <a:lnTo>
                  <a:pt x="153581" y="49530"/>
                </a:lnTo>
                <a:lnTo>
                  <a:pt x="152158" y="48260"/>
                </a:lnTo>
                <a:lnTo>
                  <a:pt x="151638" y="48260"/>
                </a:lnTo>
                <a:lnTo>
                  <a:pt x="152323" y="49530"/>
                </a:lnTo>
                <a:lnTo>
                  <a:pt x="147586" y="49530"/>
                </a:lnTo>
                <a:lnTo>
                  <a:pt x="146964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7015" y="49530"/>
                </a:lnTo>
                <a:lnTo>
                  <a:pt x="146316" y="48260"/>
                </a:lnTo>
                <a:lnTo>
                  <a:pt x="147383" y="48260"/>
                </a:lnTo>
                <a:lnTo>
                  <a:pt x="146596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8094" y="43586"/>
                </a:lnTo>
                <a:lnTo>
                  <a:pt x="148094" y="44589"/>
                </a:lnTo>
                <a:lnTo>
                  <a:pt x="147904" y="44450"/>
                </a:lnTo>
                <a:lnTo>
                  <a:pt x="148094" y="44589"/>
                </a:lnTo>
                <a:lnTo>
                  <a:pt x="148094" y="43586"/>
                </a:lnTo>
                <a:lnTo>
                  <a:pt x="147802" y="43180"/>
                </a:lnTo>
                <a:lnTo>
                  <a:pt x="147332" y="43180"/>
                </a:ln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5135" y="45720"/>
                </a:lnTo>
                <a:lnTo>
                  <a:pt x="144056" y="45720"/>
                </a:lnTo>
                <a:lnTo>
                  <a:pt x="144932" y="46990"/>
                </a:lnTo>
                <a:lnTo>
                  <a:pt x="146011" y="46990"/>
                </a:lnTo>
                <a:lnTo>
                  <a:pt x="145529" y="48260"/>
                </a:lnTo>
                <a:lnTo>
                  <a:pt x="145389" y="48260"/>
                </a:lnTo>
                <a:lnTo>
                  <a:pt x="145148" y="49530"/>
                </a:lnTo>
                <a:lnTo>
                  <a:pt x="143764" y="46710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22" y="44450"/>
                </a:lnTo>
                <a:lnTo>
                  <a:pt x="145046" y="43180"/>
                </a:lnTo>
                <a:lnTo>
                  <a:pt x="145770" y="43180"/>
                </a:lnTo>
                <a:lnTo>
                  <a:pt x="147332" y="44450"/>
                </a:lnTo>
                <a:lnTo>
                  <a:pt x="147332" y="43180"/>
                </a:lnTo>
                <a:lnTo>
                  <a:pt x="147053" y="43180"/>
                </a:lnTo>
                <a:lnTo>
                  <a:pt x="147307" y="44246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lnTo>
                  <a:pt x="147434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lnTo>
                  <a:pt x="148259" y="36830"/>
                </a:lnTo>
                <a:lnTo>
                  <a:pt x="148043" y="37084"/>
                </a:lnTo>
                <a:lnTo>
                  <a:pt x="148247" y="36830"/>
                </a:lnTo>
                <a:lnTo>
                  <a:pt x="147662" y="36131"/>
                </a:lnTo>
                <a:lnTo>
                  <a:pt x="147612" y="37084"/>
                </a:lnTo>
                <a:lnTo>
                  <a:pt x="147269" y="37998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89" y="43700"/>
                </a:lnTo>
                <a:lnTo>
                  <a:pt x="144119" y="43180"/>
                </a:lnTo>
                <a:lnTo>
                  <a:pt x="143649" y="42608"/>
                </a:lnTo>
                <a:lnTo>
                  <a:pt x="143662" y="43180"/>
                </a:lnTo>
                <a:lnTo>
                  <a:pt x="143344" y="44297"/>
                </a:lnTo>
                <a:lnTo>
                  <a:pt x="143294" y="44450"/>
                </a:lnTo>
                <a:lnTo>
                  <a:pt x="143344" y="44297"/>
                </a:lnTo>
                <a:lnTo>
                  <a:pt x="143217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630" y="39370"/>
                </a:lnTo>
                <a:lnTo>
                  <a:pt x="145338" y="39370"/>
                </a:lnTo>
                <a:lnTo>
                  <a:pt x="145364" y="40093"/>
                </a:lnTo>
                <a:lnTo>
                  <a:pt x="145834" y="39370"/>
                </a:lnTo>
                <a:lnTo>
                  <a:pt x="145224" y="38100"/>
                </a:lnTo>
                <a:lnTo>
                  <a:pt x="144551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lnTo>
                  <a:pt x="147421" y="35560"/>
                </a:lnTo>
                <a:lnTo>
                  <a:pt x="147180" y="35560"/>
                </a:lnTo>
                <a:lnTo>
                  <a:pt x="147662" y="36131"/>
                </a:lnTo>
                <a:lnTo>
                  <a:pt x="147624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80" y="34963"/>
                </a:lnTo>
                <a:lnTo>
                  <a:pt x="149733" y="35560"/>
                </a:lnTo>
                <a:lnTo>
                  <a:pt x="149110" y="35560"/>
                </a:lnTo>
                <a:lnTo>
                  <a:pt x="14770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3136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3670" y="36830"/>
                </a:lnTo>
                <a:lnTo>
                  <a:pt x="154025" y="36830"/>
                </a:lnTo>
                <a:lnTo>
                  <a:pt x="154305" y="38100"/>
                </a:lnTo>
                <a:lnTo>
                  <a:pt x="153670" y="36830"/>
                </a:ln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lnTo>
                  <a:pt x="151269" y="38100"/>
                </a:lnTo>
                <a:lnTo>
                  <a:pt x="150647" y="39370"/>
                </a:lnTo>
                <a:lnTo>
                  <a:pt x="150075" y="38671"/>
                </a:lnTo>
                <a:lnTo>
                  <a:pt x="150037" y="39370"/>
                </a:lnTo>
                <a:lnTo>
                  <a:pt x="149783" y="39370"/>
                </a:lnTo>
                <a:lnTo>
                  <a:pt x="151460" y="40246"/>
                </a:lnTo>
                <a:lnTo>
                  <a:pt x="151066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2247" y="40640"/>
                </a:lnTo>
                <a:lnTo>
                  <a:pt x="153784" y="41770"/>
                </a:lnTo>
                <a:lnTo>
                  <a:pt x="154063" y="40640"/>
                </a:lnTo>
                <a:lnTo>
                  <a:pt x="154406" y="41910"/>
                </a:lnTo>
                <a:lnTo>
                  <a:pt x="153974" y="41910"/>
                </a:lnTo>
                <a:lnTo>
                  <a:pt x="153784" y="41770"/>
                </a:lnTo>
                <a:lnTo>
                  <a:pt x="153746" y="41910"/>
                </a:lnTo>
                <a:lnTo>
                  <a:pt x="151815" y="41910"/>
                </a:lnTo>
                <a:lnTo>
                  <a:pt x="151968" y="43180"/>
                </a:ln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77" y="45720"/>
                </a:lnTo>
                <a:lnTo>
                  <a:pt x="155155" y="46723"/>
                </a:lnTo>
                <a:lnTo>
                  <a:pt x="153898" y="45720"/>
                </a:lnTo>
                <a:lnTo>
                  <a:pt x="152565" y="43180"/>
                </a:lnTo>
                <a:lnTo>
                  <a:pt x="155511" y="43180"/>
                </a:lnTo>
                <a:lnTo>
                  <a:pt x="155143" y="41910"/>
                </a:lnTo>
                <a:lnTo>
                  <a:pt x="154863" y="41910"/>
                </a:lnTo>
                <a:lnTo>
                  <a:pt x="154673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53" y="45148"/>
                </a:lnTo>
                <a:lnTo>
                  <a:pt x="157645" y="44450"/>
                </a:lnTo>
                <a:lnTo>
                  <a:pt x="156565" y="41770"/>
                </a:lnTo>
                <a:lnTo>
                  <a:pt x="156133" y="40817"/>
                </a:lnTo>
                <a:lnTo>
                  <a:pt x="156159" y="38100"/>
                </a:lnTo>
                <a:lnTo>
                  <a:pt x="155600" y="38100"/>
                </a:lnTo>
                <a:lnTo>
                  <a:pt x="155346" y="36830"/>
                </a:lnTo>
                <a:lnTo>
                  <a:pt x="153022" y="25209"/>
                </a:lnTo>
                <a:lnTo>
                  <a:pt x="153022" y="31750"/>
                </a:lnTo>
                <a:lnTo>
                  <a:pt x="152450" y="31750"/>
                </a:lnTo>
                <a:lnTo>
                  <a:pt x="151396" y="33020"/>
                </a:lnTo>
                <a:lnTo>
                  <a:pt x="150685" y="33020"/>
                </a:lnTo>
                <a:lnTo>
                  <a:pt x="149999" y="31750"/>
                </a:lnTo>
                <a:lnTo>
                  <a:pt x="149364" y="30480"/>
                </a:lnTo>
                <a:lnTo>
                  <a:pt x="149085" y="30480"/>
                </a:lnTo>
                <a:lnTo>
                  <a:pt x="148780" y="29933"/>
                </a:lnTo>
                <a:lnTo>
                  <a:pt x="148780" y="30480"/>
                </a:lnTo>
                <a:lnTo>
                  <a:pt x="147370" y="33020"/>
                </a:lnTo>
                <a:lnTo>
                  <a:pt x="146037" y="33020"/>
                </a:lnTo>
                <a:lnTo>
                  <a:pt x="145478" y="32486"/>
                </a:lnTo>
                <a:lnTo>
                  <a:pt x="146431" y="34290"/>
                </a:lnTo>
                <a:lnTo>
                  <a:pt x="145872" y="34290"/>
                </a:lnTo>
                <a:lnTo>
                  <a:pt x="145389" y="33680"/>
                </a:lnTo>
                <a:lnTo>
                  <a:pt x="145415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3979" y="36588"/>
                </a:ln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1859" y="39370"/>
                </a:lnTo>
                <a:lnTo>
                  <a:pt x="141376" y="38925"/>
                </a:lnTo>
                <a:lnTo>
                  <a:pt x="142062" y="40246"/>
                </a:lnTo>
                <a:lnTo>
                  <a:pt x="142151" y="40817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671" y="35560"/>
                </a:lnTo>
                <a:lnTo>
                  <a:pt x="143319" y="36830"/>
                </a:lnTo>
                <a:lnTo>
                  <a:pt x="143979" y="36830"/>
                </a:lnTo>
                <a:lnTo>
                  <a:pt x="143979" y="36588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3700" y="33020"/>
                </a:lnTo>
                <a:lnTo>
                  <a:pt x="144449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6367" y="28765"/>
                </a:lnTo>
                <a:lnTo>
                  <a:pt x="146837" y="27940"/>
                </a:lnTo>
                <a:lnTo>
                  <a:pt x="147434" y="29210"/>
                </a:lnTo>
                <a:lnTo>
                  <a:pt x="147688" y="29718"/>
                </a:lnTo>
                <a:lnTo>
                  <a:pt x="147307" y="29210"/>
                </a:lnTo>
                <a:lnTo>
                  <a:pt x="147726" y="30480"/>
                </a:lnTo>
                <a:lnTo>
                  <a:pt x="147739" y="31229"/>
                </a:lnTo>
                <a:lnTo>
                  <a:pt x="148272" y="30480"/>
                </a:lnTo>
                <a:lnTo>
                  <a:pt x="148780" y="30480"/>
                </a:lnTo>
                <a:lnTo>
                  <a:pt x="148780" y="29933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lnTo>
                  <a:pt x="147624" y="26670"/>
                </a:lnTo>
                <a:lnTo>
                  <a:pt x="146862" y="27940"/>
                </a:lnTo>
                <a:lnTo>
                  <a:pt x="146558" y="27406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6558" y="27406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5" y="25869"/>
                </a:lnTo>
                <a:lnTo>
                  <a:pt x="149301" y="25400"/>
                </a:lnTo>
                <a:lnTo>
                  <a:pt x="150279" y="27254"/>
                </a:lnTo>
                <a:lnTo>
                  <a:pt x="149847" y="26670"/>
                </a:lnTo>
                <a:lnTo>
                  <a:pt x="150228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1320" y="27940"/>
                </a:lnTo>
                <a:lnTo>
                  <a:pt x="150253" y="29718"/>
                </a:lnTo>
                <a:lnTo>
                  <a:pt x="150825" y="29210"/>
                </a:lnTo>
                <a:lnTo>
                  <a:pt x="151612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171" y="27940"/>
                </a:lnTo>
                <a:lnTo>
                  <a:pt x="152438" y="28943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022" y="25209"/>
                </a:lnTo>
                <a:lnTo>
                  <a:pt x="152552" y="22860"/>
                </a:lnTo>
                <a:lnTo>
                  <a:pt x="152298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3" y="45148"/>
                </a:lnTo>
                <a:lnTo>
                  <a:pt x="159524" y="45720"/>
                </a:lnTo>
                <a:lnTo>
                  <a:pt x="159994" y="46990"/>
                </a:lnTo>
                <a:lnTo>
                  <a:pt x="159359" y="45720"/>
                </a:lnTo>
                <a:lnTo>
                  <a:pt x="158851" y="45720"/>
                </a:lnTo>
                <a:lnTo>
                  <a:pt x="160235" y="48260"/>
                </a:lnTo>
                <a:lnTo>
                  <a:pt x="160235" y="46456"/>
                </a:lnTo>
                <a:lnTo>
                  <a:pt x="160020" y="45148"/>
                </a:lnTo>
                <a:lnTo>
                  <a:pt x="159905" y="40640"/>
                </a:lnTo>
                <a:lnTo>
                  <a:pt x="160515" y="38671"/>
                </a:lnTo>
                <a:lnTo>
                  <a:pt x="161150" y="36830"/>
                </a:lnTo>
                <a:lnTo>
                  <a:pt x="162280" y="40093"/>
                </a:lnTo>
                <a:lnTo>
                  <a:pt x="162356" y="45148"/>
                </a:lnTo>
                <a:lnTo>
                  <a:pt x="162356" y="38785"/>
                </a:lnTo>
                <a:lnTo>
                  <a:pt x="162204" y="37998"/>
                </a:lnTo>
                <a:lnTo>
                  <a:pt x="161848" y="36830"/>
                </a:lnTo>
                <a:lnTo>
                  <a:pt x="162001" y="36830"/>
                </a:lnTo>
                <a:lnTo>
                  <a:pt x="162306" y="35750"/>
                </a:lnTo>
                <a:lnTo>
                  <a:pt x="162229" y="34747"/>
                </a:lnTo>
                <a:lnTo>
                  <a:pt x="162166" y="34290"/>
                </a:lnTo>
                <a:lnTo>
                  <a:pt x="162471" y="34290"/>
                </a:lnTo>
                <a:lnTo>
                  <a:pt x="162471" y="33020"/>
                </a:lnTo>
                <a:lnTo>
                  <a:pt x="162242" y="33020"/>
                </a:lnTo>
                <a:lnTo>
                  <a:pt x="161886" y="31750"/>
                </a:lnTo>
                <a:lnTo>
                  <a:pt x="161772" y="33020"/>
                </a:lnTo>
                <a:lnTo>
                  <a:pt x="161772" y="34290"/>
                </a:lnTo>
                <a:lnTo>
                  <a:pt x="160502" y="34290"/>
                </a:lnTo>
                <a:lnTo>
                  <a:pt x="160502" y="33020"/>
                </a:lnTo>
                <a:lnTo>
                  <a:pt x="161772" y="33020"/>
                </a:lnTo>
                <a:lnTo>
                  <a:pt x="161772" y="31750"/>
                </a:lnTo>
                <a:lnTo>
                  <a:pt x="160401" y="31750"/>
                </a:lnTo>
                <a:lnTo>
                  <a:pt x="160045" y="33020"/>
                </a:lnTo>
                <a:lnTo>
                  <a:pt x="159804" y="33020"/>
                </a:lnTo>
                <a:lnTo>
                  <a:pt x="159804" y="34290"/>
                </a:lnTo>
                <a:lnTo>
                  <a:pt x="160134" y="34290"/>
                </a:lnTo>
                <a:lnTo>
                  <a:pt x="160070" y="34747"/>
                </a:lnTo>
                <a:lnTo>
                  <a:pt x="159994" y="35750"/>
                </a:lnTo>
                <a:lnTo>
                  <a:pt x="160299" y="36830"/>
                </a:ln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715" y="36830"/>
                </a:lnTo>
                <a:lnTo>
                  <a:pt x="159664" y="35814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664" y="39370"/>
                </a:lnTo>
                <a:lnTo>
                  <a:pt x="159664" y="35814"/>
                </a:lnTo>
                <a:lnTo>
                  <a:pt x="159651" y="35560"/>
                </a:lnTo>
                <a:lnTo>
                  <a:pt x="159588" y="34290"/>
                </a:lnTo>
                <a:lnTo>
                  <a:pt x="159473" y="31750"/>
                </a:lnTo>
                <a:lnTo>
                  <a:pt x="159410" y="30480"/>
                </a:lnTo>
                <a:lnTo>
                  <a:pt x="159359" y="29210"/>
                </a:lnTo>
                <a:lnTo>
                  <a:pt x="159296" y="27940"/>
                </a:lnTo>
                <a:lnTo>
                  <a:pt x="159181" y="25400"/>
                </a:lnTo>
                <a:lnTo>
                  <a:pt x="159118" y="24130"/>
                </a:lnTo>
                <a:lnTo>
                  <a:pt x="159054" y="22860"/>
                </a:lnTo>
                <a:lnTo>
                  <a:pt x="158940" y="20320"/>
                </a:lnTo>
                <a:lnTo>
                  <a:pt x="160159" y="20320"/>
                </a:lnTo>
                <a:lnTo>
                  <a:pt x="159651" y="21590"/>
                </a:ln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lnTo>
                  <a:pt x="160007" y="22860"/>
                </a:lnTo>
                <a:lnTo>
                  <a:pt x="160007" y="21590"/>
                </a:ln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lnTo>
                  <a:pt x="162966" y="22860"/>
                </a:lnTo>
                <a:lnTo>
                  <a:pt x="162966" y="21590"/>
                </a:lnTo>
                <a:lnTo>
                  <a:pt x="162623" y="21590"/>
                </a:lnTo>
                <a:lnTo>
                  <a:pt x="162115" y="20320"/>
                </a:lnTo>
                <a:lnTo>
                  <a:pt x="163360" y="20320"/>
                </a:lnTo>
                <a:lnTo>
                  <a:pt x="163360" y="18897"/>
                </a:lnTo>
                <a:lnTo>
                  <a:pt x="163156" y="19050"/>
                </a:lnTo>
                <a:lnTo>
                  <a:pt x="159207" y="19050"/>
                </a:lnTo>
                <a:lnTo>
                  <a:pt x="158470" y="18465"/>
                </a:lnTo>
                <a:lnTo>
                  <a:pt x="158470" y="36830"/>
                </a:lnTo>
                <a:lnTo>
                  <a:pt x="158102" y="36830"/>
                </a:lnTo>
                <a:lnTo>
                  <a:pt x="158102" y="38100"/>
                </a:lnTo>
                <a:lnTo>
                  <a:pt x="158026" y="39370"/>
                </a:lnTo>
                <a:lnTo>
                  <a:pt x="157835" y="38100"/>
                </a:lnTo>
                <a:lnTo>
                  <a:pt x="158102" y="38100"/>
                </a:lnTo>
                <a:lnTo>
                  <a:pt x="158102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8407" y="35560"/>
                </a:lnTo>
                <a:lnTo>
                  <a:pt x="158470" y="36830"/>
                </a:lnTo>
                <a:lnTo>
                  <a:pt x="158470" y="18465"/>
                </a:lnTo>
                <a:lnTo>
                  <a:pt x="158369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8369" y="18389"/>
                </a:lnTo>
                <a:lnTo>
                  <a:pt x="158267" y="31750"/>
                </a:lnTo>
                <a:lnTo>
                  <a:pt x="157149" y="33020"/>
                </a:lnTo>
                <a:lnTo>
                  <a:pt x="156972" y="31750"/>
                </a:lnTo>
                <a:lnTo>
                  <a:pt x="158267" y="31750"/>
                </a:lnTo>
                <a:lnTo>
                  <a:pt x="158267" y="18313"/>
                </a:lnTo>
                <a:lnTo>
                  <a:pt x="158153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8102" y="29210"/>
                </a:lnTo>
                <a:lnTo>
                  <a:pt x="158153" y="30480"/>
                </a:lnTo>
                <a:lnTo>
                  <a:pt x="158153" y="18224"/>
                </a:lnTo>
                <a:lnTo>
                  <a:pt x="158051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8051" y="18135"/>
                </a:lnTo>
                <a:lnTo>
                  <a:pt x="157949" y="2540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7949" y="25400"/>
                </a:lnTo>
                <a:lnTo>
                  <a:pt x="157949" y="18059"/>
                </a:lnTo>
                <a:lnTo>
                  <a:pt x="15784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7797" y="22860"/>
                </a:lnTo>
                <a:lnTo>
                  <a:pt x="157848" y="24130"/>
                </a:lnTo>
                <a:lnTo>
                  <a:pt x="157848" y="17983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lnTo>
                  <a:pt x="163156" y="11430"/>
                </a:lnTo>
                <a:lnTo>
                  <a:pt x="164757" y="12700"/>
                </a:lnTo>
                <a:lnTo>
                  <a:pt x="164757" y="12001"/>
                </a:lnTo>
                <a:lnTo>
                  <a:pt x="164287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lnTo>
                  <a:pt x="166154" y="1270"/>
                </a:lnTo>
                <a:lnTo>
                  <a:pt x="165963" y="1524"/>
                </a:lnTo>
                <a:lnTo>
                  <a:pt x="165963" y="3810"/>
                </a:lnTo>
                <a:lnTo>
                  <a:pt x="165963" y="7620"/>
                </a:lnTo>
                <a:lnTo>
                  <a:pt x="165277" y="7620"/>
                </a:lnTo>
                <a:lnTo>
                  <a:pt x="163728" y="6350"/>
                </a:lnTo>
                <a:lnTo>
                  <a:pt x="162280" y="6350"/>
                </a:lnTo>
                <a:lnTo>
                  <a:pt x="160743" y="6350"/>
                </a:lnTo>
                <a:lnTo>
                  <a:pt x="163106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lnTo>
                  <a:pt x="156933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635" y="5080"/>
                </a:lnTo>
                <a:lnTo>
                  <a:pt x="160083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5963" y="3810"/>
                </a:lnTo>
                <a:lnTo>
                  <a:pt x="165963" y="1524"/>
                </a:lnTo>
                <a:lnTo>
                  <a:pt x="164236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lnTo>
                  <a:pt x="165912" y="0"/>
                </a:ln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8140" y="3810"/>
                </a:lnTo>
                <a:lnTo>
                  <a:pt x="156210" y="1270"/>
                </a:ln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7619" y="19050"/>
                </a:lnTo>
                <a:lnTo>
                  <a:pt x="157746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lnTo>
                  <a:pt x="152450" y="20320"/>
                </a:lnTo>
                <a:lnTo>
                  <a:pt x="151384" y="2032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48755" y="24130"/>
                </a:lnTo>
                <a:lnTo>
                  <a:pt x="147891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1091" y="21590"/>
                </a:lnTo>
                <a:lnTo>
                  <a:pt x="151282" y="22860"/>
                </a:lnTo>
                <a:lnTo>
                  <a:pt x="151282" y="20370"/>
                </a:lnTo>
                <a:lnTo>
                  <a:pt x="144640" y="22860"/>
                </a:lnTo>
                <a:lnTo>
                  <a:pt x="144399" y="23063"/>
                </a:lnTo>
                <a:lnTo>
                  <a:pt x="144399" y="25400"/>
                </a:lnTo>
                <a:lnTo>
                  <a:pt x="143446" y="25400"/>
                </a:lnTo>
                <a:lnTo>
                  <a:pt x="142735" y="26670"/>
                </a:lnTo>
                <a:lnTo>
                  <a:pt x="142113" y="27940"/>
                </a:lnTo>
                <a:lnTo>
                  <a:pt x="144157" y="31750"/>
                </a:lnTo>
                <a:lnTo>
                  <a:pt x="143662" y="31750"/>
                </a:lnTo>
                <a:lnTo>
                  <a:pt x="143217" y="30518"/>
                </a:lnTo>
                <a:lnTo>
                  <a:pt x="143243" y="31750"/>
                </a:lnTo>
                <a:lnTo>
                  <a:pt x="143014" y="32473"/>
                </a:lnTo>
                <a:lnTo>
                  <a:pt x="142836" y="33020"/>
                </a:lnTo>
                <a:lnTo>
                  <a:pt x="143014" y="32473"/>
                </a:lnTo>
                <a:lnTo>
                  <a:pt x="142011" y="34290"/>
                </a:lnTo>
                <a:lnTo>
                  <a:pt x="141744" y="34023"/>
                </a:lnTo>
                <a:lnTo>
                  <a:pt x="141744" y="34290"/>
                </a:lnTo>
                <a:lnTo>
                  <a:pt x="140690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2" y="34836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1744" y="34023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6" y="28765"/>
                </a:lnTo>
                <a:lnTo>
                  <a:pt x="142113" y="27940"/>
                </a:lnTo>
                <a:lnTo>
                  <a:pt x="141846" y="27457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2" y="30632"/>
                </a:lnTo>
                <a:lnTo>
                  <a:pt x="139890" y="31750"/>
                </a:lnTo>
                <a:lnTo>
                  <a:pt x="139357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846" y="27940"/>
                </a:lnTo>
                <a:lnTo>
                  <a:pt x="141846" y="27457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4399" y="25400"/>
                </a:lnTo>
                <a:lnTo>
                  <a:pt x="144399" y="23063"/>
                </a:lnTo>
                <a:lnTo>
                  <a:pt x="139928" y="26670"/>
                </a:lnTo>
                <a:lnTo>
                  <a:pt x="138150" y="31153"/>
                </a:lnTo>
                <a:lnTo>
                  <a:pt x="138036" y="32473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2656" y="51536"/>
                </a:lnTo>
                <a:lnTo>
                  <a:pt x="122656" y="57150"/>
                </a:lnTo>
                <a:lnTo>
                  <a:pt x="122516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93" y="59524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891" y="63131"/>
                </a:lnTo>
                <a:lnTo>
                  <a:pt x="120891" y="63500"/>
                </a:lnTo>
                <a:lnTo>
                  <a:pt x="120510" y="63500"/>
                </a:lnTo>
                <a:lnTo>
                  <a:pt x="120027" y="64757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9468" y="67310"/>
                </a:lnTo>
                <a:lnTo>
                  <a:pt x="119468" y="68580"/>
                </a:lnTo>
                <a:lnTo>
                  <a:pt x="119202" y="68834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7449" y="72390"/>
                </a:lnTo>
                <a:lnTo>
                  <a:pt x="117449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19087" y="72390"/>
                </a:lnTo>
                <a:lnTo>
                  <a:pt x="119087" y="71120"/>
                </a:lnTo>
                <a:lnTo>
                  <a:pt x="118516" y="69850"/>
                </a:lnTo>
                <a:lnTo>
                  <a:pt x="119202" y="69850"/>
                </a:lnTo>
                <a:lnTo>
                  <a:pt x="119202" y="68834"/>
                </a:lnTo>
                <a:lnTo>
                  <a:pt x="118097" y="69850"/>
                </a:lnTo>
                <a:lnTo>
                  <a:pt x="117322" y="68872"/>
                </a:lnTo>
                <a:lnTo>
                  <a:pt x="117322" y="69850"/>
                </a:lnTo>
                <a:lnTo>
                  <a:pt x="116801" y="71120"/>
                </a:lnTo>
                <a:lnTo>
                  <a:pt x="116662" y="71120"/>
                </a:lnTo>
                <a:lnTo>
                  <a:pt x="116116" y="69850"/>
                </a:lnTo>
                <a:lnTo>
                  <a:pt x="117322" y="69850"/>
                </a:lnTo>
                <a:lnTo>
                  <a:pt x="117322" y="68872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9468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9164" y="66040"/>
                </a:lnTo>
                <a:lnTo>
                  <a:pt x="118757" y="65316"/>
                </a:lnTo>
                <a:lnTo>
                  <a:pt x="118719" y="66040"/>
                </a:lnTo>
                <a:lnTo>
                  <a:pt x="117462" y="66040"/>
                </a:lnTo>
                <a:lnTo>
                  <a:pt x="117462" y="67310"/>
                </a:lnTo>
                <a:lnTo>
                  <a:pt x="116078" y="67957"/>
                </a:lnTo>
                <a:lnTo>
                  <a:pt x="116078" y="71120"/>
                </a:lnTo>
                <a:lnTo>
                  <a:pt x="116078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078" y="71120"/>
                </a:lnTo>
                <a:lnTo>
                  <a:pt x="116078" y="67957"/>
                </a:lnTo>
                <a:lnTo>
                  <a:pt x="114706" y="68580"/>
                </a:lnTo>
                <a:lnTo>
                  <a:pt x="114706" y="69850"/>
                </a:lnTo>
                <a:lnTo>
                  <a:pt x="114706" y="73660"/>
                </a:lnTo>
                <a:lnTo>
                  <a:pt x="113461" y="73660"/>
                </a:lnTo>
                <a:lnTo>
                  <a:pt x="114109" y="72415"/>
                </a:lnTo>
                <a:lnTo>
                  <a:pt x="114706" y="73660"/>
                </a:lnTo>
                <a:lnTo>
                  <a:pt x="114706" y="69850"/>
                </a:lnTo>
                <a:lnTo>
                  <a:pt x="114109" y="71107"/>
                </a:lnTo>
                <a:lnTo>
                  <a:pt x="113461" y="69850"/>
                </a:lnTo>
                <a:lnTo>
                  <a:pt x="114706" y="69850"/>
                </a:lnTo>
                <a:lnTo>
                  <a:pt x="114706" y="68580"/>
                </a:lnTo>
                <a:lnTo>
                  <a:pt x="113423" y="69354"/>
                </a:lnTo>
                <a:lnTo>
                  <a:pt x="113423" y="71120"/>
                </a:lnTo>
                <a:lnTo>
                  <a:pt x="113423" y="72390"/>
                </a:lnTo>
                <a:lnTo>
                  <a:pt x="111950" y="72390"/>
                </a:lnTo>
                <a:lnTo>
                  <a:pt x="111950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lnTo>
                  <a:pt x="110540" y="70129"/>
                </a:lnTo>
                <a:lnTo>
                  <a:pt x="110540" y="71120"/>
                </a:lnTo>
                <a:lnTo>
                  <a:pt x="110540" y="72415"/>
                </a:lnTo>
                <a:lnTo>
                  <a:pt x="110096" y="73660"/>
                </a:lnTo>
                <a:lnTo>
                  <a:pt x="109004" y="73660"/>
                </a:lnTo>
                <a:lnTo>
                  <a:pt x="108546" y="72415"/>
                </a:lnTo>
                <a:lnTo>
                  <a:pt x="108546" y="71120"/>
                </a:lnTo>
                <a:lnTo>
                  <a:pt x="110540" y="71120"/>
                </a:lnTo>
                <a:lnTo>
                  <a:pt x="110540" y="70129"/>
                </a:lnTo>
                <a:lnTo>
                  <a:pt x="110388" y="69850"/>
                </a:lnTo>
                <a:lnTo>
                  <a:pt x="111861" y="69850"/>
                </a:lnTo>
                <a:lnTo>
                  <a:pt x="111226" y="71107"/>
                </a:lnTo>
                <a:lnTo>
                  <a:pt x="11121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1950" y="72390"/>
                </a:lnTo>
                <a:lnTo>
                  <a:pt x="111899" y="71120"/>
                </a:lnTo>
                <a:lnTo>
                  <a:pt x="113423" y="71120"/>
                </a:lnTo>
                <a:lnTo>
                  <a:pt x="113423" y="69354"/>
                </a:lnTo>
                <a:lnTo>
                  <a:pt x="112585" y="69850"/>
                </a:lnTo>
                <a:lnTo>
                  <a:pt x="110718" y="68580"/>
                </a:lnTo>
                <a:lnTo>
                  <a:pt x="112001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4325" y="62230"/>
                </a:lnTo>
                <a:lnTo>
                  <a:pt x="113372" y="6223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4325" y="62230"/>
                </a:lnTo>
                <a:lnTo>
                  <a:pt x="113995" y="65316"/>
                </a:lnTo>
                <a:lnTo>
                  <a:pt x="113893" y="66065"/>
                </a:lnTo>
                <a:lnTo>
                  <a:pt x="117462" y="67310"/>
                </a:lnTo>
                <a:lnTo>
                  <a:pt x="117462" y="66040"/>
                </a:lnTo>
                <a:lnTo>
                  <a:pt x="116624" y="66040"/>
                </a:lnTo>
                <a:lnTo>
                  <a:pt x="117005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989" y="64731"/>
                </a:lnTo>
                <a:lnTo>
                  <a:pt x="118706" y="63500"/>
                </a:lnTo>
                <a:lnTo>
                  <a:pt x="120142" y="62230"/>
                </a:lnTo>
                <a:lnTo>
                  <a:pt x="120891" y="63500"/>
                </a:lnTo>
                <a:lnTo>
                  <a:pt x="120891" y="63131"/>
                </a:lnTo>
                <a:lnTo>
                  <a:pt x="120472" y="62230"/>
                </a:lnTo>
                <a:lnTo>
                  <a:pt x="120916" y="62230"/>
                </a:lnTo>
                <a:lnTo>
                  <a:pt x="121793" y="60960"/>
                </a:lnTo>
                <a:lnTo>
                  <a:pt x="121793" y="59524"/>
                </a:lnTo>
                <a:lnTo>
                  <a:pt x="121729" y="59690"/>
                </a:lnTo>
                <a:lnTo>
                  <a:pt x="121589" y="59690"/>
                </a:lnTo>
                <a:lnTo>
                  <a:pt x="121589" y="60960"/>
                </a:lnTo>
                <a:lnTo>
                  <a:pt x="121196" y="60960"/>
                </a:lnTo>
                <a:lnTo>
                  <a:pt x="120738" y="60261"/>
                </a:lnTo>
                <a:lnTo>
                  <a:pt x="120713" y="60960"/>
                </a:lnTo>
                <a:lnTo>
                  <a:pt x="120218" y="62230"/>
                </a:lnTo>
                <a:lnTo>
                  <a:pt x="119875" y="61582"/>
                </a:lnTo>
                <a:lnTo>
                  <a:pt x="119875" y="62230"/>
                </a:lnTo>
                <a:lnTo>
                  <a:pt x="119430" y="62230"/>
                </a:lnTo>
                <a:lnTo>
                  <a:pt x="118452" y="63500"/>
                </a:lnTo>
                <a:lnTo>
                  <a:pt x="117754" y="62395"/>
                </a:lnTo>
                <a:lnTo>
                  <a:pt x="118097" y="63500"/>
                </a:lnTo>
                <a:lnTo>
                  <a:pt x="116509" y="63500"/>
                </a:lnTo>
                <a:lnTo>
                  <a:pt x="116509" y="64770"/>
                </a:lnTo>
                <a:lnTo>
                  <a:pt x="115773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6509" y="64770"/>
                </a:lnTo>
                <a:lnTo>
                  <a:pt x="116509" y="63500"/>
                </a:lnTo>
                <a:lnTo>
                  <a:pt x="115011" y="63500"/>
                </a:lnTo>
                <a:lnTo>
                  <a:pt x="115417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lnTo>
                  <a:pt x="118681" y="60960"/>
                </a:lnTo>
                <a:lnTo>
                  <a:pt x="119011" y="61531"/>
                </a:lnTo>
                <a:lnTo>
                  <a:pt x="119011" y="60960"/>
                </a:lnTo>
                <a:lnTo>
                  <a:pt x="119875" y="62230"/>
                </a:lnTo>
                <a:lnTo>
                  <a:pt x="119875" y="61582"/>
                </a:lnTo>
                <a:lnTo>
                  <a:pt x="118897" y="59690"/>
                </a:lnTo>
                <a:lnTo>
                  <a:pt x="119380" y="59690"/>
                </a:lnTo>
                <a:lnTo>
                  <a:pt x="120319" y="58420"/>
                </a:lnTo>
                <a:lnTo>
                  <a:pt x="120764" y="59690"/>
                </a:lnTo>
                <a:lnTo>
                  <a:pt x="121589" y="60960"/>
                </a:lnTo>
                <a:lnTo>
                  <a:pt x="121589" y="59690"/>
                </a:lnTo>
                <a:lnTo>
                  <a:pt x="120624" y="58420"/>
                </a:lnTo>
                <a:lnTo>
                  <a:pt x="121043" y="5842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516" y="57150"/>
                </a:lnTo>
                <a:lnTo>
                  <a:pt x="122123" y="5715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2656" y="51536"/>
                </a:lnTo>
                <a:lnTo>
                  <a:pt x="122580" y="5588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183" y="57150"/>
                </a:lnTo>
                <a:lnTo>
                  <a:pt x="120357" y="58420"/>
                </a:lnTo>
                <a:lnTo>
                  <a:pt x="119468" y="57150"/>
                </a:lnTo>
                <a:lnTo>
                  <a:pt x="119151" y="57150"/>
                </a:lnTo>
                <a:lnTo>
                  <a:pt x="120053" y="58420"/>
                </a:lnTo>
                <a:lnTo>
                  <a:pt x="119583" y="58420"/>
                </a:lnTo>
                <a:lnTo>
                  <a:pt x="118618" y="59690"/>
                </a:lnTo>
                <a:lnTo>
                  <a:pt x="118287" y="59690"/>
                </a:lnTo>
                <a:lnTo>
                  <a:pt x="116967" y="60960"/>
                </a:lnTo>
                <a:lnTo>
                  <a:pt x="116179" y="59715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7614" y="55880"/>
                </a:lnTo>
                <a:lnTo>
                  <a:pt x="118414" y="57150"/>
                </a:ln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lnTo>
                  <a:pt x="119024" y="57150"/>
                </a:lnTo>
                <a:lnTo>
                  <a:pt x="119468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8" y="52209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lnTo>
                  <a:pt x="117754" y="52070"/>
                </a:lnTo>
                <a:lnTo>
                  <a:pt x="117843" y="50800"/>
                </a:lnTo>
                <a:lnTo>
                  <a:pt x="118478" y="50800"/>
                </a:lnTo>
                <a:lnTo>
                  <a:pt x="119138" y="52070"/>
                </a:ln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580" y="55880"/>
                </a:lnTo>
                <a:lnTo>
                  <a:pt x="122580" y="51498"/>
                </a:lnTo>
                <a:lnTo>
                  <a:pt x="121259" y="50800"/>
                </a:lnTo>
                <a:lnTo>
                  <a:pt x="118808" y="49530"/>
                </a:ln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3817" y="53340"/>
                </a:lnTo>
                <a:lnTo>
                  <a:pt x="113195" y="57188"/>
                </a:lnTo>
                <a:lnTo>
                  <a:pt x="112737" y="59715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lnTo>
                  <a:pt x="111366" y="59690"/>
                </a:lnTo>
                <a:lnTo>
                  <a:pt x="111874" y="57188"/>
                </a:lnTo>
                <a:lnTo>
                  <a:pt x="112204" y="53340"/>
                </a:lnTo>
                <a:lnTo>
                  <a:pt x="113817" y="53340"/>
                </a:lnTo>
                <a:lnTo>
                  <a:pt x="113817" y="52070"/>
                </a:lnTo>
                <a:lnTo>
                  <a:pt x="112280" y="52070"/>
                </a:lnTo>
                <a:lnTo>
                  <a:pt x="112356" y="50800"/>
                </a:lnTo>
                <a:lnTo>
                  <a:pt x="112356" y="49530"/>
                </a:lnTo>
                <a:lnTo>
                  <a:pt x="111290" y="49530"/>
                </a:ln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10731" y="64757"/>
                </a:lnTo>
                <a:lnTo>
                  <a:pt x="110617" y="67310"/>
                </a:lnTo>
                <a:lnTo>
                  <a:pt x="110451" y="67310"/>
                </a:lnTo>
                <a:lnTo>
                  <a:pt x="110134" y="68580"/>
                </a:lnTo>
                <a:lnTo>
                  <a:pt x="108966" y="68580"/>
                </a:lnTo>
                <a:lnTo>
                  <a:pt x="108699" y="67513"/>
                </a:lnTo>
                <a:lnTo>
                  <a:pt x="108699" y="69850"/>
                </a:lnTo>
                <a:lnTo>
                  <a:pt x="108013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7886" y="72390"/>
                </a:lnTo>
                <a:lnTo>
                  <a:pt x="107873" y="71120"/>
                </a:lnTo>
                <a:lnTo>
                  <a:pt x="107226" y="69850"/>
                </a:lnTo>
                <a:lnTo>
                  <a:pt x="108699" y="69850"/>
                </a:lnTo>
                <a:lnTo>
                  <a:pt x="108699" y="67513"/>
                </a:lnTo>
                <a:lnTo>
                  <a:pt x="108648" y="67310"/>
                </a:lnTo>
                <a:lnTo>
                  <a:pt x="108483" y="67310"/>
                </a:lnTo>
                <a:lnTo>
                  <a:pt x="108369" y="66192"/>
                </a:lnTo>
                <a:lnTo>
                  <a:pt x="108369" y="68580"/>
                </a:lnTo>
                <a:lnTo>
                  <a:pt x="107188" y="69392"/>
                </a:lnTo>
                <a:lnTo>
                  <a:pt x="107188" y="71120"/>
                </a:lnTo>
                <a:lnTo>
                  <a:pt x="107188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188" y="71120"/>
                </a:lnTo>
                <a:lnTo>
                  <a:pt x="107188" y="69392"/>
                </a:lnTo>
                <a:lnTo>
                  <a:pt x="106502" y="69850"/>
                </a:lnTo>
                <a:lnTo>
                  <a:pt x="105625" y="69329"/>
                </a:lnTo>
                <a:lnTo>
                  <a:pt x="105625" y="69850"/>
                </a:lnTo>
                <a:lnTo>
                  <a:pt x="105625" y="73660"/>
                </a:lnTo>
                <a:lnTo>
                  <a:pt x="104381" y="73660"/>
                </a:lnTo>
                <a:lnTo>
                  <a:pt x="104978" y="72415"/>
                </a:lnTo>
                <a:lnTo>
                  <a:pt x="105625" y="73660"/>
                </a:lnTo>
                <a:lnTo>
                  <a:pt x="105625" y="69850"/>
                </a:lnTo>
                <a:lnTo>
                  <a:pt x="104978" y="71107"/>
                </a:lnTo>
                <a:lnTo>
                  <a:pt x="104381" y="69850"/>
                </a:lnTo>
                <a:lnTo>
                  <a:pt x="105625" y="69850"/>
                </a:lnTo>
                <a:lnTo>
                  <a:pt x="105625" y="69329"/>
                </a:lnTo>
                <a:lnTo>
                  <a:pt x="104381" y="6858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4254" y="73660"/>
                </a:lnTo>
                <a:lnTo>
                  <a:pt x="102654" y="73063"/>
                </a:lnTo>
                <a:lnTo>
                  <a:pt x="100926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1650" y="71120"/>
                </a:lnTo>
                <a:lnTo>
                  <a:pt x="101650" y="72390"/>
                </a:lnTo>
                <a:lnTo>
                  <a:pt x="102362" y="72390"/>
                </a:lnTo>
                <a:lnTo>
                  <a:pt x="102654" y="73063"/>
                </a:lnTo>
                <a:lnTo>
                  <a:pt x="104254" y="73660"/>
                </a:lnTo>
                <a:lnTo>
                  <a:pt x="104254" y="72390"/>
                </a:lnTo>
                <a:lnTo>
                  <a:pt x="103009" y="72390"/>
                </a:lnTo>
                <a:lnTo>
                  <a:pt x="103009" y="71120"/>
                </a:lnTo>
                <a:lnTo>
                  <a:pt x="104279" y="71120"/>
                </a:lnTo>
                <a:lnTo>
                  <a:pt x="104279" y="68541"/>
                </a:lnTo>
                <a:lnTo>
                  <a:pt x="102984" y="67945"/>
                </a:lnTo>
                <a:lnTo>
                  <a:pt x="102984" y="69850"/>
                </a:lnTo>
                <a:lnTo>
                  <a:pt x="102438" y="71120"/>
                </a:lnTo>
                <a:lnTo>
                  <a:pt x="102298" y="71120"/>
                </a:lnTo>
                <a:lnTo>
                  <a:pt x="101777" y="69850"/>
                </a:lnTo>
                <a:lnTo>
                  <a:pt x="102984" y="69850"/>
                </a:lnTo>
                <a:lnTo>
                  <a:pt x="102984" y="67945"/>
                </a:lnTo>
                <a:lnTo>
                  <a:pt x="102146" y="67551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0469" y="69405"/>
                </a:lnTo>
                <a:lnTo>
                  <a:pt x="100469" y="69850"/>
                </a:lnTo>
                <a:lnTo>
                  <a:pt x="99923" y="71107"/>
                </a:lnTo>
                <a:lnTo>
                  <a:pt x="99923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469" y="69850"/>
                </a:lnTo>
                <a:lnTo>
                  <a:pt x="100469" y="69405"/>
                </a:lnTo>
                <a:lnTo>
                  <a:pt x="99568" y="6858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2146" y="67551"/>
                </a:lnTo>
                <a:lnTo>
                  <a:pt x="101625" y="67310"/>
                </a:lnTo>
                <a:lnTo>
                  <a:pt x="105194" y="66065"/>
                </a:lnTo>
                <a:lnTo>
                  <a:pt x="104838" y="62915"/>
                </a:lnTo>
                <a:lnTo>
                  <a:pt x="104838" y="66040"/>
                </a:lnTo>
                <a:lnTo>
                  <a:pt x="103314" y="66040"/>
                </a:lnTo>
                <a:lnTo>
                  <a:pt x="102577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104838" y="62915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4089" y="61036"/>
                </a:lnTo>
                <a:lnTo>
                  <a:pt x="104089" y="63500"/>
                </a:lnTo>
                <a:lnTo>
                  <a:pt x="101003" y="63500"/>
                </a:lnTo>
                <a:lnTo>
                  <a:pt x="102209" y="62230"/>
                </a:lnTo>
                <a:lnTo>
                  <a:pt x="103124" y="62230"/>
                </a:lnTo>
                <a:lnTo>
                  <a:pt x="102501" y="60960"/>
                </a:lnTo>
                <a:lnTo>
                  <a:pt x="101587" y="60960"/>
                </a:lnTo>
                <a:lnTo>
                  <a:pt x="101866" y="62230"/>
                </a:lnTo>
                <a:lnTo>
                  <a:pt x="101460" y="62230"/>
                </a:lnTo>
                <a:lnTo>
                  <a:pt x="100647" y="63500"/>
                </a:lnTo>
                <a:lnTo>
                  <a:pt x="100228" y="62230"/>
                </a:lnTo>
                <a:lnTo>
                  <a:pt x="100088" y="62230"/>
                </a:lnTo>
                <a:lnTo>
                  <a:pt x="99949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2082" y="64770"/>
                </a:lnTo>
                <a:lnTo>
                  <a:pt x="102463" y="66040"/>
                </a:lnTo>
                <a:lnTo>
                  <a:pt x="100876" y="66040"/>
                </a:lnTo>
                <a:lnTo>
                  <a:pt x="100876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0876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8971" y="62230"/>
                </a:lnTo>
                <a:lnTo>
                  <a:pt x="99225" y="62230"/>
                </a:lnTo>
                <a:lnTo>
                  <a:pt x="99593" y="60960"/>
                </a:lnTo>
                <a:lnTo>
                  <a:pt x="99237" y="60960"/>
                </a:lnTo>
                <a:lnTo>
                  <a:pt x="98894" y="62230"/>
                </a:lnTo>
                <a:lnTo>
                  <a:pt x="98463" y="60960"/>
                </a:lnTo>
                <a:lnTo>
                  <a:pt x="98323" y="60960"/>
                </a:lnTo>
                <a:lnTo>
                  <a:pt x="98171" y="62230"/>
                </a:lnTo>
                <a:lnTo>
                  <a:pt x="98640" y="6223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0" y="57188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1663" y="57150"/>
                </a:lnTo>
                <a:lnTo>
                  <a:pt x="101371" y="57150"/>
                </a:lnTo>
                <a:lnTo>
                  <a:pt x="101790" y="58420"/>
                </a:lnTo>
                <a:lnTo>
                  <a:pt x="101358" y="58420"/>
                </a:lnTo>
                <a:lnTo>
                  <a:pt x="100431" y="59690"/>
                </a:ln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lnTo>
                  <a:pt x="101193" y="59690"/>
                </a:lnTo>
                <a:lnTo>
                  <a:pt x="102120" y="58420"/>
                </a:lnTo>
                <a:lnTo>
                  <a:pt x="102577" y="58420"/>
                </a:lnTo>
                <a:lnTo>
                  <a:pt x="103009" y="60998"/>
                </a:lnTo>
                <a:lnTo>
                  <a:pt x="103568" y="62395"/>
                </a:lnTo>
                <a:lnTo>
                  <a:pt x="104089" y="63500"/>
                </a:lnTo>
                <a:lnTo>
                  <a:pt x="104089" y="61036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7086" y="67310"/>
                </a:lnTo>
                <a:lnTo>
                  <a:pt x="108369" y="68580"/>
                </a:lnTo>
                <a:lnTo>
                  <a:pt x="108369" y="66192"/>
                </a:lnTo>
                <a:lnTo>
                  <a:pt x="108356" y="66065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0388" y="63500"/>
                </a:lnTo>
                <a:lnTo>
                  <a:pt x="110731" y="64757"/>
                </a:lnTo>
                <a:lnTo>
                  <a:pt x="110731" y="55880"/>
                </a:lnTo>
                <a:lnTo>
                  <a:pt x="110998" y="54610"/>
                </a:lnTo>
                <a:lnTo>
                  <a:pt x="11099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11125" y="50800"/>
                </a:lnTo>
                <a:lnTo>
                  <a:pt x="111290" y="50800"/>
                </a:lnTo>
                <a:lnTo>
                  <a:pt x="111290" y="49530"/>
                </a:lnTo>
                <a:lnTo>
                  <a:pt x="111975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94" y="44653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0617" y="4826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617" y="57150"/>
                </a:lnTo>
                <a:lnTo>
                  <a:pt x="110617" y="48260"/>
                </a:lnTo>
                <a:lnTo>
                  <a:pt x="110426" y="48260"/>
                </a:lnTo>
                <a:lnTo>
                  <a:pt x="110426" y="50800"/>
                </a:lnTo>
                <a:lnTo>
                  <a:pt x="110426" y="52070"/>
                </a:lnTo>
                <a:lnTo>
                  <a:pt x="110299" y="52070"/>
                </a:lnTo>
                <a:lnTo>
                  <a:pt x="110299" y="53340"/>
                </a:lnTo>
                <a:lnTo>
                  <a:pt x="110299" y="54610"/>
                </a:lnTo>
                <a:lnTo>
                  <a:pt x="110185" y="57150"/>
                </a:lnTo>
                <a:lnTo>
                  <a:pt x="110058" y="5715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10058" y="58420"/>
                </a:lnTo>
                <a:lnTo>
                  <a:pt x="110058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185" y="54610"/>
                </a:lnTo>
                <a:lnTo>
                  <a:pt x="108788" y="54610"/>
                </a:lnTo>
                <a:lnTo>
                  <a:pt x="108788" y="53340"/>
                </a:lnTo>
                <a:lnTo>
                  <a:pt x="110299" y="53340"/>
                </a:lnTo>
                <a:lnTo>
                  <a:pt x="110299" y="52070"/>
                </a:lnTo>
                <a:lnTo>
                  <a:pt x="108661" y="52070"/>
                </a:lnTo>
                <a:lnTo>
                  <a:pt x="108661" y="50800"/>
                </a:lnTo>
                <a:lnTo>
                  <a:pt x="110426" y="50800"/>
                </a:lnTo>
                <a:lnTo>
                  <a:pt x="110426" y="48260"/>
                </a:lnTo>
                <a:lnTo>
                  <a:pt x="108635" y="48260"/>
                </a:lnTo>
                <a:lnTo>
                  <a:pt x="108635" y="58420"/>
                </a:lnTo>
                <a:lnTo>
                  <a:pt x="108470" y="57150"/>
                </a:lnTo>
                <a:lnTo>
                  <a:pt x="108635" y="58420"/>
                </a:lnTo>
                <a:lnTo>
                  <a:pt x="108635" y="48260"/>
                </a:lnTo>
                <a:lnTo>
                  <a:pt x="108458" y="48260"/>
                </a:lnTo>
                <a:lnTo>
                  <a:pt x="108458" y="55880"/>
                </a:lnTo>
                <a:lnTo>
                  <a:pt x="108292" y="55880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2" y="59715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6883" y="53340"/>
                </a:lnTo>
                <a:lnTo>
                  <a:pt x="107226" y="57188"/>
                </a:lnTo>
                <a:lnTo>
                  <a:pt x="107988" y="60998"/>
                </a:lnTo>
                <a:lnTo>
                  <a:pt x="108280" y="62230"/>
                </a:lnTo>
                <a:lnTo>
                  <a:pt x="108280" y="55816"/>
                </a:lnTo>
                <a:lnTo>
                  <a:pt x="108038" y="5461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07962" y="50800"/>
                </a:lnTo>
                <a:lnTo>
                  <a:pt x="108000" y="52209"/>
                </a:lnTo>
                <a:lnTo>
                  <a:pt x="108318" y="53340"/>
                </a:ln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08458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lnTo>
                  <a:pt x="110680" y="44450"/>
                </a:lnTo>
                <a:lnTo>
                  <a:pt x="111594" y="45720"/>
                </a:lnTo>
                <a:lnTo>
                  <a:pt x="111594" y="44653"/>
                </a:lnTo>
                <a:lnTo>
                  <a:pt x="111506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2991" y="3810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0642" y="40640"/>
                </a:ln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08013" y="43180"/>
                </a:lnTo>
                <a:lnTo>
                  <a:pt x="108762" y="41910"/>
                </a:lnTo>
                <a:lnTo>
                  <a:pt x="109105" y="41910"/>
                </a:lnTo>
                <a:lnTo>
                  <a:pt x="109105" y="40640"/>
                </a:lnTo>
                <a:lnTo>
                  <a:pt x="108546" y="40640"/>
                </a:lnTo>
                <a:lnTo>
                  <a:pt x="107962" y="4064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lnTo>
                  <a:pt x="108572" y="38100"/>
                </a:lnTo>
                <a:lnTo>
                  <a:pt x="108026" y="36830"/>
                </a:ln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0528" y="40640"/>
                </a:lnTo>
                <a:lnTo>
                  <a:pt x="110832" y="39370"/>
                </a:lnTo>
                <a:lnTo>
                  <a:pt x="112991" y="39370"/>
                </a:lnTo>
                <a:lnTo>
                  <a:pt x="112991" y="38100"/>
                </a:lnTo>
                <a:lnTo>
                  <a:pt x="111544" y="38100"/>
                </a:lnTo>
                <a:lnTo>
                  <a:pt x="112001" y="36830"/>
                </a:lnTo>
                <a:lnTo>
                  <a:pt x="112191" y="36830"/>
                </a:lnTo>
                <a:lnTo>
                  <a:pt x="112052" y="35560"/>
                </a:lnTo>
                <a:lnTo>
                  <a:pt x="106984" y="35560"/>
                </a:lnTo>
                <a:lnTo>
                  <a:pt x="106845" y="36830"/>
                </a:lnTo>
                <a:lnTo>
                  <a:pt x="107442" y="38100"/>
                </a:ln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7835" y="41910"/>
                </a:lnTo>
                <a:lnTo>
                  <a:pt x="106845" y="44450"/>
                </a:ln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111" y="48260"/>
                </a:lnTo>
                <a:lnTo>
                  <a:pt x="107861" y="49530"/>
                </a:lnTo>
                <a:lnTo>
                  <a:pt x="106743" y="49530"/>
                </a:lnTo>
                <a:lnTo>
                  <a:pt x="106819" y="52070"/>
                </a:lnTo>
                <a:lnTo>
                  <a:pt x="104902" y="52070"/>
                </a:lnTo>
                <a:lnTo>
                  <a:pt x="104838" y="50800"/>
                </a:lnTo>
                <a:lnTo>
                  <a:pt x="104775" y="49530"/>
                </a:ln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1643" y="70573"/>
                </a:lnTo>
                <a:lnTo>
                  <a:pt x="91643" y="72390"/>
                </a:lnTo>
                <a:lnTo>
                  <a:pt x="86995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7" y="49618"/>
                </a:lnTo>
                <a:lnTo>
                  <a:pt x="80873" y="45720"/>
                </a:lnTo>
                <a:lnTo>
                  <a:pt x="80467" y="44450"/>
                </a:lnTo>
                <a:lnTo>
                  <a:pt x="79756" y="43180"/>
                </a:ln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lnTo>
                  <a:pt x="85051" y="43180"/>
                </a:lnTo>
                <a:lnTo>
                  <a:pt x="85305" y="44246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6" y="65328"/>
                </a:lnTo>
                <a:lnTo>
                  <a:pt x="80937" y="67271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3" y="67386"/>
                </a:lnTo>
                <a:lnTo>
                  <a:pt x="57518" y="68580"/>
                </a:lnTo>
                <a:lnTo>
                  <a:pt x="54140" y="68580"/>
                </a:lnTo>
                <a:lnTo>
                  <a:pt x="50977" y="67310"/>
                </a:lnTo>
                <a:lnTo>
                  <a:pt x="48602" y="67310"/>
                </a:lnTo>
                <a:lnTo>
                  <a:pt x="47726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37" y="66065"/>
                </a:lnTo>
                <a:lnTo>
                  <a:pt x="57962" y="62230"/>
                </a:lnTo>
                <a:lnTo>
                  <a:pt x="51346" y="57188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2" y="43180"/>
                </a:lnTo>
                <a:lnTo>
                  <a:pt x="81749" y="39370"/>
                </a:lnTo>
                <a:lnTo>
                  <a:pt x="86728" y="39370"/>
                </a:lnTo>
                <a:lnTo>
                  <a:pt x="88938" y="41910"/>
                </a:lnTo>
                <a:lnTo>
                  <a:pt x="89039" y="42608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7" y="63500"/>
                </a:lnTo>
                <a:lnTo>
                  <a:pt x="83400" y="67386"/>
                </a:lnTo>
                <a:lnTo>
                  <a:pt x="86880" y="69850"/>
                </a:lnTo>
                <a:lnTo>
                  <a:pt x="91643" y="72390"/>
                </a:lnTo>
                <a:lnTo>
                  <a:pt x="91643" y="70573"/>
                </a:lnTo>
                <a:lnTo>
                  <a:pt x="88811" y="69850"/>
                </a:lnTo>
                <a:lnTo>
                  <a:pt x="84975" y="67386"/>
                </a:lnTo>
                <a:lnTo>
                  <a:pt x="85077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39" y="42608"/>
                </a:lnTo>
                <a:lnTo>
                  <a:pt x="90436" y="40640"/>
                </a:lnTo>
                <a:lnTo>
                  <a:pt x="89281" y="39370"/>
                </a:lnTo>
                <a:lnTo>
                  <a:pt x="88112" y="38100"/>
                </a:lnTo>
                <a:lnTo>
                  <a:pt x="87439" y="38100"/>
                </a:lnTo>
                <a:lnTo>
                  <a:pt x="84480" y="36830"/>
                </a:lnTo>
                <a:lnTo>
                  <a:pt x="82550" y="35661"/>
                </a:lnTo>
                <a:lnTo>
                  <a:pt x="82550" y="38100"/>
                </a:ln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66522" y="41770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2219" y="36830"/>
                </a:lnTo>
                <a:lnTo>
                  <a:pt x="82550" y="38100"/>
                </a:lnTo>
                <a:lnTo>
                  <a:pt x="82550" y="35661"/>
                </a:lnTo>
                <a:lnTo>
                  <a:pt x="82384" y="35560"/>
                </a:lnTo>
                <a:lnTo>
                  <a:pt x="80302" y="34290"/>
                </a:lnTo>
                <a:lnTo>
                  <a:pt x="78206" y="33020"/>
                </a:lnTo>
                <a:lnTo>
                  <a:pt x="73926" y="31750"/>
                </a:ln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84" y="57188"/>
                </a:lnTo>
                <a:lnTo>
                  <a:pt x="56400" y="63500"/>
                </a:lnTo>
                <a:lnTo>
                  <a:pt x="56400" y="66040"/>
                </a:lnTo>
                <a:lnTo>
                  <a:pt x="54013" y="66040"/>
                </a:lnTo>
                <a:lnTo>
                  <a:pt x="51409" y="64770"/>
                </a:lnTo>
                <a:lnTo>
                  <a:pt x="47548" y="64770"/>
                </a:lnTo>
                <a:lnTo>
                  <a:pt x="45720" y="67271"/>
                </a:lnTo>
                <a:lnTo>
                  <a:pt x="45681" y="72415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3106" y="71120"/>
                </a:lnTo>
                <a:lnTo>
                  <a:pt x="62750" y="72415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3" y="72415"/>
                </a:lnTo>
                <a:lnTo>
                  <a:pt x="70358" y="64757"/>
                </a:lnTo>
                <a:lnTo>
                  <a:pt x="68986" y="62623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5" y="83553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3" y="72415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71" y="66332"/>
                </a:lnTo>
                <a:lnTo>
                  <a:pt x="67119" y="67271"/>
                </a:lnTo>
                <a:lnTo>
                  <a:pt x="65532" y="66040"/>
                </a:lnTo>
                <a:lnTo>
                  <a:pt x="63868" y="64757"/>
                </a:lnTo>
                <a:lnTo>
                  <a:pt x="62750" y="62230"/>
                </a:lnTo>
                <a:lnTo>
                  <a:pt x="62204" y="65316"/>
                </a:lnTo>
                <a:lnTo>
                  <a:pt x="62166" y="66065"/>
                </a:lnTo>
                <a:lnTo>
                  <a:pt x="62687" y="66192"/>
                </a:lnTo>
                <a:lnTo>
                  <a:pt x="62611" y="67386"/>
                </a:lnTo>
                <a:lnTo>
                  <a:pt x="62306" y="68580"/>
                </a:lnTo>
                <a:lnTo>
                  <a:pt x="61455" y="69850"/>
                </a:lnTo>
                <a:lnTo>
                  <a:pt x="60248" y="71120"/>
                </a:lnTo>
                <a:lnTo>
                  <a:pt x="584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51663" y="71120"/>
                </a:lnTo>
                <a:lnTo>
                  <a:pt x="50368" y="69850"/>
                </a:lnTo>
                <a:lnTo>
                  <a:pt x="49276" y="71120"/>
                </a:lnTo>
                <a:lnTo>
                  <a:pt x="49555" y="69850"/>
                </a:lnTo>
                <a:lnTo>
                  <a:pt x="50368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49" y="49618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897" y="67271"/>
                </a:lnTo>
                <a:lnTo>
                  <a:pt x="68986" y="71120"/>
                </a:lnTo>
                <a:lnTo>
                  <a:pt x="68986" y="62623"/>
                </a:lnTo>
                <a:lnTo>
                  <a:pt x="65519" y="57188"/>
                </a:lnTo>
                <a:lnTo>
                  <a:pt x="65519" y="5207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78689" y="44450"/>
                </a:lnTo>
                <a:lnTo>
                  <a:pt x="79108" y="45300"/>
                </a:lnTo>
                <a:lnTo>
                  <a:pt x="79222" y="49618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87985" y="72390"/>
                </a:lnTo>
                <a:lnTo>
                  <a:pt x="89154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3675" y="77470"/>
                </a:lnTo>
                <a:lnTo>
                  <a:pt x="93840" y="78740"/>
                </a:ln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7807" y="95250"/>
                </a:lnTo>
                <a:lnTo>
                  <a:pt x="93192" y="95250"/>
                </a:lnTo>
                <a:lnTo>
                  <a:pt x="99085" y="96520"/>
                </a:lnTo>
                <a:lnTo>
                  <a:pt x="100825" y="96520"/>
                </a:lnTo>
                <a:lnTo>
                  <a:pt x="101193" y="96596"/>
                </a:lnTo>
                <a:lnTo>
                  <a:pt x="106311" y="96596"/>
                </a:lnTo>
                <a:lnTo>
                  <a:pt x="102971" y="95250"/>
                </a:lnTo>
                <a:lnTo>
                  <a:pt x="92392" y="92710"/>
                </a:lnTo>
                <a:lnTo>
                  <a:pt x="87452" y="9398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3626" y="101600"/>
                </a:lnTo>
                <a:lnTo>
                  <a:pt x="110959" y="99250"/>
                </a:lnTo>
                <a:lnTo>
                  <a:pt x="110959" y="102870"/>
                </a:lnTo>
                <a:lnTo>
                  <a:pt x="110401" y="10287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lnTo>
                  <a:pt x="105346" y="101600"/>
                </a:lnTo>
                <a:lnTo>
                  <a:pt x="107454" y="101600"/>
                </a:lnTo>
                <a:lnTo>
                  <a:pt x="110959" y="102870"/>
                </a:lnTo>
                <a:lnTo>
                  <a:pt x="110959" y="9925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2387" y="97790"/>
                </a:ln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02387" y="99060"/>
                </a:lnTo>
                <a:lnTo>
                  <a:pt x="102387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3" y="106680"/>
                </a:lnTo>
                <a:lnTo>
                  <a:pt x="95618" y="104457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6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21602" y="140970"/>
                </a:lnTo>
                <a:lnTo>
                  <a:pt x="120027" y="139700"/>
                </a:lnTo>
                <a:lnTo>
                  <a:pt x="118757" y="139700"/>
                </a:lnTo>
                <a:lnTo>
                  <a:pt x="118440" y="138430"/>
                </a:lnTo>
                <a:lnTo>
                  <a:pt x="117894" y="139700"/>
                </a:ln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2097" y="151130"/>
                </a:lnTo>
                <a:lnTo>
                  <a:pt x="122097" y="237490"/>
                </a:ln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5816" y="247650"/>
                </a:lnTo>
                <a:lnTo>
                  <a:pt x="105816" y="248920"/>
                </a:lnTo>
                <a:lnTo>
                  <a:pt x="105816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98806" y="248920"/>
                </a:lnTo>
                <a:lnTo>
                  <a:pt x="98818" y="247650"/>
                </a:lnTo>
                <a:lnTo>
                  <a:pt x="98856" y="244957"/>
                </a:ln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27" y="256730"/>
                </a:lnTo>
                <a:lnTo>
                  <a:pt x="94361" y="257810"/>
                </a:lnTo>
                <a:lnTo>
                  <a:pt x="95199" y="260134"/>
                </a:lnTo>
                <a:lnTo>
                  <a:pt x="95186" y="261620"/>
                </a:lnTo>
                <a:lnTo>
                  <a:pt x="95059" y="26295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2" y="252984"/>
                </a:lnTo>
                <a:lnTo>
                  <a:pt x="89966" y="252615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070" y="240030"/>
                </a:lnTo>
                <a:lnTo>
                  <a:pt x="103682" y="240030"/>
                </a:lnTo>
                <a:lnTo>
                  <a:pt x="100304" y="242570"/>
                </a:lnTo>
                <a:lnTo>
                  <a:pt x="99783" y="243433"/>
                </a:lnTo>
                <a:lnTo>
                  <a:pt x="104521" y="24130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lnTo>
                  <a:pt x="104851" y="237490"/>
                </a:ln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8" y="22987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097" y="151130"/>
                </a:lnTo>
                <a:lnTo>
                  <a:pt x="121869" y="151130"/>
                </a:lnTo>
                <a:lnTo>
                  <a:pt x="121869" y="152400"/>
                </a:lnTo>
                <a:lnTo>
                  <a:pt x="121869" y="161290"/>
                </a:ln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37" y="179070"/>
                </a:lnTo>
                <a:lnTo>
                  <a:pt x="120129" y="17780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1869" y="205740"/>
                </a:lnTo>
                <a:lnTo>
                  <a:pt x="121843" y="222288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1" y="222288"/>
                </a:lnTo>
                <a:lnTo>
                  <a:pt x="117754" y="214630"/>
                </a:lnTo>
                <a:lnTo>
                  <a:pt x="117322" y="21261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00723" y="233680"/>
                </a:lnTo>
                <a:lnTo>
                  <a:pt x="102489" y="236220"/>
                </a:lnTo>
                <a:lnTo>
                  <a:pt x="103428" y="237490"/>
                </a:lnTo>
                <a:lnTo>
                  <a:pt x="100406" y="237490"/>
                </a:lnTo>
                <a:lnTo>
                  <a:pt x="97167" y="238760"/>
                </a:lnTo>
                <a:lnTo>
                  <a:pt x="92252" y="242608"/>
                </a:lnTo>
                <a:lnTo>
                  <a:pt x="89433" y="245110"/>
                </a:lnTo>
                <a:lnTo>
                  <a:pt x="88379" y="252615"/>
                </a:lnTo>
                <a:lnTo>
                  <a:pt x="88404" y="252984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3098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7264" y="274320"/>
                </a:lnTo>
                <a:lnTo>
                  <a:pt x="107416" y="275564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lnTo>
                  <a:pt x="71208" y="274320"/>
                </a:lnTo>
                <a:lnTo>
                  <a:pt x="68541" y="276860"/>
                </a:lnTo>
                <a:lnTo>
                  <a:pt x="67856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856" y="276860"/>
                </a:lnTo>
                <a:lnTo>
                  <a:pt x="67678" y="276860"/>
                </a:lnTo>
                <a:lnTo>
                  <a:pt x="65620" y="275590"/>
                </a:lnTo>
                <a:lnTo>
                  <a:pt x="64846" y="27686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9499" y="29083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4846" y="276860"/>
                </a:lnTo>
                <a:lnTo>
                  <a:pt x="63868" y="275564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2496" y="26896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2496" y="271780"/>
                </a:lnTo>
                <a:lnTo>
                  <a:pt x="62496" y="268960"/>
                </a:lnTo>
                <a:lnTo>
                  <a:pt x="60947" y="267970"/>
                </a:lnTo>
                <a:lnTo>
                  <a:pt x="60693" y="264160"/>
                </a:lnTo>
                <a:lnTo>
                  <a:pt x="60032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66" y="271348"/>
                </a:lnTo>
                <a:lnTo>
                  <a:pt x="58521" y="270510"/>
                </a:lnTo>
                <a:lnTo>
                  <a:pt x="58674" y="269240"/>
                </a:ln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53" y="271360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3" y="262915"/>
                </a:lnTo>
                <a:lnTo>
                  <a:pt x="55803" y="264160"/>
                </a:lnTo>
                <a:lnTo>
                  <a:pt x="57645" y="264160"/>
                </a:lnTo>
                <a:lnTo>
                  <a:pt x="60032" y="267970"/>
                </a:lnTo>
                <a:lnTo>
                  <a:pt x="60032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5448" y="255092"/>
                </a:lnTo>
                <a:lnTo>
                  <a:pt x="55448" y="257810"/>
                </a:lnTo>
                <a:lnTo>
                  <a:pt x="54368" y="260350"/>
                </a:lnTo>
                <a:lnTo>
                  <a:pt x="54038" y="260616"/>
                </a:lnTo>
                <a:lnTo>
                  <a:pt x="54038" y="262890"/>
                </a:lnTo>
                <a:lnTo>
                  <a:pt x="53657" y="264160"/>
                </a:lnTo>
                <a:lnTo>
                  <a:pt x="52933" y="264160"/>
                </a:lnTo>
                <a:lnTo>
                  <a:pt x="52273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54038" y="262890"/>
                </a:lnTo>
                <a:lnTo>
                  <a:pt x="54038" y="260616"/>
                </a:lnTo>
                <a:lnTo>
                  <a:pt x="52730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5448" y="255092"/>
                </a:lnTo>
                <a:lnTo>
                  <a:pt x="53365" y="254000"/>
                </a:lnTo>
                <a:lnTo>
                  <a:pt x="53263" y="253796"/>
                </a:ln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3263" y="256540"/>
                </a:lnTo>
                <a:lnTo>
                  <a:pt x="53263" y="253796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9"/>
                </a:lnTo>
                <a:lnTo>
                  <a:pt x="66433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65024" y="222161"/>
                </a:lnTo>
                <a:lnTo>
                  <a:pt x="71932" y="209550"/>
                </a:lnTo>
                <a:lnTo>
                  <a:pt x="75526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8341" y="207010"/>
                </a:ln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2039" y="205740"/>
                </a:lnTo>
                <a:lnTo>
                  <a:pt x="112674" y="205740"/>
                </a:lnTo>
                <a:lnTo>
                  <a:pt x="117322" y="214630"/>
                </a:lnTo>
                <a:lnTo>
                  <a:pt x="117322" y="21261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17729" y="205740"/>
                </a:lnTo>
                <a:lnTo>
                  <a:pt x="115100" y="205740"/>
                </a:lnTo>
                <a:lnTo>
                  <a:pt x="114134" y="20466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29" y="202946"/>
                </a:lnTo>
                <a:lnTo>
                  <a:pt x="121869" y="201930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19291" y="201930"/>
                </a:lnTo>
                <a:lnTo>
                  <a:pt x="118452" y="203200"/>
                </a:lnTo>
                <a:lnTo>
                  <a:pt x="116471" y="201930"/>
                </a:lnTo>
                <a:lnTo>
                  <a:pt x="113893" y="204470"/>
                </a:lnTo>
                <a:lnTo>
                  <a:pt x="113195" y="198120"/>
                </a:lnTo>
                <a:lnTo>
                  <a:pt x="113106" y="204470"/>
                </a:lnTo>
                <a:lnTo>
                  <a:pt x="113004" y="204343"/>
                </a:lnTo>
                <a:lnTo>
                  <a:pt x="113004" y="204470"/>
                </a:lnTo>
                <a:lnTo>
                  <a:pt x="112890" y="204177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lnTo>
                  <a:pt x="112229" y="187960"/>
                </a:ln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852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21780" y="193979"/>
                </a:lnTo>
                <a:lnTo>
                  <a:pt x="121869" y="200660"/>
                </a:lnTo>
                <a:lnTo>
                  <a:pt x="121869" y="189230"/>
                </a:lnTo>
                <a:lnTo>
                  <a:pt x="12033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lnTo>
                  <a:pt x="115608" y="172720"/>
                </a:lnTo>
                <a:lnTo>
                  <a:pt x="117678" y="179070"/>
                </a:lnTo>
                <a:lnTo>
                  <a:pt x="118211" y="181381"/>
                </a:lnTo>
                <a:lnTo>
                  <a:pt x="118262" y="182880"/>
                </a:lnTo>
                <a:lnTo>
                  <a:pt x="118110" y="183464"/>
                </a:lnTo>
                <a:lnTo>
                  <a:pt x="118110" y="184035"/>
                </a:lnTo>
                <a:lnTo>
                  <a:pt x="117957" y="184150"/>
                </a:lnTo>
                <a:lnTo>
                  <a:pt x="116700" y="184708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33" y="189915"/>
                </a:lnTo>
                <a:lnTo>
                  <a:pt x="115633" y="187960"/>
                </a:lnTo>
                <a:lnTo>
                  <a:pt x="115951" y="187960"/>
                </a:lnTo>
                <a:lnTo>
                  <a:pt x="116192" y="186690"/>
                </a:lnTo>
                <a:lnTo>
                  <a:pt x="116243" y="187706"/>
                </a:lnTo>
                <a:lnTo>
                  <a:pt x="116598" y="192684"/>
                </a:lnTo>
                <a:lnTo>
                  <a:pt x="116700" y="194310"/>
                </a:lnTo>
                <a:lnTo>
                  <a:pt x="116700" y="184708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3360" y="185420"/>
                </a:lnTo>
                <a:lnTo>
                  <a:pt x="110477" y="185420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101358" y="205689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100431" y="222161"/>
                </a:lnTo>
                <a:lnTo>
                  <a:pt x="99618" y="215900"/>
                </a:ln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lnTo>
                  <a:pt x="88442" y="222161"/>
                </a:lnTo>
                <a:lnTo>
                  <a:pt x="88468" y="222288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100330" y="22230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lnTo>
                  <a:pt x="90881" y="207010"/>
                </a:lnTo>
                <a:lnTo>
                  <a:pt x="91732" y="205740"/>
                </a:lnTo>
                <a:lnTo>
                  <a:pt x="94538" y="205740"/>
                </a:lnTo>
                <a:lnTo>
                  <a:pt x="95224" y="204470"/>
                </a:lnTo>
                <a:lnTo>
                  <a:pt x="94119" y="220980"/>
                </a:lnTo>
                <a:lnTo>
                  <a:pt x="95846" y="21336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358" y="205689"/>
                </a:lnTo>
                <a:lnTo>
                  <a:pt x="99504" y="204470"/>
                </a:lnTo>
                <a:lnTo>
                  <a:pt x="99364" y="204177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9588" y="204470"/>
                </a:lnTo>
                <a:lnTo>
                  <a:pt x="108966" y="199390"/>
                </a:ln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3073" y="201930"/>
                </a:lnTo>
                <a:lnTo>
                  <a:pt x="99910" y="203200"/>
                </a:lnTo>
                <a:lnTo>
                  <a:pt x="100241" y="196850"/>
                </a:lnTo>
                <a:lnTo>
                  <a:pt x="99034" y="201930"/>
                </a:lnTo>
                <a:lnTo>
                  <a:pt x="98920" y="203200"/>
                </a:lnTo>
                <a:lnTo>
                  <a:pt x="98806" y="202946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6045" y="185420"/>
                </a:lnTo>
                <a:lnTo>
                  <a:pt x="106692" y="18542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7518" y="185420"/>
                </a:lnTo>
                <a:lnTo>
                  <a:pt x="108432" y="186690"/>
                </a:lnTo>
                <a:lnTo>
                  <a:pt x="109461" y="186690"/>
                </a:lnTo>
                <a:lnTo>
                  <a:pt x="110350" y="200101"/>
                </a:lnTo>
                <a:lnTo>
                  <a:pt x="110477" y="203200"/>
                </a:lnTo>
                <a:lnTo>
                  <a:pt x="110477" y="185420"/>
                </a:lnTo>
                <a:lnTo>
                  <a:pt x="109486" y="18542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995" y="183972"/>
                </a:lnTo>
                <a:lnTo>
                  <a:pt x="117868" y="182880"/>
                </a:lnTo>
                <a:lnTo>
                  <a:pt x="116814" y="180340"/>
                </a:lnTo>
                <a:lnTo>
                  <a:pt x="117043" y="182880"/>
                </a:lnTo>
                <a:lnTo>
                  <a:pt x="115277" y="181610"/>
                </a:lnTo>
                <a:lnTo>
                  <a:pt x="113919" y="184150"/>
                </a:lnTo>
                <a:lnTo>
                  <a:pt x="111899" y="182880"/>
                </a:lnTo>
                <a:lnTo>
                  <a:pt x="109626" y="184150"/>
                </a:lnTo>
                <a:lnTo>
                  <a:pt x="108610" y="181610"/>
                </a:lnTo>
                <a:lnTo>
                  <a:pt x="109232" y="185204"/>
                </a:lnTo>
                <a:lnTo>
                  <a:pt x="108000" y="184150"/>
                </a:lnTo>
                <a:lnTo>
                  <a:pt x="107251" y="175260"/>
                </a:lnTo>
                <a:lnTo>
                  <a:pt x="105689" y="175260"/>
                </a:lnTo>
                <a:lnTo>
                  <a:pt x="106006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5283" y="184150"/>
                </a:lnTo>
                <a:lnTo>
                  <a:pt x="105283" y="185420"/>
                </a:lnTo>
                <a:lnTo>
                  <a:pt x="105079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4482" y="187998"/>
                </a:lnTo>
                <a:lnTo>
                  <a:pt x="104432" y="186690"/>
                </a:lnTo>
                <a:lnTo>
                  <a:pt x="105283" y="185420"/>
                </a:lnTo>
                <a:lnTo>
                  <a:pt x="105283" y="184150"/>
                </a:lnTo>
                <a:lnTo>
                  <a:pt x="105092" y="184150"/>
                </a:lnTo>
                <a:lnTo>
                  <a:pt x="104952" y="181610"/>
                </a:lnTo>
                <a:lnTo>
                  <a:pt x="104521" y="184150"/>
                </a:lnTo>
                <a:lnTo>
                  <a:pt x="102628" y="182880"/>
                </a:lnTo>
                <a:lnTo>
                  <a:pt x="104051" y="184327"/>
                </a:lnTo>
                <a:lnTo>
                  <a:pt x="100977" y="185420"/>
                </a:lnTo>
                <a:lnTo>
                  <a:pt x="100050" y="186690"/>
                </a:lnTo>
                <a:lnTo>
                  <a:pt x="99885" y="186690"/>
                </a:lnTo>
                <a:lnTo>
                  <a:pt x="99263" y="185420"/>
                </a:lnTo>
                <a:lnTo>
                  <a:pt x="98717" y="184518"/>
                </a:lnTo>
                <a:lnTo>
                  <a:pt x="98717" y="187706"/>
                </a:lnTo>
                <a:lnTo>
                  <a:pt x="98691" y="188785"/>
                </a:lnTo>
                <a:lnTo>
                  <a:pt x="97307" y="198170"/>
                </a:lnTo>
                <a:lnTo>
                  <a:pt x="97307" y="204660"/>
                </a:lnTo>
                <a:lnTo>
                  <a:pt x="95224" y="213360"/>
                </a:lnTo>
                <a:lnTo>
                  <a:pt x="95961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7307" y="204660"/>
                </a:lnTo>
                <a:lnTo>
                  <a:pt x="97307" y="198170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3" y="202946"/>
                </a:lnTo>
                <a:lnTo>
                  <a:pt x="95275" y="203200"/>
                </a:lnTo>
                <a:lnTo>
                  <a:pt x="95300" y="202946"/>
                </a:lnTo>
                <a:lnTo>
                  <a:pt x="95719" y="199390"/>
                </a:lnTo>
                <a:lnTo>
                  <a:pt x="94792" y="201930"/>
                </a:lnTo>
                <a:lnTo>
                  <a:pt x="92367" y="200660"/>
                </a:lnTo>
                <a:lnTo>
                  <a:pt x="90487" y="201930"/>
                </a:lnTo>
                <a:lnTo>
                  <a:pt x="89306" y="199390"/>
                </a:ln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5097" y="203123"/>
                </a:lnTo>
                <a:lnTo>
                  <a:pt x="94056" y="204470"/>
                </a:lnTo>
                <a:lnTo>
                  <a:pt x="90347" y="20447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779" y="202234"/>
                </a:lnTo>
                <a:lnTo>
                  <a:pt x="86779" y="204660"/>
                </a:lnTo>
                <a:lnTo>
                  <a:pt x="81407" y="224790"/>
                </a:lnTo>
                <a:lnTo>
                  <a:pt x="79527" y="228117"/>
                </a:lnTo>
                <a:lnTo>
                  <a:pt x="80289" y="222250"/>
                </a:lnTo>
                <a:lnTo>
                  <a:pt x="79286" y="225806"/>
                </a:lnTo>
                <a:lnTo>
                  <a:pt x="79286" y="228536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9286" y="228536"/>
                </a:lnTo>
                <a:lnTo>
                  <a:pt x="79286" y="225806"/>
                </a:lnTo>
                <a:lnTo>
                  <a:pt x="78854" y="227330"/>
                </a:lnTo>
                <a:lnTo>
                  <a:pt x="77127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lnTo>
                  <a:pt x="68567" y="224929"/>
                </a:lnTo>
                <a:lnTo>
                  <a:pt x="68618" y="222161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2" y="204343"/>
                </a:lnTo>
                <a:lnTo>
                  <a:pt x="86779" y="204660"/>
                </a:lnTo>
                <a:lnTo>
                  <a:pt x="86779" y="202234"/>
                </a:lnTo>
                <a:lnTo>
                  <a:pt x="86474" y="201930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lnTo>
                  <a:pt x="85318" y="200101"/>
                </a:lnTo>
                <a:lnTo>
                  <a:pt x="85331" y="198069"/>
                </a:lnTo>
                <a:lnTo>
                  <a:pt x="91401" y="185420"/>
                </a:lnTo>
                <a:lnTo>
                  <a:pt x="92735" y="185420"/>
                </a:lnTo>
                <a:lnTo>
                  <a:pt x="94119" y="184150"/>
                </a:lnTo>
                <a:lnTo>
                  <a:pt x="94665" y="184150"/>
                </a:lnTo>
                <a:lnTo>
                  <a:pt x="95148" y="182880"/>
                </a:lnTo>
                <a:lnTo>
                  <a:pt x="91655" y="198120"/>
                </a:lnTo>
                <a:lnTo>
                  <a:pt x="94830" y="190500"/>
                </a:lnTo>
                <a:lnTo>
                  <a:pt x="96939" y="185420"/>
                </a:lnTo>
                <a:lnTo>
                  <a:pt x="97688" y="186690"/>
                </a:lnTo>
                <a:lnTo>
                  <a:pt x="98336" y="186690"/>
                </a:lnTo>
                <a:lnTo>
                  <a:pt x="98717" y="187706"/>
                </a:lnTo>
                <a:lnTo>
                  <a:pt x="98717" y="184518"/>
                </a:lnTo>
                <a:lnTo>
                  <a:pt x="98501" y="184150"/>
                </a:lnTo>
                <a:lnTo>
                  <a:pt x="97015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600" y="184150"/>
                </a:lnTo>
                <a:lnTo>
                  <a:pt x="102514" y="182956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lnTo>
                  <a:pt x="96634" y="182638"/>
                </a:lnTo>
                <a:lnTo>
                  <a:pt x="96659" y="182880"/>
                </a:lnTo>
                <a:lnTo>
                  <a:pt x="96621" y="182664"/>
                </a:lnTo>
                <a:lnTo>
                  <a:pt x="96558" y="182880"/>
                </a:lnTo>
                <a:lnTo>
                  <a:pt x="96621" y="182638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lnTo>
                  <a:pt x="96862" y="173990"/>
                </a:lnTo>
                <a:lnTo>
                  <a:pt x="96405" y="175374"/>
                </a:lnTo>
                <a:lnTo>
                  <a:pt x="96405" y="18542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6405" y="185420"/>
                </a:lnTo>
                <a:lnTo>
                  <a:pt x="96405" y="175374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2608" y="182880"/>
                </a:lnTo>
                <a:lnTo>
                  <a:pt x="93891" y="180340"/>
                </a:lnTo>
                <a:lnTo>
                  <a:pt x="92100" y="181610"/>
                </a:lnTo>
                <a:lnTo>
                  <a:pt x="91071" y="180784"/>
                </a:lnTo>
                <a:lnTo>
                  <a:pt x="91071" y="182880"/>
                </a:lnTo>
                <a:lnTo>
                  <a:pt x="89725" y="182880"/>
                </a:lnTo>
                <a:lnTo>
                  <a:pt x="89725" y="185420"/>
                </a:lnTo>
                <a:lnTo>
                  <a:pt x="84124" y="197269"/>
                </a:lnTo>
                <a:lnTo>
                  <a:pt x="84124" y="200660"/>
                </a:lnTo>
                <a:lnTo>
                  <a:pt x="79883" y="212090"/>
                </a:lnTo>
                <a:lnTo>
                  <a:pt x="83248" y="200660"/>
                </a:lnTo>
                <a:lnTo>
                  <a:pt x="83642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124" y="200660"/>
                </a:lnTo>
                <a:lnTo>
                  <a:pt x="84124" y="197269"/>
                </a:lnTo>
                <a:lnTo>
                  <a:pt x="83718" y="198120"/>
                </a:lnTo>
                <a:lnTo>
                  <a:pt x="82296" y="199390"/>
                </a:lnTo>
                <a:lnTo>
                  <a:pt x="76644" y="199390"/>
                </a:lnTo>
                <a:lnTo>
                  <a:pt x="76644" y="200660"/>
                </a:lnTo>
                <a:lnTo>
                  <a:pt x="76365" y="201307"/>
                </a:lnTo>
                <a:lnTo>
                  <a:pt x="76479" y="200660"/>
                </a:lnTo>
                <a:lnTo>
                  <a:pt x="76644" y="200660"/>
                </a:lnTo>
                <a:lnTo>
                  <a:pt x="76644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lnTo>
                  <a:pt x="75069" y="196532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8" y="205740"/>
                </a:lnTo>
                <a:lnTo>
                  <a:pt x="73710" y="196850"/>
                </a:lnTo>
                <a:lnTo>
                  <a:pt x="73888" y="196850"/>
                </a:lnTo>
                <a:lnTo>
                  <a:pt x="74650" y="199390"/>
                </a:lnTo>
                <a:lnTo>
                  <a:pt x="74955" y="199390"/>
                </a:lnTo>
                <a:lnTo>
                  <a:pt x="75069" y="200660"/>
                </a:lnTo>
                <a:lnTo>
                  <a:pt x="75069" y="196532"/>
                </a:lnTo>
                <a:lnTo>
                  <a:pt x="74650" y="195656"/>
                </a:lnTo>
                <a:lnTo>
                  <a:pt x="74714" y="194310"/>
                </a:lnTo>
                <a:lnTo>
                  <a:pt x="74777" y="193446"/>
                </a:lnTo>
                <a:lnTo>
                  <a:pt x="74828" y="192684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77" y="189230"/>
                </a:lnTo>
                <a:lnTo>
                  <a:pt x="86258" y="185420"/>
                </a:lnTo>
                <a:lnTo>
                  <a:pt x="89725" y="185420"/>
                </a:lnTo>
                <a:lnTo>
                  <a:pt x="89725" y="182880"/>
                </a:lnTo>
                <a:lnTo>
                  <a:pt x="88150" y="18288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331" y="180581"/>
                </a:lnTo>
                <a:lnTo>
                  <a:pt x="85331" y="18542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5331" y="185420"/>
                </a:lnTo>
                <a:lnTo>
                  <a:pt x="85331" y="180581"/>
                </a:lnTo>
                <a:lnTo>
                  <a:pt x="85191" y="18034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0182" y="181610"/>
                </a:lnTo>
                <a:lnTo>
                  <a:pt x="91071" y="182880"/>
                </a:lnTo>
                <a:lnTo>
                  <a:pt x="91071" y="180784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88" y="177850"/>
                </a:lnTo>
                <a:lnTo>
                  <a:pt x="85001" y="177647"/>
                </a:lnTo>
                <a:lnTo>
                  <a:pt x="86423" y="175260"/>
                </a:lnTo>
                <a:lnTo>
                  <a:pt x="84404" y="178282"/>
                </a:lnTo>
                <a:lnTo>
                  <a:pt x="84366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2842" y="174993"/>
                </a:lnTo>
                <a:lnTo>
                  <a:pt x="82842" y="176530"/>
                </a:lnTo>
                <a:lnTo>
                  <a:pt x="82778" y="177800"/>
                </a:lnTo>
                <a:lnTo>
                  <a:pt x="74129" y="190500"/>
                </a:lnTo>
                <a:lnTo>
                  <a:pt x="73456" y="19102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73456" y="191020"/>
                </a:lnTo>
                <a:lnTo>
                  <a:pt x="72478" y="191770"/>
                </a:lnTo>
                <a:lnTo>
                  <a:pt x="72161" y="191770"/>
                </a:lnTo>
                <a:lnTo>
                  <a:pt x="65608" y="191770"/>
                </a:lnTo>
                <a:lnTo>
                  <a:pt x="64668" y="187960"/>
                </a:lnTo>
                <a:lnTo>
                  <a:pt x="64719" y="185204"/>
                </a:lnTo>
                <a:lnTo>
                  <a:pt x="64985" y="184150"/>
                </a:lnTo>
                <a:lnTo>
                  <a:pt x="65252" y="183464"/>
                </a:lnTo>
                <a:lnTo>
                  <a:pt x="65316" y="182880"/>
                </a:lnTo>
                <a:lnTo>
                  <a:pt x="65468" y="182829"/>
                </a:lnTo>
                <a:lnTo>
                  <a:pt x="65557" y="182638"/>
                </a:lnTo>
                <a:lnTo>
                  <a:pt x="65951" y="181610"/>
                </a:lnTo>
                <a:lnTo>
                  <a:pt x="75387" y="175260"/>
                </a:lnTo>
                <a:lnTo>
                  <a:pt x="75692" y="175260"/>
                </a:lnTo>
                <a:lnTo>
                  <a:pt x="77076" y="176530"/>
                </a:lnTo>
                <a:lnTo>
                  <a:pt x="77495" y="176530"/>
                </a:lnTo>
                <a:lnTo>
                  <a:pt x="69723" y="186690"/>
                </a:lnTo>
                <a:lnTo>
                  <a:pt x="75425" y="181610"/>
                </a:lnTo>
                <a:lnTo>
                  <a:pt x="79705" y="177800"/>
                </a:lnTo>
                <a:lnTo>
                  <a:pt x="80886" y="177800"/>
                </a:lnTo>
                <a:lnTo>
                  <a:pt x="81915" y="176530"/>
                </a:lnTo>
                <a:lnTo>
                  <a:pt x="82842" y="176530"/>
                </a:lnTo>
                <a:lnTo>
                  <a:pt x="82842" y="174993"/>
                </a:lnTo>
                <a:lnTo>
                  <a:pt x="81280" y="176530"/>
                </a:lnTo>
                <a:lnTo>
                  <a:pt x="80302" y="175983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9222" y="172529"/>
                </a:lnTo>
                <a:lnTo>
                  <a:pt x="79222" y="175374"/>
                </a:lnTo>
                <a:lnTo>
                  <a:pt x="79032" y="175260"/>
                </a:lnTo>
                <a:lnTo>
                  <a:pt x="78816" y="175120"/>
                </a:lnTo>
                <a:lnTo>
                  <a:pt x="78816" y="177800"/>
                </a:ln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lnTo>
                  <a:pt x="78816" y="177800"/>
                </a:lnTo>
                <a:lnTo>
                  <a:pt x="78816" y="175120"/>
                </a:lnTo>
                <a:lnTo>
                  <a:pt x="75399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1" y="166674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2" y="175374"/>
                </a:lnTo>
                <a:lnTo>
                  <a:pt x="79222" y="172529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lnTo>
                  <a:pt x="75577" y="166217"/>
                </a:lnTo>
                <a:lnTo>
                  <a:pt x="76085" y="165100"/>
                </a:lnTo>
                <a:lnTo>
                  <a:pt x="82016" y="163830"/>
                </a:lnTo>
                <a:lnTo>
                  <a:pt x="83477" y="163830"/>
                </a:lnTo>
                <a:lnTo>
                  <a:pt x="83807" y="162560"/>
                </a:lnTo>
                <a:lnTo>
                  <a:pt x="83413" y="161290"/>
                </a:lnTo>
                <a:lnTo>
                  <a:pt x="81483" y="162560"/>
                </a:lnTo>
                <a:lnTo>
                  <a:pt x="76187" y="162560"/>
                </a:ln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850" y="166116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64046" y="179463"/>
                </a:lnTo>
                <a:lnTo>
                  <a:pt x="64046" y="191770"/>
                </a:lnTo>
                <a:lnTo>
                  <a:pt x="64046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8" y="198069"/>
                </a:lnTo>
                <a:lnTo>
                  <a:pt x="51663" y="193040"/>
                </a:lnTo>
                <a:lnTo>
                  <a:pt x="63207" y="184454"/>
                </a:lnTo>
                <a:lnTo>
                  <a:pt x="63119" y="185204"/>
                </a:lnTo>
                <a:lnTo>
                  <a:pt x="63055" y="188061"/>
                </a:lnTo>
                <a:lnTo>
                  <a:pt x="53009" y="198120"/>
                </a:lnTo>
                <a:lnTo>
                  <a:pt x="44119" y="207010"/>
                </a:lnTo>
                <a:lnTo>
                  <a:pt x="57683" y="195656"/>
                </a:lnTo>
                <a:lnTo>
                  <a:pt x="5307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3411" y="189382"/>
                </a:lnTo>
                <a:lnTo>
                  <a:pt x="63652" y="190500"/>
                </a:lnTo>
                <a:lnTo>
                  <a:pt x="63449" y="190500"/>
                </a:lnTo>
                <a:lnTo>
                  <a:pt x="58407" y="195046"/>
                </a:lnTo>
                <a:lnTo>
                  <a:pt x="63830" y="190500"/>
                </a:lnTo>
                <a:lnTo>
                  <a:pt x="63957" y="191770"/>
                </a:lnTo>
                <a:lnTo>
                  <a:pt x="64046" y="179463"/>
                </a:lnTo>
                <a:lnTo>
                  <a:pt x="63309" y="179628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6766" y="202171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lnTo>
                  <a:pt x="31292" y="205740"/>
                </a:lnTo>
                <a:lnTo>
                  <a:pt x="31292" y="208280"/>
                </a:lnTo>
                <a:lnTo>
                  <a:pt x="30708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1292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6766" y="202171"/>
                </a:lnTo>
                <a:lnTo>
                  <a:pt x="33743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lnTo>
                  <a:pt x="36436" y="200660"/>
                </a:lnTo>
                <a:lnTo>
                  <a:pt x="29438" y="200660"/>
                </a:lnTo>
                <a:lnTo>
                  <a:pt x="29362" y="20038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0380"/>
                </a:lnTo>
                <a:lnTo>
                  <a:pt x="29095" y="199390"/>
                </a:lnTo>
                <a:lnTo>
                  <a:pt x="28803" y="199390"/>
                </a:lnTo>
                <a:lnTo>
                  <a:pt x="28917" y="196672"/>
                </a:lnTo>
                <a:lnTo>
                  <a:pt x="30365" y="194310"/>
                </a:lnTo>
                <a:lnTo>
                  <a:pt x="30784" y="194310"/>
                </a:lnTo>
                <a:lnTo>
                  <a:pt x="30848" y="193979"/>
                </a:lnTo>
                <a:lnTo>
                  <a:pt x="32219" y="193040"/>
                </a:lnTo>
                <a:lnTo>
                  <a:pt x="34061" y="191770"/>
                </a:lnTo>
                <a:lnTo>
                  <a:pt x="32194" y="192849"/>
                </a:lnTo>
                <a:lnTo>
                  <a:pt x="32156" y="193040"/>
                </a:lnTo>
                <a:lnTo>
                  <a:pt x="32181" y="192849"/>
                </a:lnTo>
                <a:lnTo>
                  <a:pt x="32334" y="191770"/>
                </a:lnTo>
                <a:lnTo>
                  <a:pt x="36906" y="189001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56476" y="181610"/>
                </a:lnTo>
                <a:lnTo>
                  <a:pt x="36144" y="195580"/>
                </a:lnTo>
                <a:lnTo>
                  <a:pt x="49072" y="187960"/>
                </a:lnTo>
                <a:lnTo>
                  <a:pt x="59855" y="181610"/>
                </a:lnTo>
                <a:lnTo>
                  <a:pt x="63309" y="181610"/>
                </a:lnTo>
                <a:lnTo>
                  <a:pt x="63309" y="179628"/>
                </a:lnTo>
                <a:lnTo>
                  <a:pt x="59944" y="180340"/>
                </a:lnTo>
                <a:lnTo>
                  <a:pt x="58267" y="180340"/>
                </a:lnTo>
                <a:lnTo>
                  <a:pt x="58267" y="181610"/>
                </a:lnTo>
                <a:lnTo>
                  <a:pt x="47739" y="187960"/>
                </a:lnTo>
                <a:lnTo>
                  <a:pt x="57251" y="181610"/>
                </a:lnTo>
                <a:lnTo>
                  <a:pt x="58267" y="181610"/>
                </a:lnTo>
                <a:lnTo>
                  <a:pt x="58267" y="180340"/>
                </a:lnTo>
                <a:lnTo>
                  <a:pt x="57708" y="180340"/>
                </a:lnTo>
                <a:lnTo>
                  <a:pt x="55054" y="179070"/>
                </a:lnTo>
                <a:lnTo>
                  <a:pt x="53327" y="179070"/>
                </a:lnTo>
                <a:lnTo>
                  <a:pt x="53657" y="177800"/>
                </a:lnTo>
                <a:lnTo>
                  <a:pt x="53822" y="177800"/>
                </a:lnTo>
                <a:lnTo>
                  <a:pt x="54229" y="175260"/>
                </a:lnTo>
                <a:lnTo>
                  <a:pt x="54622" y="172720"/>
                </a:lnTo>
                <a:lnTo>
                  <a:pt x="58153" y="171450"/>
                </a:ln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73850" y="173990"/>
                </a:lnTo>
                <a:lnTo>
                  <a:pt x="73850" y="166116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lnTo>
                  <a:pt x="55549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76123" y="162547"/>
                </a:lnTo>
                <a:lnTo>
                  <a:pt x="74383" y="161886"/>
                </a:lnTo>
                <a:lnTo>
                  <a:pt x="7438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3774" y="162560"/>
                </a:lnTo>
                <a:lnTo>
                  <a:pt x="74383" y="163830"/>
                </a:lnTo>
                <a:lnTo>
                  <a:pt x="74383" y="161886"/>
                </a:lnTo>
                <a:lnTo>
                  <a:pt x="72809" y="161290"/>
                </a:lnTo>
                <a:lnTo>
                  <a:pt x="71018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26" y="152133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7" y="151460"/>
                </a:lnTo>
                <a:lnTo>
                  <a:pt x="75285" y="151130"/>
                </a:ln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7523"/>
                </a:lnTo>
                <a:lnTo>
                  <a:pt x="75006" y="149860"/>
                </a:lnTo>
                <a:lnTo>
                  <a:pt x="72275" y="149352"/>
                </a:lnTo>
                <a:lnTo>
                  <a:pt x="72275" y="151130"/>
                </a:lnTo>
                <a:lnTo>
                  <a:pt x="71310" y="151130"/>
                </a:lnTo>
                <a:lnTo>
                  <a:pt x="69913" y="153670"/>
                </a:lnTo>
                <a:lnTo>
                  <a:pt x="69494" y="153644"/>
                </a:lnTo>
                <a:lnTo>
                  <a:pt x="68922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494" y="153670"/>
                </a:lnTo>
                <a:lnTo>
                  <a:pt x="52057" y="152400"/>
                </a:ln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72275" y="149352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51041" y="144780"/>
                </a:lnTo>
                <a:lnTo>
                  <a:pt x="51041" y="146050"/>
                </a:lnTo>
                <a:lnTo>
                  <a:pt x="49276" y="146050"/>
                </a:lnTo>
                <a:lnTo>
                  <a:pt x="47688" y="147320"/>
                </a:lnTo>
                <a:lnTo>
                  <a:pt x="46393" y="147320"/>
                </a:lnTo>
                <a:lnTo>
                  <a:pt x="7340" y="13462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31597" y="137160"/>
                </a:lnTo>
                <a:lnTo>
                  <a:pt x="14351" y="132080"/>
                </a:lnTo>
                <a:lnTo>
                  <a:pt x="45008" y="143510"/>
                </a:lnTo>
                <a:lnTo>
                  <a:pt x="51041" y="146050"/>
                </a:lnTo>
                <a:lnTo>
                  <a:pt x="51041" y="144780"/>
                </a:lnTo>
                <a:lnTo>
                  <a:pt x="49657" y="144780"/>
                </a:lnTo>
                <a:lnTo>
                  <a:pt x="48361" y="143510"/>
                </a:lnTo>
                <a:lnTo>
                  <a:pt x="46583" y="141770"/>
                </a:lnTo>
                <a:lnTo>
                  <a:pt x="46583" y="143205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83" y="143205"/>
                </a:lnTo>
                <a:lnTo>
                  <a:pt x="46583" y="141770"/>
                </a:lnTo>
                <a:lnTo>
                  <a:pt x="45783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54470" y="133350"/>
                </a:ln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6"/>
                </a:lnTo>
                <a:lnTo>
                  <a:pt x="60515" y="139700"/>
                </a:lnTo>
                <a:lnTo>
                  <a:pt x="51866" y="137160"/>
                </a:ln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75006" y="147523"/>
                </a:lnTo>
                <a:lnTo>
                  <a:pt x="74549" y="147320"/>
                </a:lnTo>
                <a:lnTo>
                  <a:pt x="71843" y="144843"/>
                </a:lnTo>
                <a:lnTo>
                  <a:pt x="71742" y="14456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72" y="138430"/>
                </a:lnTo>
                <a:lnTo>
                  <a:pt x="75184" y="137160"/>
                </a:lnTo>
                <a:lnTo>
                  <a:pt x="76962" y="137579"/>
                </a:ln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41" y="144843"/>
                </a:lnTo>
                <a:lnTo>
                  <a:pt x="73964" y="140970"/>
                </a:lnTo>
                <a:lnTo>
                  <a:pt x="75984" y="139700"/>
                </a:ln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lnTo>
                  <a:pt x="78409" y="137922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9286" y="134048"/>
                </a:lnTo>
                <a:lnTo>
                  <a:pt x="79286" y="135890"/>
                </a:lnTo>
                <a:lnTo>
                  <a:pt x="75603" y="135890"/>
                </a:lnTo>
                <a:lnTo>
                  <a:pt x="74650" y="135026"/>
                </a:lnTo>
                <a:lnTo>
                  <a:pt x="74650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4650" y="135026"/>
                </a:lnTo>
                <a:lnTo>
                  <a:pt x="70040" y="130810"/>
                </a:lnTo>
                <a:lnTo>
                  <a:pt x="57886" y="125730"/>
                </a:ln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lnTo>
                  <a:pt x="57569" y="133350"/>
                </a:lnTo>
                <a:lnTo>
                  <a:pt x="56908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3517" y="129286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lnTo>
                  <a:pt x="30251" y="122072"/>
                </a:lnTo>
                <a:lnTo>
                  <a:pt x="49936" y="130810"/>
                </a:lnTo>
                <a:lnTo>
                  <a:pt x="48895" y="132080"/>
                </a:lnTo>
                <a:lnTo>
                  <a:pt x="46990" y="132080"/>
                </a:lnTo>
                <a:lnTo>
                  <a:pt x="31724" y="122986"/>
                </a:ln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6" y="121920"/>
                </a:lnTo>
                <a:lnTo>
                  <a:pt x="11379" y="116179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lnTo>
                  <a:pt x="16002" y="107950"/>
                </a:lnTo>
                <a:lnTo>
                  <a:pt x="9550" y="106680"/>
                </a:lnTo>
                <a:lnTo>
                  <a:pt x="10706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7" y="110490"/>
                </a:lnTo>
                <a:lnTo>
                  <a:pt x="33832" y="115570"/>
                </a:lnTo>
                <a:lnTo>
                  <a:pt x="44615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3517" y="129286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9286" y="134048"/>
                </a:lnTo>
                <a:lnTo>
                  <a:pt x="77127" y="132080"/>
                </a:lnTo>
                <a:lnTo>
                  <a:pt x="75641" y="129540"/>
                </a:lnTo>
                <a:lnTo>
                  <a:pt x="74117" y="126936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0" y="116840"/>
                </a:lnTo>
                <a:lnTo>
                  <a:pt x="57480" y="116205"/>
                </a:lnTo>
                <a:lnTo>
                  <a:pt x="57480" y="116840"/>
                </a:lnTo>
                <a:lnTo>
                  <a:pt x="55981" y="115951"/>
                </a:lnTo>
                <a:lnTo>
                  <a:pt x="55981" y="118110"/>
                </a:lnTo>
                <a:lnTo>
                  <a:pt x="53238" y="116840"/>
                </a:lnTo>
                <a:lnTo>
                  <a:pt x="48183" y="116840"/>
                </a:lnTo>
                <a:lnTo>
                  <a:pt x="47104" y="116078"/>
                </a:lnTo>
                <a:lnTo>
                  <a:pt x="47104" y="116840"/>
                </a:lnTo>
                <a:lnTo>
                  <a:pt x="46697" y="116840"/>
                </a:lnTo>
                <a:lnTo>
                  <a:pt x="46824" y="118110"/>
                </a:lnTo>
                <a:lnTo>
                  <a:pt x="34239" y="107950"/>
                </a:lnTo>
                <a:lnTo>
                  <a:pt x="47104" y="116840"/>
                </a:lnTo>
                <a:lnTo>
                  <a:pt x="47104" y="116078"/>
                </a:lnTo>
                <a:lnTo>
                  <a:pt x="39293" y="110490"/>
                </a:lnTo>
                <a:lnTo>
                  <a:pt x="35102" y="107950"/>
                </a:lnTo>
                <a:lnTo>
                  <a:pt x="30899" y="105410"/>
                </a:lnTo>
                <a:lnTo>
                  <a:pt x="22326" y="99060"/>
                </a:lnTo>
                <a:lnTo>
                  <a:pt x="27965" y="104140"/>
                </a:lnTo>
                <a:lnTo>
                  <a:pt x="32423" y="107950"/>
                </a:lnTo>
                <a:lnTo>
                  <a:pt x="37998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72" y="83553"/>
                </a:lnTo>
                <a:lnTo>
                  <a:pt x="12268" y="81280"/>
                </a:lnTo>
                <a:lnTo>
                  <a:pt x="13538" y="80010"/>
                </a:ln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1" y="96596"/>
                </a:lnTo>
                <a:lnTo>
                  <a:pt x="37261" y="102870"/>
                </a:lnTo>
                <a:lnTo>
                  <a:pt x="44005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5981" y="115951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3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098" y="72390"/>
                </a:lnTo>
                <a:lnTo>
                  <a:pt x="21120" y="64757"/>
                </a:lnTo>
                <a:lnTo>
                  <a:pt x="21844" y="58420"/>
                </a:lnTo>
                <a:lnTo>
                  <a:pt x="24307" y="53340"/>
                </a:lnTo>
                <a:lnTo>
                  <a:pt x="26949" y="53340"/>
                </a:lnTo>
                <a:lnTo>
                  <a:pt x="32219" y="63500"/>
                </a:lnTo>
                <a:lnTo>
                  <a:pt x="38658" y="73660"/>
                </a:lnTo>
                <a:lnTo>
                  <a:pt x="46177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3276" y="99936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3276" y="99936"/>
                </a:lnTo>
                <a:lnTo>
                  <a:pt x="52959" y="101600"/>
                </a:lnTo>
                <a:lnTo>
                  <a:pt x="52920" y="102870"/>
                </a:lnTo>
                <a:lnTo>
                  <a:pt x="47066" y="97790"/>
                </a:lnTo>
                <a:lnTo>
                  <a:pt x="42786" y="92710"/>
                </a:lnTo>
                <a:lnTo>
                  <a:pt x="39916" y="88900"/>
                </a:lnTo>
                <a:lnTo>
                  <a:pt x="38011" y="86360"/>
                </a:lnTo>
                <a:lnTo>
                  <a:pt x="32245" y="77470"/>
                </a:lnTo>
                <a:lnTo>
                  <a:pt x="36855" y="85090"/>
                </a:lnTo>
                <a:lnTo>
                  <a:pt x="44119" y="96596"/>
                </a:lnTo>
                <a:lnTo>
                  <a:pt x="53454" y="107950"/>
                </a:lnTo>
                <a:lnTo>
                  <a:pt x="53581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7480" y="116205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4546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lnTo>
                  <a:pt x="60515" y="109220"/>
                </a:ln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4117" y="126936"/>
                </a:lnTo>
                <a:lnTo>
                  <a:pt x="73418" y="125730"/>
                </a:lnTo>
                <a:lnTo>
                  <a:pt x="72656" y="123190"/>
                </a:lnTo>
                <a:lnTo>
                  <a:pt x="72326" y="122085"/>
                </a:lnTo>
                <a:lnTo>
                  <a:pt x="72339" y="115138"/>
                </a:lnTo>
                <a:lnTo>
                  <a:pt x="72682" y="113030"/>
                </a:ln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1869" y="16383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0" y="154863"/>
                </a:lnTo>
                <a:lnTo>
                  <a:pt x="110477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1869" y="152400"/>
                </a:lnTo>
                <a:lnTo>
                  <a:pt x="121869" y="151130"/>
                </a:lnTo>
                <a:lnTo>
                  <a:pt x="115570" y="151130"/>
                </a:lnTo>
                <a:lnTo>
                  <a:pt x="112877" y="149860"/>
                </a:lnTo>
                <a:lnTo>
                  <a:pt x="111366" y="147320"/>
                </a:ln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6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60" y="111760"/>
                </a:lnTo>
                <a:lnTo>
                  <a:pt x="73406" y="109220"/>
                </a:ln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lnTo>
                  <a:pt x="55930" y="93980"/>
                </a:lnTo>
                <a:lnTo>
                  <a:pt x="55511" y="95250"/>
                </a:lnTo>
                <a:lnTo>
                  <a:pt x="55130" y="95250"/>
                </a:lnTo>
                <a:lnTo>
                  <a:pt x="47142" y="85090"/>
                </a:lnTo>
                <a:lnTo>
                  <a:pt x="39789" y="73660"/>
                </a:lnTo>
                <a:lnTo>
                  <a:pt x="28663" y="53340"/>
                </a:lnTo>
                <a:lnTo>
                  <a:pt x="28117" y="52070"/>
                </a:lnTo>
                <a:lnTo>
                  <a:pt x="23393" y="52070"/>
                </a:lnTo>
                <a:lnTo>
                  <a:pt x="20370" y="57150"/>
                </a:lnTo>
                <a:lnTo>
                  <a:pt x="19672" y="63500"/>
                </a:lnTo>
                <a:lnTo>
                  <a:pt x="19608" y="65316"/>
                </a:lnTo>
                <a:lnTo>
                  <a:pt x="20612" y="72415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lnTo>
                  <a:pt x="14427" y="78740"/>
                </a:ln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0" y="105117"/>
                </a:lnTo>
                <a:lnTo>
                  <a:pt x="16002" y="104140"/>
                </a:lnTo>
                <a:lnTo>
                  <a:pt x="7429" y="101600"/>
                </a:ln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15557" y="124460"/>
                </a:lnTo>
                <a:lnTo>
                  <a:pt x="10490" y="123190"/>
                </a:ln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2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6" y="158470"/>
                </a:lnTo>
                <a:lnTo>
                  <a:pt x="8318" y="152387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831" y="154863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1" y="154863"/>
                </a:lnTo>
                <a:lnTo>
                  <a:pt x="44831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395" y="152387"/>
                </a:lnTo>
                <a:lnTo>
                  <a:pt x="17526" y="151130"/>
                </a:ln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46990" y="160020"/>
                </a:lnTo>
                <a:lnTo>
                  <a:pt x="28638" y="158750"/>
                </a:lnTo>
                <a:lnTo>
                  <a:pt x="14820" y="158750"/>
                </a:lnTo>
                <a:lnTo>
                  <a:pt x="19481" y="160020"/>
                </a:ln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2839" y="173990"/>
                </a:lnTo>
                <a:lnTo>
                  <a:pt x="12725" y="175260"/>
                </a:ln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6573" y="179070"/>
                </a:lnTo>
                <a:lnTo>
                  <a:pt x="16357" y="179070"/>
                </a:lnTo>
                <a:lnTo>
                  <a:pt x="16459" y="180340"/>
                </a:lnTo>
                <a:lnTo>
                  <a:pt x="16408" y="181610"/>
                </a:ln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37" y="182956"/>
                </a:lnTo>
                <a:lnTo>
                  <a:pt x="17513" y="181610"/>
                </a:lnTo>
                <a:lnTo>
                  <a:pt x="17881" y="180340"/>
                </a:lnTo>
                <a:lnTo>
                  <a:pt x="17437" y="180340"/>
                </a:lnTo>
                <a:lnTo>
                  <a:pt x="17081" y="179070"/>
                </a:lnTo>
                <a:lnTo>
                  <a:pt x="18872" y="179070"/>
                </a:lnTo>
                <a:lnTo>
                  <a:pt x="18732" y="177800"/>
                </a:lnTo>
                <a:lnTo>
                  <a:pt x="17932" y="177800"/>
                </a:lnTo>
                <a:lnTo>
                  <a:pt x="18224" y="176530"/>
                </a:lnTo>
                <a:lnTo>
                  <a:pt x="18440" y="176530"/>
                </a:lnTo>
                <a:lnTo>
                  <a:pt x="18275" y="175260"/>
                </a:ln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lnTo>
                  <a:pt x="20281" y="175260"/>
                </a:lnTo>
                <a:lnTo>
                  <a:pt x="20599" y="173990"/>
                </a:lnTo>
                <a:lnTo>
                  <a:pt x="18961" y="173990"/>
                </a:lnTo>
                <a:lnTo>
                  <a:pt x="17627" y="173990"/>
                </a:lnTo>
                <a:lnTo>
                  <a:pt x="17627" y="175260"/>
                </a:lnTo>
                <a:lnTo>
                  <a:pt x="17614" y="176530"/>
                </a:lnTo>
                <a:lnTo>
                  <a:pt x="17487" y="176530"/>
                </a:lnTo>
                <a:lnTo>
                  <a:pt x="17360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lnTo>
                  <a:pt x="17627" y="175260"/>
                </a:lnTo>
                <a:lnTo>
                  <a:pt x="17627" y="173990"/>
                </a:lnTo>
                <a:lnTo>
                  <a:pt x="16040" y="173990"/>
                </a:lnTo>
                <a:lnTo>
                  <a:pt x="15595" y="173799"/>
                </a:lnTo>
                <a:lnTo>
                  <a:pt x="15595" y="175260"/>
                </a:lnTo>
                <a:lnTo>
                  <a:pt x="14922" y="175260"/>
                </a:lnTo>
                <a:lnTo>
                  <a:pt x="14630" y="173990"/>
                </a:lnTo>
                <a:lnTo>
                  <a:pt x="15595" y="175260"/>
                </a:lnTo>
                <a:lnTo>
                  <a:pt x="15595" y="173799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20802" y="161290"/>
                </a:ln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90" y="165125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52552" y="174155"/>
                </a:lnTo>
                <a:lnTo>
                  <a:pt x="52552" y="175310"/>
                </a:lnTo>
                <a:lnTo>
                  <a:pt x="52374" y="176530"/>
                </a:lnTo>
                <a:lnTo>
                  <a:pt x="40043" y="180340"/>
                </a:lnTo>
                <a:lnTo>
                  <a:pt x="52552" y="175310"/>
                </a:lnTo>
                <a:lnTo>
                  <a:pt x="52552" y="174155"/>
                </a:lnTo>
                <a:lnTo>
                  <a:pt x="30581" y="182816"/>
                </a:lnTo>
                <a:lnTo>
                  <a:pt x="30670" y="181610"/>
                </a:lnTo>
                <a:lnTo>
                  <a:pt x="30149" y="181610"/>
                </a:lnTo>
                <a:lnTo>
                  <a:pt x="30276" y="180340"/>
                </a:lnTo>
                <a:lnTo>
                  <a:pt x="30022" y="179070"/>
                </a:lnTo>
                <a:lnTo>
                  <a:pt x="29870" y="179070"/>
                </a:lnTo>
                <a:lnTo>
                  <a:pt x="29705" y="177800"/>
                </a:lnTo>
                <a:lnTo>
                  <a:pt x="28803" y="177800"/>
                </a:lnTo>
                <a:lnTo>
                  <a:pt x="30594" y="176530"/>
                </a:lnTo>
                <a:lnTo>
                  <a:pt x="28702" y="177800"/>
                </a:lnTo>
                <a:lnTo>
                  <a:pt x="28600" y="176530"/>
                </a:lnTo>
                <a:lnTo>
                  <a:pt x="27914" y="176530"/>
                </a:lnTo>
                <a:lnTo>
                  <a:pt x="28206" y="177800"/>
                </a:lnTo>
                <a:lnTo>
                  <a:pt x="28194" y="179070"/>
                </a:lnTo>
                <a:lnTo>
                  <a:pt x="29222" y="179070"/>
                </a:lnTo>
                <a:lnTo>
                  <a:pt x="28943" y="180340"/>
                </a:lnTo>
                <a:lnTo>
                  <a:pt x="29768" y="180340"/>
                </a:lnTo>
                <a:lnTo>
                  <a:pt x="29527" y="181610"/>
                </a:lnTo>
                <a:lnTo>
                  <a:pt x="30137" y="181610"/>
                </a:lnTo>
                <a:lnTo>
                  <a:pt x="29921" y="182880"/>
                </a:lnTo>
                <a:lnTo>
                  <a:pt x="30289" y="182880"/>
                </a:lnTo>
                <a:lnTo>
                  <a:pt x="30314" y="184150"/>
                </a:lnTo>
                <a:lnTo>
                  <a:pt x="29883" y="184150"/>
                </a:lnTo>
                <a:lnTo>
                  <a:pt x="29933" y="185420"/>
                </a:ln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lnTo>
                  <a:pt x="30518" y="185420"/>
                </a:lnTo>
                <a:lnTo>
                  <a:pt x="30492" y="184150"/>
                </a:lnTo>
                <a:lnTo>
                  <a:pt x="30924" y="184150"/>
                </a:lnTo>
                <a:lnTo>
                  <a:pt x="30861" y="182880"/>
                </a:lnTo>
                <a:lnTo>
                  <a:pt x="30734" y="182880"/>
                </a:lnTo>
                <a:lnTo>
                  <a:pt x="41478" y="180340"/>
                </a:lnTo>
                <a:lnTo>
                  <a:pt x="52044" y="177850"/>
                </a:lnTo>
                <a:lnTo>
                  <a:pt x="51854" y="179070"/>
                </a:lnTo>
                <a:lnTo>
                  <a:pt x="50914" y="179070"/>
                </a:lnTo>
                <a:lnTo>
                  <a:pt x="47205" y="181610"/>
                </a:lnTo>
                <a:lnTo>
                  <a:pt x="37744" y="186778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0899" y="193776"/>
                </a:lnTo>
                <a:lnTo>
                  <a:pt x="31038" y="193040"/>
                </a:lnTo>
                <a:lnTo>
                  <a:pt x="30175" y="193040"/>
                </a:lnTo>
                <a:lnTo>
                  <a:pt x="30175" y="194310"/>
                </a:lnTo>
                <a:lnTo>
                  <a:pt x="29057" y="195580"/>
                </a:lnTo>
                <a:lnTo>
                  <a:pt x="28803" y="195580"/>
                </a:lnTo>
                <a:lnTo>
                  <a:pt x="28587" y="194310"/>
                </a:lnTo>
                <a:lnTo>
                  <a:pt x="30175" y="194310"/>
                </a:lnTo>
                <a:lnTo>
                  <a:pt x="30175" y="193040"/>
                </a:lnTo>
                <a:lnTo>
                  <a:pt x="29286" y="193040"/>
                </a:lnTo>
                <a:lnTo>
                  <a:pt x="29235" y="191770"/>
                </a:lnTo>
                <a:lnTo>
                  <a:pt x="28638" y="191770"/>
                </a:lnTo>
                <a:lnTo>
                  <a:pt x="28486" y="190500"/>
                </a:lnTo>
                <a:lnTo>
                  <a:pt x="28727" y="190500"/>
                </a:lnTo>
                <a:lnTo>
                  <a:pt x="29248" y="189230"/>
                </a:lnTo>
                <a:lnTo>
                  <a:pt x="28790" y="189230"/>
                </a:lnTo>
                <a:lnTo>
                  <a:pt x="29349" y="188302"/>
                </a:lnTo>
                <a:lnTo>
                  <a:pt x="29451" y="187960"/>
                </a:lnTo>
                <a:lnTo>
                  <a:pt x="29260" y="187960"/>
                </a:lnTo>
                <a:lnTo>
                  <a:pt x="29286" y="186690"/>
                </a:lnTo>
                <a:lnTo>
                  <a:pt x="28778" y="186690"/>
                </a:lnTo>
                <a:lnTo>
                  <a:pt x="28689" y="187960"/>
                </a:lnTo>
                <a:lnTo>
                  <a:pt x="28282" y="187960"/>
                </a:lnTo>
                <a:lnTo>
                  <a:pt x="28130" y="189230"/>
                </a:lnTo>
                <a:lnTo>
                  <a:pt x="28105" y="190500"/>
                </a:lnTo>
                <a:lnTo>
                  <a:pt x="27851" y="190500"/>
                </a:lnTo>
                <a:lnTo>
                  <a:pt x="27901" y="191770"/>
                </a:lnTo>
                <a:lnTo>
                  <a:pt x="27851" y="190500"/>
                </a:lnTo>
                <a:lnTo>
                  <a:pt x="27482" y="190500"/>
                </a:lnTo>
                <a:lnTo>
                  <a:pt x="27165" y="189230"/>
                </a:lnTo>
                <a:lnTo>
                  <a:pt x="26847" y="189230"/>
                </a:lnTo>
                <a:lnTo>
                  <a:pt x="26517" y="188061"/>
                </a:lnTo>
                <a:lnTo>
                  <a:pt x="26390" y="187833"/>
                </a:lnTo>
                <a:lnTo>
                  <a:pt x="25514" y="186690"/>
                </a:ln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377" y="190500"/>
                </a:lnTo>
                <a:lnTo>
                  <a:pt x="27025" y="190500"/>
                </a:lnTo>
                <a:lnTo>
                  <a:pt x="27165" y="191770"/>
                </a:ln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lnTo>
                  <a:pt x="28409" y="191770"/>
                </a:lnTo>
                <a:lnTo>
                  <a:pt x="27940" y="193040"/>
                </a:lnTo>
                <a:lnTo>
                  <a:pt x="28079" y="193040"/>
                </a:lnTo>
                <a:lnTo>
                  <a:pt x="27317" y="194310"/>
                </a:lnTo>
                <a:lnTo>
                  <a:pt x="27736" y="194310"/>
                </a:lnTo>
                <a:lnTo>
                  <a:pt x="27774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6835" y="199390"/>
                </a:lnTo>
                <a:lnTo>
                  <a:pt x="26962" y="198120"/>
                </a:lnTo>
                <a:lnTo>
                  <a:pt x="26174" y="198120"/>
                </a:lnTo>
                <a:lnTo>
                  <a:pt x="25654" y="199390"/>
                </a:lnTo>
                <a:lnTo>
                  <a:pt x="23545" y="199390"/>
                </a:lnTo>
                <a:lnTo>
                  <a:pt x="23075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47955" y="262890"/>
                </a:lnTo>
                <a:lnTo>
                  <a:pt x="47993" y="264160"/>
                </a:ln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16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6" y="291249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124" y="287020"/>
                </a:lnTo>
                <a:lnTo>
                  <a:pt x="57518" y="288137"/>
                </a:lnTo>
                <a:lnTo>
                  <a:pt x="57518" y="288391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59321" y="292100"/>
                </a:lnTo>
                <a:lnTo>
                  <a:pt x="59359" y="292569"/>
                </a:lnTo>
                <a:lnTo>
                  <a:pt x="59677" y="292100"/>
                </a:ln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lnTo>
                  <a:pt x="66509" y="292100"/>
                </a:lnTo>
                <a:lnTo>
                  <a:pt x="67525" y="295605"/>
                </a:lnTo>
                <a:lnTo>
                  <a:pt x="67487" y="296087"/>
                </a:lnTo>
                <a:lnTo>
                  <a:pt x="66598" y="297180"/>
                </a:lnTo>
                <a:lnTo>
                  <a:pt x="62382" y="297180"/>
                </a:lnTo>
                <a:lnTo>
                  <a:pt x="60794" y="29591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68" y="292303"/>
                </a:ln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lnTo>
                  <a:pt x="80429" y="306070"/>
                </a:lnTo>
                <a:lnTo>
                  <a:pt x="80429" y="309880"/>
                </a:lnTo>
                <a:lnTo>
                  <a:pt x="79794" y="310337"/>
                </a:lnTo>
                <a:lnTo>
                  <a:pt x="79794" y="316230"/>
                </a:lnTo>
                <a:lnTo>
                  <a:pt x="79387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9794" y="316230"/>
                </a:lnTo>
                <a:lnTo>
                  <a:pt x="79794" y="310337"/>
                </a:lnTo>
                <a:lnTo>
                  <a:pt x="79768" y="313690"/>
                </a:lnTo>
                <a:lnTo>
                  <a:pt x="78041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9070" y="312420"/>
                </a:lnTo>
                <a:lnTo>
                  <a:pt x="79768" y="313690"/>
                </a:lnTo>
                <a:lnTo>
                  <a:pt x="79768" y="310349"/>
                </a:lnTo>
                <a:lnTo>
                  <a:pt x="78625" y="311150"/>
                </a:lnTo>
                <a:lnTo>
                  <a:pt x="74218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429" y="30988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25" y="299720"/>
                </a:lnTo>
                <a:lnTo>
                  <a:pt x="91973" y="292100"/>
                </a:lnTo>
                <a:lnTo>
                  <a:pt x="94361" y="290830"/>
                </a:lnTo>
                <a:lnTo>
                  <a:pt x="96735" y="289560"/>
                </a:lnTo>
                <a:lnTo>
                  <a:pt x="95377" y="289560"/>
                </a:lnTo>
                <a:lnTo>
                  <a:pt x="95300" y="288137"/>
                </a:lnTo>
                <a:lnTo>
                  <a:pt x="94449" y="287020"/>
                </a:lnTo>
                <a:lnTo>
                  <a:pt x="94742" y="289560"/>
                </a:lnTo>
                <a:lnTo>
                  <a:pt x="94005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lnTo>
                  <a:pt x="77889" y="29958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5" y="303555"/>
                </a:lnTo>
                <a:lnTo>
                  <a:pt x="72847" y="30607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6243" y="304800"/>
                </a:lnTo>
                <a:lnTo>
                  <a:pt x="66332" y="303530"/>
                </a:ln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lnTo>
                  <a:pt x="69456" y="303530"/>
                </a:lnTo>
                <a:lnTo>
                  <a:pt x="69761" y="302260"/>
                </a:lnTo>
                <a:lnTo>
                  <a:pt x="72110" y="302260"/>
                </a:lnTo>
                <a:lnTo>
                  <a:pt x="74942" y="303530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676" y="298958"/>
                </a:lnTo>
                <a:lnTo>
                  <a:pt x="74676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4676" y="298958"/>
                </a:lnTo>
                <a:lnTo>
                  <a:pt x="74066" y="298450"/>
                </a:lnTo>
                <a:lnTo>
                  <a:pt x="73837" y="299720"/>
                </a:lnTo>
                <a:lnTo>
                  <a:pt x="7335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lnTo>
                  <a:pt x="71107" y="297180"/>
                </a:lnTo>
                <a:lnTo>
                  <a:pt x="71043" y="298450"/>
                </a:lnTo>
                <a:lnTo>
                  <a:pt x="70142" y="298450"/>
                </a:lnTo>
                <a:lnTo>
                  <a:pt x="70827" y="297180"/>
                </a:lnTo>
                <a:lnTo>
                  <a:pt x="71107" y="297180"/>
                </a:lnTo>
                <a:lnTo>
                  <a:pt x="71107" y="294690"/>
                </a:lnTo>
                <a:lnTo>
                  <a:pt x="70751" y="295910"/>
                </a:lnTo>
                <a:lnTo>
                  <a:pt x="70015" y="295910"/>
                </a:lnTo>
                <a:lnTo>
                  <a:pt x="69240" y="296913"/>
                </a:lnTo>
                <a:lnTo>
                  <a:pt x="69240" y="299720"/>
                </a:lnTo>
                <a:lnTo>
                  <a:pt x="68351" y="302260"/>
                </a:lnTo>
                <a:lnTo>
                  <a:pt x="66382" y="302260"/>
                </a:lnTo>
                <a:lnTo>
                  <a:pt x="65938" y="301917"/>
                </a:lnTo>
                <a:lnTo>
                  <a:pt x="65938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5862" y="303530"/>
                </a:lnTo>
                <a:lnTo>
                  <a:pt x="65938" y="304800"/>
                </a:lnTo>
                <a:lnTo>
                  <a:pt x="65938" y="301917"/>
                </a:lnTo>
                <a:lnTo>
                  <a:pt x="64782" y="300990"/>
                </a:lnTo>
                <a:lnTo>
                  <a:pt x="64084" y="300697"/>
                </a:lnTo>
                <a:lnTo>
                  <a:pt x="64084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2572" y="302260"/>
                </a:lnTo>
                <a:lnTo>
                  <a:pt x="64084" y="303530"/>
                </a:lnTo>
                <a:lnTo>
                  <a:pt x="64084" y="300697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7797" y="294640"/>
                </a:lnTo>
                <a:lnTo>
                  <a:pt x="58229" y="295605"/>
                </a:lnTo>
                <a:lnTo>
                  <a:pt x="58305" y="296087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071" y="297180"/>
                </a:ln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lnTo>
                  <a:pt x="61506" y="298450"/>
                </a:ln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9240" y="296913"/>
                </a:lnTo>
                <a:lnTo>
                  <a:pt x="69024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889" y="29958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84632" y="290830"/>
                </a:lnTo>
                <a:lnTo>
                  <a:pt x="82816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4" y="288391"/>
                </a:lnTo>
                <a:lnTo>
                  <a:pt x="71526" y="288137"/>
                </a:lnTo>
                <a:lnTo>
                  <a:pt x="71742" y="287020"/>
                </a:ln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9418" y="288798"/>
                </a:lnTo>
                <a:lnTo>
                  <a:pt x="69418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9418" y="288798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70" y="279400"/>
                </a:ln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0561" y="274320"/>
                </a:lnTo>
                <a:lnTo>
                  <a:pt x="121196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2974" y="285750"/>
                </a:lnTo>
                <a:lnTo>
                  <a:pt x="122262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lnTo>
                  <a:pt x="106857" y="285750"/>
                </a:lnTo>
                <a:lnTo>
                  <a:pt x="105791" y="287020"/>
                </a:lnTo>
                <a:lnTo>
                  <a:pt x="104165" y="287020"/>
                </a:lnTo>
                <a:lnTo>
                  <a:pt x="104876" y="284480"/>
                </a:ln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lnTo>
                  <a:pt x="100888" y="287020"/>
                </a:lnTo>
                <a:lnTo>
                  <a:pt x="100418" y="288137"/>
                </a:lnTo>
                <a:lnTo>
                  <a:pt x="109778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8" y="270510"/>
                </a:lnTo>
                <a:lnTo>
                  <a:pt x="135140" y="269240"/>
                </a:lnTo>
                <a:lnTo>
                  <a:pt x="13218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920" y="273050"/>
                </a:lnTo>
                <a:lnTo>
                  <a:pt x="125679" y="273050"/>
                </a:lnTo>
                <a:lnTo>
                  <a:pt x="125564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8295" y="275590"/>
                </a:lnTo>
                <a:lnTo>
                  <a:pt x="124841" y="27559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2" y="263563"/>
                </a:ln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2" y="263563"/>
                </a:lnTo>
                <a:lnTo>
                  <a:pt x="114414" y="260350"/>
                </a:lnTo>
                <a:lnTo>
                  <a:pt x="115316" y="259080"/>
                </a:lnTo>
                <a:lnTo>
                  <a:pt x="116217" y="257810"/>
                </a:lnTo>
                <a:lnTo>
                  <a:pt x="121158" y="254000"/>
                </a:lnTo>
                <a:lnTo>
                  <a:pt x="116484" y="259080"/>
                </a:lnTo>
                <a:lnTo>
                  <a:pt x="116103" y="262064"/>
                </a:lnTo>
                <a:lnTo>
                  <a:pt x="119456" y="25654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2" y="256730"/>
                </a:lnTo>
                <a:lnTo>
                  <a:pt x="139293" y="254000"/>
                </a:lnTo>
                <a:lnTo>
                  <a:pt x="136258" y="250190"/>
                </a:lnTo>
                <a:lnTo>
                  <a:pt x="134416" y="246380"/>
                </a:lnTo>
                <a:lnTo>
                  <a:pt x="136753" y="246380"/>
                </a:lnTo>
                <a:lnTo>
                  <a:pt x="137960" y="250190"/>
                </a:lnTo>
                <a:lnTo>
                  <a:pt x="140449" y="252984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32" y="252984"/>
                </a:lnTo>
                <a:lnTo>
                  <a:pt x="141833" y="252730"/>
                </a:lnTo>
                <a:lnTo>
                  <a:pt x="141236" y="251460"/>
                </a:lnTo>
                <a:lnTo>
                  <a:pt x="140119" y="249059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lnTo>
                  <a:pt x="138099" y="246380"/>
                </a:lnTo>
                <a:lnTo>
                  <a:pt x="140119" y="251460"/>
                </a:lnTo>
                <a:lnTo>
                  <a:pt x="140119" y="249059"/>
                </a:lnTo>
                <a:lnTo>
                  <a:pt x="138874" y="246380"/>
                </a:lnTo>
                <a:lnTo>
                  <a:pt x="141490" y="246380"/>
                </a:lnTo>
                <a:lnTo>
                  <a:pt x="145173" y="256540"/>
                </a:lnTo>
                <a:lnTo>
                  <a:pt x="145732" y="259461"/>
                </a:lnTo>
                <a:lnTo>
                  <a:pt x="146786" y="260134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51942" y="268554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942" y="268554"/>
                </a:lnTo>
                <a:lnTo>
                  <a:pt x="149555" y="265430"/>
                </a:lnTo>
                <a:lnTo>
                  <a:pt x="148577" y="264160"/>
                </a:lnTo>
                <a:lnTo>
                  <a:pt x="147142" y="262953"/>
                </a:lnTo>
                <a:lnTo>
                  <a:pt x="147142" y="273050"/>
                </a:lnTo>
                <a:lnTo>
                  <a:pt x="136182" y="280670"/>
                </a:lnTo>
                <a:lnTo>
                  <a:pt x="135432" y="285280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1" y="332790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5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38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90131" y="335267"/>
                </a:ln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49" y="332790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7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21780" y="313893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4" y="323850"/>
                </a:lnTo>
                <a:lnTo>
                  <a:pt x="213842" y="322580"/>
                </a:lnTo>
                <a:lnTo>
                  <a:pt x="209499" y="321310"/>
                </a:lnTo>
                <a:lnTo>
                  <a:pt x="210350" y="326390"/>
                </a:lnTo>
                <a:lnTo>
                  <a:pt x="209461" y="328930"/>
                </a:lnTo>
                <a:lnTo>
                  <a:pt x="208318" y="330339"/>
                </a:lnTo>
                <a:lnTo>
                  <a:pt x="208394" y="326390"/>
                </a:ln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6" y="332790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196202" y="335280"/>
                </a:lnTo>
                <a:lnTo>
                  <a:pt x="194462" y="334010"/>
                </a:lnTo>
                <a:lnTo>
                  <a:pt x="189255" y="330200"/>
                </a:lnTo>
                <a:lnTo>
                  <a:pt x="186055" y="330200"/>
                </a:lnTo>
                <a:lnTo>
                  <a:pt x="185293" y="331470"/>
                </a:lnTo>
                <a:lnTo>
                  <a:pt x="185166" y="330339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lnTo>
                  <a:pt x="198247" y="314566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14566"/>
                </a:lnTo>
                <a:lnTo>
                  <a:pt x="197396" y="313690"/>
                </a:lnTo>
                <a:lnTo>
                  <a:pt x="196951" y="314642"/>
                </a:lnTo>
                <a:lnTo>
                  <a:pt x="196837" y="314883"/>
                </a:lnTo>
                <a:lnTo>
                  <a:pt x="196850" y="311150"/>
                </a:ln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1" y="316725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1630" y="318770"/>
                </a:lnTo>
                <a:lnTo>
                  <a:pt x="190246" y="318770"/>
                </a:lnTo>
                <a:lnTo>
                  <a:pt x="190246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9" y="326009"/>
                </a:lnTo>
                <a:lnTo>
                  <a:pt x="182778" y="316230"/>
                </a:lnTo>
                <a:lnTo>
                  <a:pt x="180568" y="309880"/>
                </a:lnTo>
                <a:lnTo>
                  <a:pt x="177406" y="303530"/>
                </a:lnTo>
                <a:lnTo>
                  <a:pt x="173799" y="297180"/>
                </a:lnTo>
                <a:lnTo>
                  <a:pt x="170230" y="292100"/>
                </a:lnTo>
                <a:lnTo>
                  <a:pt x="176301" y="303555"/>
                </a:lnTo>
                <a:lnTo>
                  <a:pt x="179514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1" y="329641"/>
                </a:lnTo>
                <a:lnTo>
                  <a:pt x="183438" y="330352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72491" y="341630"/>
                </a:lnTo>
                <a:lnTo>
                  <a:pt x="170357" y="340360"/>
                </a:lnTo>
                <a:lnTo>
                  <a:pt x="168211" y="339090"/>
                </a:lnTo>
                <a:lnTo>
                  <a:pt x="168046" y="338772"/>
                </a:ln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36" y="340360"/>
                </a:lnTo>
                <a:lnTo>
                  <a:pt x="154228" y="339090"/>
                </a:ln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046" y="339090"/>
                </a:lnTo>
                <a:lnTo>
                  <a:pt x="168046" y="338772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75234" y="309778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71462" y="325120"/>
                </a:lnTo>
                <a:lnTo>
                  <a:pt x="171297" y="321310"/>
                </a:lnTo>
                <a:lnTo>
                  <a:pt x="170345" y="314642"/>
                </a:lnTo>
                <a:lnTo>
                  <a:pt x="169951" y="312293"/>
                </a:lnTo>
                <a:lnTo>
                  <a:pt x="169951" y="331431"/>
                </a:lnTo>
                <a:lnTo>
                  <a:pt x="169748" y="334010"/>
                </a:lnTo>
                <a:lnTo>
                  <a:pt x="168656" y="334010"/>
                </a:lnTo>
                <a:lnTo>
                  <a:pt x="169138" y="330352"/>
                </a:lnTo>
                <a:lnTo>
                  <a:pt x="169075" y="325120"/>
                </a:lnTo>
                <a:lnTo>
                  <a:pt x="167551" y="320040"/>
                </a:lnTo>
                <a:lnTo>
                  <a:pt x="168300" y="326009"/>
                </a:lnTo>
                <a:lnTo>
                  <a:pt x="168338" y="330352"/>
                </a:lnTo>
                <a:lnTo>
                  <a:pt x="167767" y="334010"/>
                </a:lnTo>
                <a:lnTo>
                  <a:pt x="166712" y="332740"/>
                </a:lnTo>
                <a:lnTo>
                  <a:pt x="165849" y="332740"/>
                </a:lnTo>
                <a:lnTo>
                  <a:pt x="165049" y="331470"/>
                </a:lnTo>
                <a:lnTo>
                  <a:pt x="164655" y="331470"/>
                </a:lnTo>
                <a:lnTo>
                  <a:pt x="164020" y="332740"/>
                </a:ln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7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3" y="335267"/>
                </a:lnTo>
                <a:lnTo>
                  <a:pt x="158153" y="334010"/>
                </a:lnTo>
                <a:lnTo>
                  <a:pt x="158419" y="332740"/>
                </a:lnTo>
                <a:lnTo>
                  <a:pt x="158254" y="332740"/>
                </a:lnTo>
                <a:lnTo>
                  <a:pt x="157632" y="331470"/>
                </a:lnTo>
                <a:lnTo>
                  <a:pt x="157238" y="331470"/>
                </a:lnTo>
                <a:lnTo>
                  <a:pt x="156425" y="332740"/>
                </a:lnTo>
                <a:lnTo>
                  <a:pt x="155562" y="332740"/>
                </a:lnTo>
                <a:lnTo>
                  <a:pt x="154508" y="334010"/>
                </a:lnTo>
                <a:lnTo>
                  <a:pt x="153936" y="330352"/>
                </a:lnTo>
                <a:lnTo>
                  <a:pt x="153987" y="326009"/>
                </a:lnTo>
                <a:lnTo>
                  <a:pt x="154724" y="320040"/>
                </a:lnTo>
                <a:lnTo>
                  <a:pt x="153200" y="325120"/>
                </a:lnTo>
                <a:lnTo>
                  <a:pt x="153149" y="330352"/>
                </a:lnTo>
                <a:lnTo>
                  <a:pt x="153631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2311" y="331431"/>
                </a:lnTo>
                <a:lnTo>
                  <a:pt x="152425" y="323850"/>
                </a:lnTo>
                <a:lnTo>
                  <a:pt x="157708" y="295605"/>
                </a:lnTo>
                <a:lnTo>
                  <a:pt x="159181" y="288391"/>
                </a:lnTo>
                <a:lnTo>
                  <a:pt x="159397" y="285750"/>
                </a:ln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3106" y="288391"/>
                </a:lnTo>
                <a:lnTo>
                  <a:pt x="167589" y="308610"/>
                </a:lnTo>
                <a:lnTo>
                  <a:pt x="168884" y="315201"/>
                </a:lnTo>
                <a:lnTo>
                  <a:pt x="169735" y="321310"/>
                </a:lnTo>
                <a:lnTo>
                  <a:pt x="169849" y="323850"/>
                </a:lnTo>
                <a:lnTo>
                  <a:pt x="169951" y="331431"/>
                </a:lnTo>
                <a:lnTo>
                  <a:pt x="169951" y="312293"/>
                </a:lnTo>
                <a:lnTo>
                  <a:pt x="169125" y="30734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09778"/>
                </a:lnTo>
                <a:lnTo>
                  <a:pt x="168198" y="292100"/>
                </a:lnTo>
                <a:lnTo>
                  <a:pt x="165481" y="285750"/>
                </a:lnTo>
                <a:lnTo>
                  <a:pt x="165100" y="280670"/>
                </a:lnTo>
                <a:lnTo>
                  <a:pt x="164820" y="276860"/>
                </a:ln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5293" y="311150"/>
                </a:lnTo>
                <a:lnTo>
                  <a:pt x="183438" y="309880"/>
                </a:lnTo>
                <a:lnTo>
                  <a:pt x="183515" y="314883"/>
                </a:lnTo>
                <a:lnTo>
                  <a:pt x="183642" y="315201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0246" y="318770"/>
                </a:lnTo>
                <a:lnTo>
                  <a:pt x="187363" y="318770"/>
                </a:lnTo>
                <a:lnTo>
                  <a:pt x="185775" y="315201"/>
                </a:lnTo>
                <a:lnTo>
                  <a:pt x="185661" y="314883"/>
                </a:ln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93" y="31242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91033" y="299872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299872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22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938" y="276860"/>
                </a:lnTo>
                <a:lnTo>
                  <a:pt x="173964" y="281940"/>
                </a:lnTo>
                <a:lnTo>
                  <a:pt x="179857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3" y="303530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3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10"/>
                </a:lnTo>
                <a:lnTo>
                  <a:pt x="216890" y="299720"/>
                </a:ln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9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13893"/>
                </a:lnTo>
                <a:lnTo>
                  <a:pt x="219722" y="311150"/>
                </a:lnTo>
                <a:lnTo>
                  <a:pt x="21793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lnTo>
                  <a:pt x="214045" y="293370"/>
                </a:ln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7" y="285280"/>
                </a:lnTo>
                <a:lnTo>
                  <a:pt x="186118" y="280670"/>
                </a:lnTo>
                <a:lnTo>
                  <a:pt x="184912" y="279831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81" y="275564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4912" y="279831"/>
                </a:lnTo>
                <a:lnTo>
                  <a:pt x="175158" y="273050"/>
                </a:lnTo>
                <a:lnTo>
                  <a:pt x="175158" y="265430"/>
                </a:lnTo>
                <a:lnTo>
                  <a:pt x="175158" y="262953"/>
                </a:ln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6390" y="256730"/>
                </a:lnTo>
                <a:lnTo>
                  <a:pt x="175628" y="259080"/>
                </a:lnTo>
                <a:lnTo>
                  <a:pt x="175488" y="260146"/>
                </a:lnTo>
                <a:lnTo>
                  <a:pt x="176568" y="259461"/>
                </a:lnTo>
                <a:lnTo>
                  <a:pt x="177126" y="256540"/>
                </a:lnTo>
                <a:lnTo>
                  <a:pt x="178511" y="252730"/>
                </a:lnTo>
                <a:lnTo>
                  <a:pt x="180809" y="246380"/>
                </a:lnTo>
                <a:lnTo>
                  <a:pt x="183426" y="246380"/>
                </a:lnTo>
                <a:lnTo>
                  <a:pt x="181622" y="250190"/>
                </a:lnTo>
                <a:lnTo>
                  <a:pt x="180467" y="252730"/>
                </a:lnTo>
                <a:lnTo>
                  <a:pt x="180568" y="252984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56" y="252615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lnTo>
                  <a:pt x="187883" y="246380"/>
                </a:lnTo>
                <a:lnTo>
                  <a:pt x="186042" y="250190"/>
                </a:lnTo>
                <a:lnTo>
                  <a:pt x="180848" y="256730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7" y="262064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6082" y="257810"/>
                </a:lnTo>
                <a:lnTo>
                  <a:pt x="207886" y="260350"/>
                </a:lnTo>
                <a:lnTo>
                  <a:pt x="208318" y="263563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7" y="263563"/>
                </a:ln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194005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6735" y="274320"/>
                </a:lnTo>
                <a:lnTo>
                  <a:pt x="196621" y="273050"/>
                </a:lnTo>
                <a:lnTo>
                  <a:pt x="196380" y="27305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0119" y="270510"/>
                </a:lnTo>
                <a:lnTo>
                  <a:pt x="187159" y="269240"/>
                </a:ln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37794" y="290830"/>
                </a:lnTo>
                <a:lnTo>
                  <a:pt x="234835" y="292100"/>
                </a:lnTo>
                <a:lnTo>
                  <a:pt x="233997" y="29083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lnTo>
                  <a:pt x="231648" y="29083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9133" y="289560"/>
                </a:lnTo>
                <a:lnTo>
                  <a:pt x="228828" y="289560"/>
                </a:lnTo>
                <a:lnTo>
                  <a:pt x="228790" y="290830"/>
                </a:lnTo>
                <a:lnTo>
                  <a:pt x="226644" y="290830"/>
                </a:lnTo>
                <a:lnTo>
                  <a:pt x="226669" y="288290"/>
                </a:lnTo>
                <a:lnTo>
                  <a:pt x="226085" y="288290"/>
                </a:lnTo>
                <a:lnTo>
                  <a:pt x="226174" y="290830"/>
                </a:lnTo>
                <a:lnTo>
                  <a:pt x="224358" y="290830"/>
                </a:lnTo>
                <a:lnTo>
                  <a:pt x="224155" y="289560"/>
                </a:lnTo>
                <a:lnTo>
                  <a:pt x="223939" y="288290"/>
                </a:lnTo>
                <a:lnTo>
                  <a:pt x="223596" y="288290"/>
                </a:lnTo>
                <a:lnTo>
                  <a:pt x="223659" y="289560"/>
                </a:lnTo>
                <a:lnTo>
                  <a:pt x="221564" y="289560"/>
                </a:lnTo>
                <a:lnTo>
                  <a:pt x="221348" y="287020"/>
                </a:lnTo>
                <a:lnTo>
                  <a:pt x="220980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lnTo>
                  <a:pt x="217970" y="287020"/>
                </a:lnTo>
                <a:lnTo>
                  <a:pt x="217906" y="288290"/>
                </a:lnTo>
                <a:lnTo>
                  <a:pt x="215442" y="288290"/>
                </a:lnTo>
                <a:lnTo>
                  <a:pt x="215506" y="287020"/>
                </a:lnTo>
                <a:lnTo>
                  <a:pt x="215595" y="285559"/>
                </a:lnTo>
                <a:lnTo>
                  <a:pt x="215785" y="284480"/>
                </a:lnTo>
                <a:lnTo>
                  <a:pt x="215074" y="285559"/>
                </a:lnTo>
                <a:lnTo>
                  <a:pt x="215049" y="287020"/>
                </a:lnTo>
                <a:lnTo>
                  <a:pt x="213017" y="287020"/>
                </a:lnTo>
                <a:lnTo>
                  <a:pt x="213042" y="285280"/>
                </a:lnTo>
                <a:lnTo>
                  <a:pt x="213563" y="283210"/>
                </a:lnTo>
                <a:lnTo>
                  <a:pt x="212407" y="284480"/>
                </a:lnTo>
                <a:lnTo>
                  <a:pt x="212572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6" y="282016"/>
                </a:lnTo>
                <a:lnTo>
                  <a:pt x="201650" y="281482"/>
                </a:lnTo>
                <a:lnTo>
                  <a:pt x="202145" y="274320"/>
                </a:ln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0" y="275590"/>
                </a:ln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2" y="278358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6814" y="280670"/>
                </a:lnTo>
                <a:lnTo>
                  <a:pt x="216560" y="281482"/>
                </a:lnTo>
                <a:lnTo>
                  <a:pt x="216433" y="282016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7" y="288290"/>
                </a:ln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lnTo>
                  <a:pt x="251815" y="279400"/>
                </a:ln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4789" y="294640"/>
                </a:lnTo>
                <a:lnTo>
                  <a:pt x="27489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81813" y="288277"/>
                </a:lnTo>
                <a:lnTo>
                  <a:pt x="280924" y="287020"/>
                </a:lnTo>
                <a:lnTo>
                  <a:pt x="279273" y="287020"/>
                </a:lnTo>
                <a:lnTo>
                  <a:pt x="279095" y="285750"/>
                </a:lnTo>
                <a:lnTo>
                  <a:pt x="278434" y="283210"/>
                </a:lnTo>
                <a:lnTo>
                  <a:pt x="278142" y="283210"/>
                </a:lnTo>
                <a:lnTo>
                  <a:pt x="278142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7926" y="285750"/>
                </a:lnTo>
                <a:lnTo>
                  <a:pt x="278142" y="287020"/>
                </a:lnTo>
                <a:lnTo>
                  <a:pt x="278142" y="283210"/>
                </a:ln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9494" y="285750"/>
                </a:lnTo>
                <a:lnTo>
                  <a:pt x="268935" y="284480"/>
                </a:lnTo>
                <a:lnTo>
                  <a:pt x="268198" y="282790"/>
                </a:lnTo>
                <a:lnTo>
                  <a:pt x="268198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7804" y="284480"/>
                </a:lnTo>
                <a:lnTo>
                  <a:pt x="268198" y="285750"/>
                </a:lnTo>
                <a:lnTo>
                  <a:pt x="268198" y="282790"/>
                </a:lnTo>
                <a:lnTo>
                  <a:pt x="267830" y="281940"/>
                </a:ln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0" y="288137"/>
                </a:lnTo>
                <a:lnTo>
                  <a:pt x="262763" y="288391"/>
                </a:lnTo>
                <a:lnTo>
                  <a:pt x="263194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2" y="288391"/>
                </a:lnTo>
                <a:lnTo>
                  <a:pt x="255130" y="290830"/>
                </a:lnTo>
                <a:lnTo>
                  <a:pt x="254876" y="290830"/>
                </a:lnTo>
                <a:lnTo>
                  <a:pt x="254292" y="289560"/>
                </a:lnTo>
                <a:lnTo>
                  <a:pt x="253809" y="289560"/>
                </a:lnTo>
                <a:lnTo>
                  <a:pt x="254635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lnTo>
                  <a:pt x="261658" y="294640"/>
                </a:lnTo>
                <a:lnTo>
                  <a:pt x="262077" y="294640"/>
                </a:lnTo>
                <a:lnTo>
                  <a:pt x="262166" y="296087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lnTo>
                  <a:pt x="264058" y="29337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lnTo>
                  <a:pt x="272783" y="294640"/>
                </a:lnTo>
                <a:lnTo>
                  <a:pt x="272910" y="295681"/>
                </a:lnTo>
                <a:lnTo>
                  <a:pt x="273113" y="294640"/>
                </a:lnTo>
                <a:lnTo>
                  <a:pt x="272948" y="293370"/>
                </a:lnTo>
                <a:lnTo>
                  <a:pt x="274040" y="293370"/>
                </a:lnTo>
                <a:lnTo>
                  <a:pt x="274701" y="294640"/>
                </a:lnTo>
                <a:lnTo>
                  <a:pt x="274040" y="294640"/>
                </a:lnTo>
                <a:lnTo>
                  <a:pt x="272999" y="295605"/>
                </a:lnTo>
                <a:lnTo>
                  <a:pt x="275666" y="295681"/>
                </a:lnTo>
                <a:lnTo>
                  <a:pt x="277063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7" y="291249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lnTo>
                  <a:pt x="291693" y="279400"/>
                </a:lnTo>
                <a:lnTo>
                  <a:pt x="291731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lnTo>
                  <a:pt x="291668" y="271780"/>
                </a:lnTo>
                <a:lnTo>
                  <a:pt x="291719" y="270510"/>
                </a:lnTo>
                <a:lnTo>
                  <a:pt x="291439" y="269544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89687" y="278130"/>
                </a:lnTo>
                <a:lnTo>
                  <a:pt x="290068" y="276860"/>
                </a:lnTo>
                <a:lnTo>
                  <a:pt x="289267" y="276860"/>
                </a:lnTo>
                <a:lnTo>
                  <a:pt x="289267" y="278130"/>
                </a:lnTo>
                <a:lnTo>
                  <a:pt x="250748" y="278130"/>
                </a:lnTo>
                <a:lnTo>
                  <a:pt x="260642" y="276860"/>
                </a:lnTo>
                <a:lnTo>
                  <a:pt x="279361" y="276860"/>
                </a:lnTo>
                <a:lnTo>
                  <a:pt x="289267" y="278130"/>
                </a:lnTo>
                <a:lnTo>
                  <a:pt x="289267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439" y="269544"/>
                </a:lnTo>
                <a:lnTo>
                  <a:pt x="291363" y="269240"/>
                </a:lnTo>
                <a:lnTo>
                  <a:pt x="290880" y="269240"/>
                </a:lnTo>
                <a:lnTo>
                  <a:pt x="290372" y="266573"/>
                </a:lnTo>
                <a:lnTo>
                  <a:pt x="290372" y="270510"/>
                </a:lnTo>
                <a:lnTo>
                  <a:pt x="290372" y="271780"/>
                </a:lnTo>
                <a:lnTo>
                  <a:pt x="289318" y="271780"/>
                </a:lnTo>
                <a:lnTo>
                  <a:pt x="287985" y="271487"/>
                </a:lnTo>
                <a:lnTo>
                  <a:pt x="287985" y="271780"/>
                </a:lnTo>
                <a:lnTo>
                  <a:pt x="287489" y="273050"/>
                </a:lnTo>
                <a:lnTo>
                  <a:pt x="287464" y="276860"/>
                </a:lnTo>
                <a:lnTo>
                  <a:pt x="285915" y="276860"/>
                </a:lnTo>
                <a:lnTo>
                  <a:pt x="286372" y="275590"/>
                </a:lnTo>
                <a:lnTo>
                  <a:pt x="285762" y="275590"/>
                </a:lnTo>
                <a:lnTo>
                  <a:pt x="286156" y="274320"/>
                </a:lnTo>
                <a:lnTo>
                  <a:pt x="285673" y="274320"/>
                </a:lnTo>
                <a:lnTo>
                  <a:pt x="285343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3552" y="271780"/>
                </a:ln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7464" y="273050"/>
                </a:lnTo>
                <a:lnTo>
                  <a:pt x="286981" y="273050"/>
                </a:lnTo>
                <a:lnTo>
                  <a:pt x="286588" y="271780"/>
                </a:lnTo>
                <a:lnTo>
                  <a:pt x="287985" y="271780"/>
                </a:lnTo>
                <a:lnTo>
                  <a:pt x="287985" y="271487"/>
                </a:lnTo>
                <a:lnTo>
                  <a:pt x="283692" y="270510"/>
                </a:lnTo>
                <a:lnTo>
                  <a:pt x="282575" y="270510"/>
                </a:lnTo>
                <a:lnTo>
                  <a:pt x="282575" y="271780"/>
                </a:lnTo>
                <a:lnTo>
                  <a:pt x="282295" y="273050"/>
                </a:lnTo>
                <a:lnTo>
                  <a:pt x="282117" y="271780"/>
                </a:lnTo>
                <a:lnTo>
                  <a:pt x="282575" y="271780"/>
                </a:lnTo>
                <a:lnTo>
                  <a:pt x="282575" y="270510"/>
                </a:lnTo>
                <a:lnTo>
                  <a:pt x="281774" y="27051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1292" y="274320"/>
                </a:lnTo>
                <a:lnTo>
                  <a:pt x="281127" y="273050"/>
                </a:ln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78676" y="27559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8676" y="271780"/>
                </a:lnTo>
                <a:lnTo>
                  <a:pt x="280885" y="271780"/>
                </a:lnTo>
                <a:lnTo>
                  <a:pt x="281774" y="273050"/>
                </a:lnTo>
                <a:lnTo>
                  <a:pt x="281774" y="270510"/>
                </a:lnTo>
                <a:lnTo>
                  <a:pt x="277647" y="270510"/>
                </a:lnTo>
                <a:lnTo>
                  <a:pt x="277647" y="271780"/>
                </a:lnTo>
                <a:lnTo>
                  <a:pt x="277482" y="272707"/>
                </a:lnTo>
                <a:lnTo>
                  <a:pt x="277482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482" y="275590"/>
                </a:lnTo>
                <a:lnTo>
                  <a:pt x="277482" y="272707"/>
                </a:lnTo>
                <a:lnTo>
                  <a:pt x="277418" y="273050"/>
                </a:lnTo>
                <a:lnTo>
                  <a:pt x="277253" y="271780"/>
                </a:lnTo>
                <a:lnTo>
                  <a:pt x="277647" y="271780"/>
                </a:lnTo>
                <a:lnTo>
                  <a:pt x="277647" y="270510"/>
                </a:lnTo>
                <a:lnTo>
                  <a:pt x="276910" y="270510"/>
                </a:ln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3812" y="275590"/>
                </a:lnTo>
                <a:lnTo>
                  <a:pt x="273075" y="274548"/>
                </a:lnTo>
                <a:lnTo>
                  <a:pt x="27307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630" y="274320"/>
                </a:lnTo>
                <a:lnTo>
                  <a:pt x="273075" y="275590"/>
                </a:lnTo>
                <a:lnTo>
                  <a:pt x="273075" y="274548"/>
                </a:lnTo>
                <a:lnTo>
                  <a:pt x="272923" y="274320"/>
                </a:lnTo>
                <a:lnTo>
                  <a:pt x="272923" y="271780"/>
                </a:lnTo>
                <a:lnTo>
                  <a:pt x="272326" y="271780"/>
                </a:lnTo>
                <a:lnTo>
                  <a:pt x="272046" y="270967"/>
                </a:ln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68947" y="275590"/>
                </a:lnTo>
                <a:lnTo>
                  <a:pt x="268046" y="274320"/>
                </a:lnTo>
                <a:lnTo>
                  <a:pt x="268046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7690" y="274320"/>
                </a:lnTo>
                <a:lnTo>
                  <a:pt x="268046" y="275590"/>
                </a:lnTo>
                <a:lnTo>
                  <a:pt x="268046" y="274320"/>
                </a:lnTo>
                <a:lnTo>
                  <a:pt x="268046" y="271780"/>
                </a:lnTo>
                <a:lnTo>
                  <a:pt x="272046" y="271780"/>
                </a:lnTo>
                <a:lnTo>
                  <a:pt x="272046" y="270967"/>
                </a:lnTo>
                <a:lnTo>
                  <a:pt x="271894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76910" y="271780"/>
                </a:lnTo>
                <a:lnTo>
                  <a:pt x="276910" y="270510"/>
                </a:lnTo>
                <a:lnTo>
                  <a:pt x="273621" y="270510"/>
                </a:lnTo>
                <a:lnTo>
                  <a:pt x="273621" y="269240"/>
                </a:lnTo>
                <a:lnTo>
                  <a:pt x="273621" y="264160"/>
                </a:lnTo>
                <a:lnTo>
                  <a:pt x="273608" y="262890"/>
                </a:lnTo>
                <a:lnTo>
                  <a:pt x="273558" y="257810"/>
                </a:lnTo>
                <a:lnTo>
                  <a:pt x="273519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4485" y="252730"/>
                </a:lnTo>
                <a:lnTo>
                  <a:pt x="274574" y="257810"/>
                </a:lnTo>
                <a:lnTo>
                  <a:pt x="274688" y="269240"/>
                </a:lnTo>
                <a:lnTo>
                  <a:pt x="284480" y="269240"/>
                </a:lnTo>
                <a:lnTo>
                  <a:pt x="290017" y="270510"/>
                </a:lnTo>
                <a:lnTo>
                  <a:pt x="290372" y="270510"/>
                </a:lnTo>
                <a:lnTo>
                  <a:pt x="290372" y="266573"/>
                </a:lnTo>
                <a:lnTo>
                  <a:pt x="289433" y="261620"/>
                </a:lnTo>
                <a:lnTo>
                  <a:pt x="289064" y="261239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89064" y="261239"/>
                </a:lnTo>
                <a:lnTo>
                  <a:pt x="283438" y="255270"/>
                </a:lnTo>
                <a:lnTo>
                  <a:pt x="279552" y="254000"/>
                </a:lnTo>
                <a:lnTo>
                  <a:pt x="275666" y="252730"/>
                </a:lnTo>
                <a:lnTo>
                  <a:pt x="275323" y="252730"/>
                </a:lnTo>
                <a:lnTo>
                  <a:pt x="275158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6860" y="240030"/>
                </a:lnTo>
                <a:lnTo>
                  <a:pt x="275856" y="241300"/>
                </a:lnTo>
                <a:lnTo>
                  <a:pt x="275640" y="241554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4866" y="247650"/>
                </a:lnTo>
                <a:lnTo>
                  <a:pt x="273113" y="246380"/>
                </a:lnTo>
                <a:lnTo>
                  <a:pt x="269748" y="247650"/>
                </a:lnTo>
                <a:lnTo>
                  <a:pt x="272884" y="2514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69265" y="27051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351" y="270510"/>
                </a:lnTo>
                <a:lnTo>
                  <a:pt x="267982" y="271348"/>
                </a:lnTo>
                <a:lnTo>
                  <a:pt x="268097" y="269240"/>
                </a:lnTo>
                <a:lnTo>
                  <a:pt x="268338" y="270510"/>
                </a:lnTo>
                <a:lnTo>
                  <a:pt x="268351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2783" y="266700"/>
                </a:lnTo>
                <a:lnTo>
                  <a:pt x="272783" y="25146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2681" y="255270"/>
                </a:lnTo>
                <a:lnTo>
                  <a:pt x="272707" y="257810"/>
                </a:lnTo>
                <a:lnTo>
                  <a:pt x="272707" y="251460"/>
                </a:lnTo>
                <a:lnTo>
                  <a:pt x="271475" y="251460"/>
                </a:lnTo>
                <a:lnTo>
                  <a:pt x="272275" y="252615"/>
                </a:lnTo>
                <a:lnTo>
                  <a:pt x="272262" y="255422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2503" y="261620"/>
                </a:lnTo>
                <a:lnTo>
                  <a:pt x="272364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1881" y="264160"/>
                </a:lnTo>
                <a:lnTo>
                  <a:pt x="271716" y="262890"/>
                </a:ln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71475" y="261620"/>
                </a:lnTo>
                <a:lnTo>
                  <a:pt x="272364" y="262890"/>
                </a:lnTo>
                <a:lnTo>
                  <a:pt x="272364" y="261620"/>
                </a:lnTo>
                <a:lnTo>
                  <a:pt x="271538" y="261620"/>
                </a:lnTo>
                <a:lnTo>
                  <a:pt x="272046" y="260350"/>
                </a:lnTo>
                <a:lnTo>
                  <a:pt x="271487" y="260350"/>
                </a:lnTo>
                <a:lnTo>
                  <a:pt x="271881" y="259080"/>
                </a:lnTo>
                <a:lnTo>
                  <a:pt x="271399" y="259080"/>
                </a:lnTo>
                <a:lnTo>
                  <a:pt x="271068" y="260350"/>
                </a:lnTo>
                <a:lnTo>
                  <a:pt x="268770" y="260350"/>
                </a:lnTo>
                <a:lnTo>
                  <a:pt x="269214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78" y="255422"/>
                </a:ln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65" y="252615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4071" y="27559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3182" y="271780"/>
                </a:lnTo>
                <a:lnTo>
                  <a:pt x="267169" y="271780"/>
                </a:lnTo>
                <a:lnTo>
                  <a:pt x="267169" y="270510"/>
                </a:lnTo>
                <a:lnTo>
                  <a:pt x="263042" y="270510"/>
                </a:lnTo>
                <a:lnTo>
                  <a:pt x="263042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042" y="275590"/>
                </a:lnTo>
                <a:lnTo>
                  <a:pt x="263042" y="270510"/>
                </a:lnTo>
                <a:lnTo>
                  <a:pt x="262864" y="270510"/>
                </a:lnTo>
                <a:lnTo>
                  <a:pt x="262864" y="271780"/>
                </a:lnTo>
                <a:lnTo>
                  <a:pt x="262674" y="273050"/>
                </a:lnTo>
                <a:lnTo>
                  <a:pt x="262432" y="271780"/>
                </a:lnTo>
                <a:lnTo>
                  <a:pt x="262864" y="271780"/>
                </a:lnTo>
                <a:lnTo>
                  <a:pt x="262864" y="270510"/>
                </a:lnTo>
                <a:lnTo>
                  <a:pt x="262305" y="27051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1823" y="274320"/>
                </a:lnTo>
                <a:lnTo>
                  <a:pt x="261010" y="274320"/>
                </a:lnTo>
                <a:lnTo>
                  <a:pt x="260388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9207" y="271780"/>
                </a:lnTo>
                <a:lnTo>
                  <a:pt x="261404" y="271780"/>
                </a:lnTo>
                <a:lnTo>
                  <a:pt x="262305" y="273050"/>
                </a:lnTo>
                <a:lnTo>
                  <a:pt x="262305" y="270510"/>
                </a:lnTo>
                <a:lnTo>
                  <a:pt x="258038" y="270510"/>
                </a:lnTo>
                <a:lnTo>
                  <a:pt x="258038" y="271780"/>
                </a:lnTo>
                <a:lnTo>
                  <a:pt x="257822" y="273050"/>
                </a:lnTo>
                <a:lnTo>
                  <a:pt x="257581" y="271780"/>
                </a:lnTo>
                <a:lnTo>
                  <a:pt x="258038" y="271780"/>
                </a:lnTo>
                <a:lnTo>
                  <a:pt x="258038" y="270510"/>
                </a:lnTo>
                <a:lnTo>
                  <a:pt x="257441" y="27051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6552" y="275590"/>
                </a:lnTo>
                <a:lnTo>
                  <a:pt x="256946" y="274320"/>
                </a:lnTo>
                <a:lnTo>
                  <a:pt x="256463" y="274320"/>
                </a:lnTo>
                <a:lnTo>
                  <a:pt x="256133" y="275590"/>
                </a:lnTo>
                <a:lnTo>
                  <a:pt x="253796" y="275590"/>
                </a:lnTo>
                <a:lnTo>
                  <a:pt x="254292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lnTo>
                  <a:pt x="256540" y="271780"/>
                </a:lnTo>
                <a:lnTo>
                  <a:pt x="257441" y="273050"/>
                </a:lnTo>
                <a:lnTo>
                  <a:pt x="257441" y="270510"/>
                </a:lnTo>
                <a:lnTo>
                  <a:pt x="256616" y="270510"/>
                </a:lnTo>
                <a:lnTo>
                  <a:pt x="253428" y="271195"/>
                </a:lnTo>
                <a:lnTo>
                  <a:pt x="253428" y="271780"/>
                </a:lnTo>
                <a:lnTo>
                  <a:pt x="253072" y="273050"/>
                </a:lnTo>
                <a:lnTo>
                  <a:pt x="252590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49948" y="276860"/>
                </a:lnTo>
                <a:lnTo>
                  <a:pt x="250329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64" y="273050"/>
                </a:lnTo>
                <a:lnTo>
                  <a:pt x="252095" y="271780"/>
                </a:lnTo>
                <a:lnTo>
                  <a:pt x="253428" y="271780"/>
                </a:lnTo>
                <a:lnTo>
                  <a:pt x="253428" y="271195"/>
                </a:lnTo>
                <a:lnTo>
                  <a:pt x="250698" y="271780"/>
                </a:lnTo>
                <a:lnTo>
                  <a:pt x="249631" y="271780"/>
                </a:lnTo>
                <a:lnTo>
                  <a:pt x="249631" y="270510"/>
                </a:lnTo>
                <a:lnTo>
                  <a:pt x="249999" y="270510"/>
                </a:lnTo>
                <a:lnTo>
                  <a:pt x="255828" y="269240"/>
                </a:lnTo>
                <a:lnTo>
                  <a:pt x="266179" y="269240"/>
                </a:lnTo>
                <a:lnTo>
                  <a:pt x="266331" y="254000"/>
                </a:lnTo>
                <a:lnTo>
                  <a:pt x="266344" y="252730"/>
                </a:lnTo>
                <a:lnTo>
                  <a:pt x="267576" y="25273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28" y="247650"/>
                </a:lnTo>
                <a:lnTo>
                  <a:pt x="268986" y="245110"/>
                </a:lnTo>
                <a:lnTo>
                  <a:pt x="265442" y="24765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68986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35" y="242608"/>
                </a:lnTo>
                <a:lnTo>
                  <a:pt x="271145" y="243433"/>
                </a:lnTo>
                <a:lnTo>
                  <a:pt x="271132" y="244322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5640" y="241554"/>
                </a:lnTo>
                <a:lnTo>
                  <a:pt x="273685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lnTo>
                  <a:pt x="275577" y="238760"/>
                </a:ln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5239" y="252730"/>
                </a:lnTo>
                <a:lnTo>
                  <a:pt x="264985" y="252780"/>
                </a:lnTo>
                <a:lnTo>
                  <a:pt x="264985" y="254000"/>
                </a:lnTo>
                <a:lnTo>
                  <a:pt x="264947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4985" y="25278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48729" y="269240"/>
                </a:lnTo>
                <a:lnTo>
                  <a:pt x="248323" y="270510"/>
                </a:lnTo>
                <a:lnTo>
                  <a:pt x="248348" y="271780"/>
                </a:ln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8323" y="279400"/>
                </a:lnTo>
                <a:lnTo>
                  <a:pt x="250088" y="279400"/>
                </a:lnTo>
                <a:lnTo>
                  <a:pt x="250444" y="280670"/>
                </a:lnTo>
                <a:lnTo>
                  <a:pt x="250901" y="282016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39763" y="288290"/>
                </a:lnTo>
                <a:lnTo>
                  <a:pt x="229577" y="284480"/>
                </a:lnTo>
                <a:lnTo>
                  <a:pt x="226187" y="28321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9" y="275564"/>
                </a:ln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920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2" y="269240"/>
                </a:lnTo>
                <a:lnTo>
                  <a:pt x="240055" y="266700"/>
                </a:lnTo>
                <a:lnTo>
                  <a:pt x="240855" y="265430"/>
                </a:lnTo>
                <a:lnTo>
                  <a:pt x="241236" y="262890"/>
                </a:lnTo>
                <a:lnTo>
                  <a:pt x="239814" y="264160"/>
                </a:lnTo>
                <a:lnTo>
                  <a:pt x="238506" y="265430"/>
                </a:lnTo>
                <a:lnTo>
                  <a:pt x="237286" y="265430"/>
                </a:ln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28498" y="26924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27241" y="262953"/>
                </a:lnTo>
                <a:lnTo>
                  <a:pt x="227126" y="261620"/>
                </a:lnTo>
                <a:lnTo>
                  <a:pt x="227101" y="260134"/>
                </a:lnTo>
                <a:lnTo>
                  <a:pt x="227939" y="257810"/>
                </a:lnTo>
                <a:lnTo>
                  <a:pt x="228473" y="256730"/>
                </a:lnTo>
                <a:lnTo>
                  <a:pt x="228561" y="250190"/>
                </a:lnTo>
                <a:lnTo>
                  <a:pt x="227685" y="249097"/>
                </a:lnTo>
                <a:lnTo>
                  <a:pt x="227685" y="250190"/>
                </a:lnTo>
                <a:lnTo>
                  <a:pt x="227596" y="256730"/>
                </a:lnTo>
                <a:lnTo>
                  <a:pt x="225399" y="261620"/>
                </a:lnTo>
                <a:lnTo>
                  <a:pt x="223266" y="266700"/>
                </a:lnTo>
                <a:lnTo>
                  <a:pt x="223266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1526" y="275590"/>
                </a:lnTo>
                <a:lnTo>
                  <a:pt x="220472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748" y="251206"/>
                </a:lnTo>
                <a:lnTo>
                  <a:pt x="223748" y="254000"/>
                </a:lnTo>
                <a:lnTo>
                  <a:pt x="223634" y="259461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570" y="25880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9570" y="258800"/>
                </a:lnTo>
                <a:lnTo>
                  <a:pt x="219278" y="257810"/>
                </a:lnTo>
                <a:lnTo>
                  <a:pt x="216674" y="254381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566" y="259664"/>
                </a:lnTo>
                <a:lnTo>
                  <a:pt x="214566" y="262890"/>
                </a:lnTo>
                <a:lnTo>
                  <a:pt x="214566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34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lnTo>
                  <a:pt x="208508" y="257810"/>
                </a:ln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lnTo>
                  <a:pt x="211594" y="259080"/>
                </a:ln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66" y="259664"/>
                </a:lnTo>
                <a:lnTo>
                  <a:pt x="214210" y="259080"/>
                </a:lnTo>
                <a:lnTo>
                  <a:pt x="212509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0451" y="248920"/>
                </a:lnTo>
                <a:lnTo>
                  <a:pt x="211848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54381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5" y="249224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80" y="255270"/>
                </a:lnTo>
                <a:lnTo>
                  <a:pt x="220154" y="252730"/>
                </a:lnTo>
                <a:lnTo>
                  <a:pt x="219506" y="251460"/>
                </a:lnTo>
                <a:lnTo>
                  <a:pt x="218846" y="250190"/>
                </a:lnTo>
                <a:lnTo>
                  <a:pt x="218694" y="250037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6585" y="249034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8694" y="250037"/>
                </a:lnTo>
                <a:lnTo>
                  <a:pt x="217639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748" y="251206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07" y="247853"/>
                </a:lnTo>
                <a:lnTo>
                  <a:pt x="225907" y="249034"/>
                </a:lnTo>
                <a:lnTo>
                  <a:pt x="227685" y="250190"/>
                </a:lnTo>
                <a:lnTo>
                  <a:pt x="227685" y="249097"/>
                </a:lnTo>
                <a:lnTo>
                  <a:pt x="226542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3" y="244944"/>
                </a:lnTo>
                <a:lnTo>
                  <a:pt x="223481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6560" y="247650"/>
                </a:lnTo>
                <a:lnTo>
                  <a:pt x="216560" y="248996"/>
                </a:lnTo>
                <a:lnTo>
                  <a:pt x="216560" y="247650"/>
                </a:lnTo>
                <a:lnTo>
                  <a:pt x="213474" y="247650"/>
                </a:lnTo>
                <a:lnTo>
                  <a:pt x="213474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1002" y="246380"/>
                </a:lnTo>
                <a:lnTo>
                  <a:pt x="197396" y="244322"/>
                </a:ln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02565" y="254000"/>
                </a:lnTo>
                <a:lnTo>
                  <a:pt x="200025" y="252730"/>
                </a:lnTo>
                <a:lnTo>
                  <a:pt x="197485" y="251460"/>
                </a:ln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1477" y="247650"/>
                </a:lnTo>
                <a:lnTo>
                  <a:pt x="195478" y="249034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lnTo>
                  <a:pt x="192709" y="246380"/>
                </a:lnTo>
                <a:lnTo>
                  <a:pt x="194170" y="247650"/>
                </a:lnTo>
                <a:lnTo>
                  <a:pt x="193281" y="247650"/>
                </a:lnTo>
                <a:lnTo>
                  <a:pt x="191058" y="246380"/>
                </a:lnTo>
                <a:lnTo>
                  <a:pt x="192493" y="246380"/>
                </a:lnTo>
                <a:lnTo>
                  <a:pt x="193675" y="245110"/>
                </a:lnTo>
                <a:lnTo>
                  <a:pt x="184785" y="245110"/>
                </a:ln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4200" y="246380"/>
                </a:lnTo>
                <a:lnTo>
                  <a:pt x="184785" y="246380"/>
                </a:lnTo>
                <a:lnTo>
                  <a:pt x="184785" y="245110"/>
                </a:lnTo>
                <a:lnTo>
                  <a:pt x="179870" y="245110"/>
                </a:ln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7622" y="246380"/>
                </a:lnTo>
                <a:lnTo>
                  <a:pt x="179870" y="246380"/>
                </a:lnTo>
                <a:lnTo>
                  <a:pt x="179870" y="245110"/>
                </a:lnTo>
                <a:lnTo>
                  <a:pt x="176911" y="245110"/>
                </a:ln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lnTo>
                  <a:pt x="176911" y="246380"/>
                </a:lnTo>
                <a:lnTo>
                  <a:pt x="176911" y="245110"/>
                </a:lnTo>
                <a:lnTo>
                  <a:pt x="172034" y="245110"/>
                </a:lnTo>
                <a:lnTo>
                  <a:pt x="172034" y="250190"/>
                </a:lnTo>
                <a:lnTo>
                  <a:pt x="170040" y="261620"/>
                </a:lnTo>
                <a:lnTo>
                  <a:pt x="166751" y="271780"/>
                </a:lnTo>
                <a:lnTo>
                  <a:pt x="163372" y="278130"/>
                </a:lnTo>
                <a:lnTo>
                  <a:pt x="161137" y="281940"/>
                </a:lnTo>
                <a:lnTo>
                  <a:pt x="160388" y="280670"/>
                </a:lnTo>
                <a:lnTo>
                  <a:pt x="158902" y="278130"/>
                </a:lnTo>
                <a:lnTo>
                  <a:pt x="158229" y="276860"/>
                </a:lnTo>
                <a:lnTo>
                  <a:pt x="157797" y="276047"/>
                </a:ln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3149" y="307340"/>
                </a:lnTo>
                <a:lnTo>
                  <a:pt x="151841" y="315201"/>
                </a:lnTo>
                <a:lnTo>
                  <a:pt x="150977" y="321310"/>
                </a:lnTo>
                <a:lnTo>
                  <a:pt x="150863" y="323938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7797" y="276047"/>
                </a:lnTo>
                <a:lnTo>
                  <a:pt x="157454" y="275399"/>
                </a:lnTo>
                <a:lnTo>
                  <a:pt x="157454" y="276860"/>
                </a:lnTo>
                <a:lnTo>
                  <a:pt x="156806" y="285750"/>
                </a:lnTo>
                <a:lnTo>
                  <a:pt x="153898" y="292569"/>
                </a:lnTo>
                <a:lnTo>
                  <a:pt x="145478" y="313690"/>
                </a:lnTo>
                <a:lnTo>
                  <a:pt x="145567" y="330352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5293" y="331470"/>
                </a:lnTo>
                <a:lnTo>
                  <a:pt x="136398" y="332790"/>
                </a:lnTo>
                <a:lnTo>
                  <a:pt x="137502" y="334010"/>
                </a:lnTo>
                <a:lnTo>
                  <a:pt x="138633" y="331431"/>
                </a:lnTo>
                <a:lnTo>
                  <a:pt x="138836" y="330352"/>
                </a:lnTo>
                <a:lnTo>
                  <a:pt x="138823" y="329653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60" y="309880"/>
                </a:lnTo>
                <a:lnTo>
                  <a:pt x="145986" y="303530"/>
                </a:lnTo>
                <a:lnTo>
                  <a:pt x="152044" y="292100"/>
                </a:lnTo>
                <a:lnTo>
                  <a:pt x="148488" y="297180"/>
                </a:lnTo>
                <a:lnTo>
                  <a:pt x="137312" y="326059"/>
                </a:lnTo>
                <a:lnTo>
                  <a:pt x="137947" y="326390"/>
                </a:lnTo>
                <a:lnTo>
                  <a:pt x="137198" y="32600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38645" y="315201"/>
                </a:lnTo>
                <a:lnTo>
                  <a:pt x="138772" y="314883"/>
                </a:lnTo>
                <a:lnTo>
                  <a:pt x="138811" y="312420"/>
                </a:lnTo>
                <a:lnTo>
                  <a:pt x="138836" y="311150"/>
                </a:lnTo>
                <a:lnTo>
                  <a:pt x="138849" y="309880"/>
                </a:lnTo>
                <a:lnTo>
                  <a:pt x="13698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8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7454" y="276860"/>
                </a:lnTo>
                <a:lnTo>
                  <a:pt x="157454" y="275399"/>
                </a:lnTo>
                <a:lnTo>
                  <a:pt x="155575" y="271856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2069" y="283781"/>
                </a:ln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2069" y="283781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6626" y="314883"/>
                </a:lnTo>
                <a:lnTo>
                  <a:pt x="136512" y="315201"/>
                </a:lnTo>
                <a:lnTo>
                  <a:pt x="134924" y="318770"/>
                </a:lnTo>
                <a:lnTo>
                  <a:pt x="130962" y="31877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962" y="318770"/>
                </a:lnTo>
                <a:lnTo>
                  <a:pt x="130644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4" y="316725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lnTo>
                  <a:pt x="125437" y="314883"/>
                </a:lnTo>
                <a:lnTo>
                  <a:pt x="125336" y="314642"/>
                </a:lnTo>
                <a:lnTo>
                  <a:pt x="124879" y="313690"/>
                </a:ln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21" y="330352"/>
                </a:lnTo>
                <a:lnTo>
                  <a:pt x="136982" y="331470"/>
                </a:lnTo>
                <a:lnTo>
                  <a:pt x="136220" y="330200"/>
                </a:lnTo>
                <a:lnTo>
                  <a:pt x="133032" y="330200"/>
                </a:lnTo>
                <a:lnTo>
                  <a:pt x="126072" y="335280"/>
                </a:lnTo>
                <a:lnTo>
                  <a:pt x="119659" y="335280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lnTo>
                  <a:pt x="113957" y="330339"/>
                </a:lnTo>
                <a:lnTo>
                  <a:pt x="115938" y="33279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38" y="332790"/>
                </a:lnTo>
                <a:lnTo>
                  <a:pt x="113957" y="330339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lnTo>
                  <a:pt x="112788" y="321310"/>
                </a:ln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31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9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lnTo>
                  <a:pt x="103263" y="303110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72" y="29608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30"/>
                </a:lnTo>
                <a:lnTo>
                  <a:pt x="119011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10" y="281940"/>
                </a:lnTo>
                <a:lnTo>
                  <a:pt x="152349" y="276860"/>
                </a:lnTo>
                <a:lnTo>
                  <a:pt x="153530" y="274320"/>
                </a:lnTo>
                <a:lnTo>
                  <a:pt x="154711" y="271780"/>
                </a:lnTo>
                <a:lnTo>
                  <a:pt x="154990" y="271780"/>
                </a:lnTo>
                <a:lnTo>
                  <a:pt x="155575" y="273050"/>
                </a:lnTo>
                <a:lnTo>
                  <a:pt x="155575" y="271856"/>
                </a:lnTo>
                <a:lnTo>
                  <a:pt x="152234" y="261620"/>
                </a:lnTo>
                <a:lnTo>
                  <a:pt x="151790" y="259080"/>
                </a:lnTo>
                <a:lnTo>
                  <a:pt x="150634" y="25245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20" y="250190"/>
                </a:lnTo>
                <a:lnTo>
                  <a:pt x="146888" y="248920"/>
                </a:lnTo>
                <a:lnTo>
                  <a:pt x="146532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85" y="255422"/>
                </a:lnTo>
                <a:lnTo>
                  <a:pt x="150634" y="259080"/>
                </a:lnTo>
                <a:lnTo>
                  <a:pt x="150634" y="252450"/>
                </a:ln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14" y="271348"/>
                </a:lnTo>
                <a:lnTo>
                  <a:pt x="162915" y="267970"/>
                </a:lnTo>
                <a:lnTo>
                  <a:pt x="165163" y="265404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034" y="245110"/>
                </a:lnTo>
                <a:lnTo>
                  <a:pt x="169418" y="245110"/>
                </a:lnTo>
                <a:lnTo>
                  <a:pt x="163283" y="248920"/>
                </a:lnTo>
                <a:lnTo>
                  <a:pt x="162026" y="252641"/>
                </a:lnTo>
                <a:lnTo>
                  <a:pt x="167208" y="247650"/>
                </a:ln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2013" y="267779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lnTo>
                  <a:pt x="162013" y="269240"/>
                </a:lnTo>
                <a:lnTo>
                  <a:pt x="162013" y="267779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8" y="250190"/>
                </a:lnTo>
                <a:lnTo>
                  <a:pt x="150329" y="247650"/>
                </a:lnTo>
                <a:lnTo>
                  <a:pt x="155067" y="247650"/>
                </a:lnTo>
                <a:lnTo>
                  <a:pt x="160235" y="252615"/>
                </a:lnTo>
                <a:lnTo>
                  <a:pt x="158991" y="248920"/>
                </a:lnTo>
                <a:lnTo>
                  <a:pt x="156946" y="247650"/>
                </a:lnTo>
                <a:lnTo>
                  <a:pt x="152857" y="245110"/>
                </a:lnTo>
                <a:lnTo>
                  <a:pt x="146519" y="24511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6519" y="245110"/>
                </a:lnTo>
                <a:lnTo>
                  <a:pt x="128612" y="245110"/>
                </a:lnTo>
                <a:lnTo>
                  <a:pt x="129794" y="246380"/>
                </a:lnTo>
                <a:lnTo>
                  <a:pt x="131241" y="246380"/>
                </a:lnTo>
                <a:lnTo>
                  <a:pt x="129019" y="247650"/>
                </a:lnTo>
                <a:lnTo>
                  <a:pt x="128130" y="247650"/>
                </a:lnTo>
                <a:lnTo>
                  <a:pt x="129590" y="246380"/>
                </a:ln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5978" y="252730"/>
                </a:lnTo>
                <a:lnTo>
                  <a:pt x="132956" y="251460"/>
                </a:ln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9" y="244322"/>
                </a:lnTo>
                <a:lnTo>
                  <a:pt x="122885" y="245478"/>
                </a:lnTo>
                <a:lnTo>
                  <a:pt x="122885" y="246380"/>
                </a:lnTo>
                <a:lnTo>
                  <a:pt x="120243" y="249034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338" y="256247"/>
                </a:ln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34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lnTo>
                  <a:pt x="110705" y="259080"/>
                </a:ln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4338" y="256247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09791" y="257810"/>
                </a:lnTo>
                <a:lnTo>
                  <a:pt x="108191" y="259080"/>
                </a:lnTo>
                <a:lnTo>
                  <a:pt x="107543" y="259969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3479" y="263067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lnTo>
                  <a:pt x="96913" y="261620"/>
                </a:lnTo>
                <a:lnTo>
                  <a:pt x="94703" y="256730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0" y="24785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3479" y="263067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7543" y="259969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lnTo>
                  <a:pt x="111848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2885" y="245478"/>
                </a:lnTo>
                <a:lnTo>
                  <a:pt x="119087" y="247650"/>
                </a:lnTo>
                <a:lnTo>
                  <a:pt x="110959" y="248920"/>
                </a:lnTo>
                <a:lnTo>
                  <a:pt x="108877" y="248920"/>
                </a:ln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3" y="259461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104660" y="248920"/>
                </a:lnTo>
                <a:lnTo>
                  <a:pt x="104622" y="25019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4622" y="24897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7" y="251460"/>
                </a:lnTo>
                <a:lnTo>
                  <a:pt x="105562" y="250190"/>
                </a:lnTo>
                <a:lnTo>
                  <a:pt x="107645" y="249224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08877" y="250190"/>
                </a:lnTo>
                <a:lnTo>
                  <a:pt x="108877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lnTo>
                  <a:pt x="122542" y="238810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4" y="242608"/>
                </a:lnTo>
                <a:lnTo>
                  <a:pt x="124091" y="241300"/>
                </a:lnTo>
                <a:lnTo>
                  <a:pt x="122186" y="242608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66" y="241300"/>
                </a:lnTo>
                <a:lnTo>
                  <a:pt x="123444" y="238810"/>
                </a:lnTo>
                <a:lnTo>
                  <a:pt x="123431" y="227330"/>
                </a:lnTo>
                <a:lnTo>
                  <a:pt x="123431" y="153670"/>
                </a:lnTo>
                <a:lnTo>
                  <a:pt x="198843" y="153670"/>
                </a:lnTo>
                <a:lnTo>
                  <a:pt x="198831" y="238810"/>
                </a:lnTo>
                <a:lnTo>
                  <a:pt x="197853" y="242608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9" y="245110"/>
                </a:lnTo>
                <a:lnTo>
                  <a:pt x="204749" y="244551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198780" y="241300"/>
                </a:lnTo>
                <a:lnTo>
                  <a:pt x="200698" y="242608"/>
                </a:lnTo>
                <a:lnTo>
                  <a:pt x="204749" y="245110"/>
                </a:lnTo>
                <a:lnTo>
                  <a:pt x="204749" y="244551"/>
                </a:lnTo>
                <a:lnTo>
                  <a:pt x="201434" y="242570"/>
                </a:lnTo>
                <a:lnTo>
                  <a:pt x="200279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647" y="238760"/>
                </a:ln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87" y="242608"/>
                </a:lnTo>
                <a:lnTo>
                  <a:pt x="213474" y="248920"/>
                </a:lnTo>
                <a:lnTo>
                  <a:pt x="213474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101" y="239966"/>
                </a:lnTo>
                <a:lnTo>
                  <a:pt x="202374" y="238760"/>
                </a:lnTo>
                <a:lnTo>
                  <a:pt x="201803" y="238760"/>
                </a:lnTo>
                <a:lnTo>
                  <a:pt x="200685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3741" y="237490"/>
                </a:lnTo>
                <a:lnTo>
                  <a:pt x="211607" y="238760"/>
                </a:lnTo>
                <a:lnTo>
                  <a:pt x="207784" y="239966"/>
                </a:lnTo>
                <a:lnTo>
                  <a:pt x="212699" y="238760"/>
                </a:lnTo>
                <a:lnTo>
                  <a:pt x="214757" y="237490"/>
                </a:lnTo>
                <a:lnTo>
                  <a:pt x="217449" y="237490"/>
                </a:lnTo>
                <a:lnTo>
                  <a:pt x="215646" y="238810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779" y="241300"/>
                </a:lnTo>
                <a:lnTo>
                  <a:pt x="222529" y="243446"/>
                </a:lnTo>
                <a:lnTo>
                  <a:pt x="222008" y="242570"/>
                </a:lnTo>
                <a:lnTo>
                  <a:pt x="21861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33" y="252615"/>
                </a:lnTo>
                <a:lnTo>
                  <a:pt x="232308" y="252984"/>
                </a:lnTo>
                <a:lnTo>
                  <a:pt x="231101" y="260350"/>
                </a:lnTo>
                <a:lnTo>
                  <a:pt x="231902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37286" y="266700"/>
                </a:lnTo>
                <a:lnTo>
                  <a:pt x="237286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5" y="252984"/>
                </a:lnTo>
                <a:lnTo>
                  <a:pt x="233921" y="252615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lnTo>
                  <a:pt x="221894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21576" y="23368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5105" y="223520"/>
                </a:lnTo>
                <a:lnTo>
                  <a:pt x="204978" y="214630"/>
                </a:lnTo>
                <a:lnTo>
                  <a:pt x="209613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4492" y="211277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1932" y="222300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33807" y="222288"/>
                </a:lnTo>
                <a:lnTo>
                  <a:pt x="233832" y="222161"/>
                </a:lnTo>
                <a:lnTo>
                  <a:pt x="232562" y="215900"/>
                </a:ln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lnTo>
                  <a:pt x="221996" y="220980"/>
                </a:lnTo>
                <a:lnTo>
                  <a:pt x="221932" y="222288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7" y="213360"/>
                </a:lnTo>
                <a:lnTo>
                  <a:pt x="227050" y="204470"/>
                </a:lnTo>
                <a:lnTo>
                  <a:pt x="227050" y="213360"/>
                </a:lnTo>
                <a:lnTo>
                  <a:pt x="224967" y="20466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6314" y="204470"/>
                </a:lnTo>
                <a:lnTo>
                  <a:pt x="227050" y="213360"/>
                </a:lnTo>
                <a:lnTo>
                  <a:pt x="227050" y="204470"/>
                </a:lnTo>
                <a:lnTo>
                  <a:pt x="227736" y="205740"/>
                </a:lnTo>
                <a:lnTo>
                  <a:pt x="230543" y="205740"/>
                </a:lnTo>
                <a:lnTo>
                  <a:pt x="231406" y="207010"/>
                </a:lnTo>
                <a:lnTo>
                  <a:pt x="231825" y="207010"/>
                </a:lnTo>
                <a:lnTo>
                  <a:pt x="234492" y="217170"/>
                </a:lnTo>
                <a:lnTo>
                  <a:pt x="234492" y="211277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lnTo>
                  <a:pt x="233946" y="20701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5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55231" y="226060"/>
                </a:lnTo>
                <a:lnTo>
                  <a:pt x="256324" y="224790"/>
                </a:lnTo>
                <a:lnTo>
                  <a:pt x="253695" y="217932"/>
                </a:lnTo>
                <a:lnTo>
                  <a:pt x="253695" y="224929"/>
                </a:lnTo>
                <a:lnTo>
                  <a:pt x="252755" y="223100"/>
                </a:lnTo>
                <a:lnTo>
                  <a:pt x="252755" y="226060"/>
                </a:ln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3027" y="22860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lnTo>
                  <a:pt x="252755" y="226060"/>
                </a:lnTo>
                <a:lnTo>
                  <a:pt x="252755" y="223100"/>
                </a:lnTo>
                <a:lnTo>
                  <a:pt x="250380" y="218440"/>
                </a:ln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45148" y="226060"/>
                </a:lnTo>
                <a:lnTo>
                  <a:pt x="243433" y="227330"/>
                </a:lnTo>
                <a:lnTo>
                  <a:pt x="241985" y="222250"/>
                </a:lnTo>
                <a:lnTo>
                  <a:pt x="242747" y="228117"/>
                </a:lnTo>
                <a:lnTo>
                  <a:pt x="240868" y="224790"/>
                </a:lnTo>
                <a:lnTo>
                  <a:pt x="235496" y="204660"/>
                </a:lnTo>
                <a:lnTo>
                  <a:pt x="235572" y="204343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45402" y="219710"/>
                </a:lnTo>
                <a:lnTo>
                  <a:pt x="243179" y="212090"/>
                </a:lnTo>
                <a:lnTo>
                  <a:pt x="242404" y="209435"/>
                </a:lnTo>
                <a:lnTo>
                  <a:pt x="242404" y="212090"/>
                </a:lnTo>
                <a:lnTo>
                  <a:pt x="238620" y="201930"/>
                </a:lnTo>
                <a:lnTo>
                  <a:pt x="2381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2404" y="209435"/>
                </a:lnTo>
                <a:lnTo>
                  <a:pt x="239852" y="200660"/>
                </a:ln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7" y="222161"/>
                </a:lnTo>
                <a:lnTo>
                  <a:pt x="253695" y="224929"/>
                </a:lnTo>
                <a:lnTo>
                  <a:pt x="253695" y="217932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10" y="203123"/>
                </a:lnTo>
                <a:lnTo>
                  <a:pt x="245922" y="201307"/>
                </a:lnTo>
                <a:lnTo>
                  <a:pt x="245643" y="200660"/>
                </a:lnTo>
                <a:lnTo>
                  <a:pt x="245808" y="200660"/>
                </a:lnTo>
                <a:lnTo>
                  <a:pt x="245922" y="201307"/>
                </a:lnTo>
                <a:lnTo>
                  <a:pt x="246710" y="203123"/>
                </a:lnTo>
                <a:lnTo>
                  <a:pt x="250342" y="209550"/>
                </a:lnTo>
                <a:lnTo>
                  <a:pt x="257314" y="222288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70891" y="213753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198" y="224929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7" y="205740"/>
                </a:lnTo>
                <a:lnTo>
                  <a:pt x="256044" y="204216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56044" y="205740"/>
                </a:lnTo>
                <a:lnTo>
                  <a:pt x="256044" y="204216"/>
                </a:lnTo>
                <a:lnTo>
                  <a:pt x="249859" y="194310"/>
                </a:lnTo>
                <a:lnTo>
                  <a:pt x="249072" y="193040"/>
                </a:ln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13753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7350" y="205689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5" y="200101"/>
                </a:lnTo>
                <a:lnTo>
                  <a:pt x="258762" y="194310"/>
                </a:lnTo>
                <a:lnTo>
                  <a:pt x="258343" y="193040"/>
                </a:lnTo>
                <a:lnTo>
                  <a:pt x="258229" y="191770"/>
                </a:lnTo>
                <a:lnTo>
                  <a:pt x="258445" y="190500"/>
                </a:lnTo>
                <a:lnTo>
                  <a:pt x="263347" y="194614"/>
                </a:lnTo>
                <a:lnTo>
                  <a:pt x="258635" y="190500"/>
                </a:lnTo>
                <a:lnTo>
                  <a:pt x="258876" y="189293"/>
                </a:lnTo>
                <a:lnTo>
                  <a:pt x="258991" y="187960"/>
                </a:lnTo>
                <a:lnTo>
                  <a:pt x="261454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64591" y="195656"/>
                </a:lnTo>
                <a:lnTo>
                  <a:pt x="278155" y="207010"/>
                </a:lnTo>
                <a:lnTo>
                  <a:pt x="269265" y="198120"/>
                </a:lnTo>
                <a:lnTo>
                  <a:pt x="259118" y="187960"/>
                </a:lnTo>
                <a:lnTo>
                  <a:pt x="259067" y="184454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6" y="205613"/>
                </a:lnTo>
                <a:lnTo>
                  <a:pt x="279869" y="203200"/>
                </a:ln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lnTo>
                  <a:pt x="278701" y="21590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64" y="205879"/>
                </a:lnTo>
                <a:lnTo>
                  <a:pt x="287045" y="207010"/>
                </a:lnTo>
                <a:lnTo>
                  <a:pt x="287261" y="208280"/>
                </a:lnTo>
                <a:lnTo>
                  <a:pt x="287350" y="214630"/>
                </a:lnTo>
                <a:lnTo>
                  <a:pt x="287350" y="205689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608" y="194691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67" y="184150"/>
                </a:lnTo>
                <a:lnTo>
                  <a:pt x="258965" y="181610"/>
                </a:lnTo>
                <a:lnTo>
                  <a:pt x="262420" y="181610"/>
                </a:lnTo>
                <a:lnTo>
                  <a:pt x="286131" y="195580"/>
                </a:lnTo>
                <a:lnTo>
                  <a:pt x="275043" y="187960"/>
                </a:lnTo>
                <a:lnTo>
                  <a:pt x="274535" y="187617"/>
                </a:lnTo>
                <a:lnTo>
                  <a:pt x="274535" y="187960"/>
                </a:lnTo>
                <a:lnTo>
                  <a:pt x="264020" y="181610"/>
                </a:lnTo>
                <a:lnTo>
                  <a:pt x="265036" y="181610"/>
                </a:lnTo>
                <a:lnTo>
                  <a:pt x="274535" y="187960"/>
                </a:lnTo>
                <a:lnTo>
                  <a:pt x="274535" y="187617"/>
                </a:lnTo>
                <a:lnTo>
                  <a:pt x="265798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194691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9593" y="194310"/>
                </a:lnTo>
                <a:lnTo>
                  <a:pt x="300405" y="193979"/>
                </a:lnTo>
                <a:lnTo>
                  <a:pt x="300926" y="194310"/>
                </a:lnTo>
                <a:lnTo>
                  <a:pt x="301409" y="193573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0" y="189382"/>
                </a:lnTo>
                <a:lnTo>
                  <a:pt x="308775" y="189153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7911" y="182041"/>
                </a:lnTo>
                <a:lnTo>
                  <a:pt x="307911" y="186778"/>
                </a:lnTo>
                <a:lnTo>
                  <a:pt x="306412" y="190500"/>
                </a:lnTo>
                <a:lnTo>
                  <a:pt x="301866" y="192849"/>
                </a:lnTo>
                <a:lnTo>
                  <a:pt x="301485" y="193040"/>
                </a:lnTo>
                <a:lnTo>
                  <a:pt x="301853" y="192849"/>
                </a:lnTo>
                <a:lnTo>
                  <a:pt x="302552" y="191770"/>
                </a:lnTo>
                <a:lnTo>
                  <a:pt x="305765" y="186778"/>
                </a:lnTo>
                <a:lnTo>
                  <a:pt x="305638" y="183426"/>
                </a:lnTo>
                <a:lnTo>
                  <a:pt x="305536" y="181381"/>
                </a:lnTo>
                <a:lnTo>
                  <a:pt x="307670" y="185356"/>
                </a:lnTo>
                <a:lnTo>
                  <a:pt x="307784" y="185851"/>
                </a:lnTo>
                <a:lnTo>
                  <a:pt x="307911" y="186778"/>
                </a:lnTo>
                <a:lnTo>
                  <a:pt x="307911" y="182041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4215" y="176530"/>
                </a:lnTo>
                <a:lnTo>
                  <a:pt x="304215" y="178790"/>
                </a:lnTo>
                <a:lnTo>
                  <a:pt x="294703" y="176530"/>
                </a:ln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71" y="185204"/>
                </a:lnTo>
                <a:lnTo>
                  <a:pt x="303885" y="186778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lnTo>
                  <a:pt x="291122" y="187998"/>
                </a:lnTo>
                <a:lnTo>
                  <a:pt x="298945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lnTo>
                  <a:pt x="270421" y="179070"/>
                </a:lnTo>
                <a:lnTo>
                  <a:pt x="270217" y="177863"/>
                </a:lnTo>
                <a:lnTo>
                  <a:pt x="296189" y="184150"/>
                </a:lnTo>
                <a:lnTo>
                  <a:pt x="286118" y="180340"/>
                </a:lnTo>
                <a:lnTo>
                  <a:pt x="282244" y="178879"/>
                </a:lnTo>
                <a:lnTo>
                  <a:pt x="282244" y="18034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82244" y="180340"/>
                </a:lnTo>
                <a:lnTo>
                  <a:pt x="282244" y="178879"/>
                </a:lnTo>
                <a:lnTo>
                  <a:pt x="272681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947" y="179070"/>
                </a:lnTo>
                <a:lnTo>
                  <a:pt x="266484" y="179070"/>
                </a:lnTo>
                <a:lnTo>
                  <a:pt x="264579" y="180340"/>
                </a:lnTo>
                <a:lnTo>
                  <a:pt x="262343" y="180340"/>
                </a:lnTo>
                <a:lnTo>
                  <a:pt x="257594" y="179616"/>
                </a:lnTo>
                <a:lnTo>
                  <a:pt x="257594" y="187998"/>
                </a:lnTo>
                <a:lnTo>
                  <a:pt x="256667" y="191770"/>
                </a:lnTo>
                <a:lnTo>
                  <a:pt x="250113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7624" y="189738"/>
                </a:lnTo>
                <a:lnTo>
                  <a:pt x="247624" y="195656"/>
                </a:lnTo>
                <a:lnTo>
                  <a:pt x="247065" y="196850"/>
                </a:ln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6956" y="194741"/>
                </a:ln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1927" y="204470"/>
                </a:lnTo>
                <a:lnTo>
                  <a:pt x="228219" y="204470"/>
                </a:lnTo>
                <a:lnTo>
                  <a:pt x="227291" y="203200"/>
                </a:lnTo>
                <a:lnTo>
                  <a:pt x="229616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lnTo>
                  <a:pt x="231787" y="201930"/>
                </a:lnTo>
                <a:lnTo>
                  <a:pt x="229920" y="200660"/>
                </a:lnTo>
                <a:lnTo>
                  <a:pt x="227482" y="201930"/>
                </a:lnTo>
                <a:lnTo>
                  <a:pt x="226555" y="199390"/>
                </a:lnTo>
                <a:lnTo>
                  <a:pt x="226961" y="202946"/>
                </a:lnTo>
                <a:lnTo>
                  <a:pt x="226999" y="203200"/>
                </a:lnTo>
                <a:lnTo>
                  <a:pt x="226961" y="202946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964" y="191376"/>
                </a:lnTo>
                <a:lnTo>
                  <a:pt x="223964" y="201930"/>
                </a:lnTo>
                <a:lnTo>
                  <a:pt x="223469" y="202946"/>
                </a:lnTo>
                <a:lnTo>
                  <a:pt x="222034" y="196850"/>
                </a:lnTo>
                <a:lnTo>
                  <a:pt x="222377" y="203200"/>
                </a:lnTo>
                <a:lnTo>
                  <a:pt x="219202" y="20193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lnTo>
                  <a:pt x="212699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910" y="204177"/>
                </a:ln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31" y="204470"/>
                </a:lnTo>
                <a:lnTo>
                  <a:pt x="211797" y="203200"/>
                </a:lnTo>
                <a:lnTo>
                  <a:pt x="211899" y="200660"/>
                </a:lnTo>
                <a:lnTo>
                  <a:pt x="212813" y="186690"/>
                </a:lnTo>
                <a:lnTo>
                  <a:pt x="213855" y="186690"/>
                </a:lnTo>
                <a:lnTo>
                  <a:pt x="214757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5595" y="185420"/>
                </a:lnTo>
                <a:lnTo>
                  <a:pt x="216230" y="185420"/>
                </a:lnTo>
                <a:lnTo>
                  <a:pt x="217741" y="200660"/>
                </a:lnTo>
                <a:lnTo>
                  <a:pt x="218173" y="193040"/>
                </a:ln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964" y="191376"/>
                </a:lnTo>
                <a:lnTo>
                  <a:pt x="223583" y="188785"/>
                </a:lnTo>
                <a:lnTo>
                  <a:pt x="223570" y="187706"/>
                </a:lnTo>
                <a:lnTo>
                  <a:pt x="223951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30619" y="198120"/>
                </a:lnTo>
                <a:lnTo>
                  <a:pt x="228866" y="190500"/>
                </a:lnTo>
                <a:lnTo>
                  <a:pt x="228231" y="187769"/>
                </a:lnTo>
                <a:lnTo>
                  <a:pt x="228231" y="19050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6606" y="184150"/>
                </a:lnTo>
                <a:lnTo>
                  <a:pt x="228231" y="190500"/>
                </a:lnTo>
                <a:lnTo>
                  <a:pt x="228231" y="187769"/>
                </a:lnTo>
                <a:lnTo>
                  <a:pt x="227393" y="184150"/>
                </a:lnTo>
                <a:lnTo>
                  <a:pt x="227101" y="182880"/>
                </a:lnTo>
                <a:lnTo>
                  <a:pt x="227609" y="184150"/>
                </a:lnTo>
                <a:lnTo>
                  <a:pt x="228155" y="184150"/>
                </a:lnTo>
                <a:lnTo>
                  <a:pt x="229552" y="185420"/>
                </a:lnTo>
                <a:lnTo>
                  <a:pt x="230873" y="185420"/>
                </a:lnTo>
                <a:lnTo>
                  <a:pt x="236943" y="198069"/>
                </a:lnTo>
                <a:lnTo>
                  <a:pt x="236943" y="200101"/>
                </a:lnTo>
                <a:lnTo>
                  <a:pt x="233819" y="195580"/>
                </a:lnTo>
                <a:lnTo>
                  <a:pt x="235064" y="200660"/>
                </a:lnTo>
                <a:lnTo>
                  <a:pt x="236956" y="200660"/>
                </a:lnTo>
                <a:lnTo>
                  <a:pt x="236956" y="194741"/>
                </a:lnTo>
                <a:lnTo>
                  <a:pt x="232549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06" y="189230"/>
                </a:lnTo>
                <a:lnTo>
                  <a:pt x="239141" y="187172"/>
                </a:lnTo>
                <a:lnTo>
                  <a:pt x="239141" y="189230"/>
                </a:lnTo>
                <a:lnTo>
                  <a:pt x="236982" y="185420"/>
                </a:lnTo>
                <a:lnTo>
                  <a:pt x="236943" y="184150"/>
                </a:lnTo>
                <a:lnTo>
                  <a:pt x="239141" y="189230"/>
                </a:lnTo>
                <a:lnTo>
                  <a:pt x="239141" y="187172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38988" y="180340"/>
                </a:lnTo>
                <a:lnTo>
                  <a:pt x="246519" y="190500"/>
                </a:lnTo>
                <a:lnTo>
                  <a:pt x="247383" y="191770"/>
                </a:lnTo>
                <a:lnTo>
                  <a:pt x="247446" y="192684"/>
                </a:lnTo>
                <a:lnTo>
                  <a:pt x="247497" y="193446"/>
                </a:lnTo>
                <a:lnTo>
                  <a:pt x="247624" y="195656"/>
                </a:lnTo>
                <a:lnTo>
                  <a:pt x="247624" y="189738"/>
                </a:lnTo>
                <a:lnTo>
                  <a:pt x="241211" y="180340"/>
                </a:lnTo>
                <a:lnTo>
                  <a:pt x="240347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360" y="176530"/>
                </a:lnTo>
                <a:lnTo>
                  <a:pt x="241401" y="177800"/>
                </a:lnTo>
                <a:lnTo>
                  <a:pt x="242570" y="177800"/>
                </a:lnTo>
                <a:lnTo>
                  <a:pt x="252564" y="186690"/>
                </a:lnTo>
                <a:lnTo>
                  <a:pt x="248678" y="181610"/>
                </a:lnTo>
                <a:lnTo>
                  <a:pt x="247929" y="180644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lnTo>
                  <a:pt x="243459" y="177800"/>
                </a:lnTo>
                <a:lnTo>
                  <a:pt x="243992" y="176530"/>
                </a:ln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7929" y="180644"/>
                </a:lnTo>
                <a:lnTo>
                  <a:pt x="244779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6888" y="175260"/>
                </a:lnTo>
                <a:lnTo>
                  <a:pt x="256324" y="181610"/>
                </a:lnTo>
                <a:lnTo>
                  <a:pt x="256717" y="182638"/>
                </a:lnTo>
                <a:lnTo>
                  <a:pt x="256819" y="182829"/>
                </a:lnTo>
                <a:lnTo>
                  <a:pt x="256946" y="183235"/>
                </a:lnTo>
                <a:lnTo>
                  <a:pt x="256971" y="182880"/>
                </a:lnTo>
                <a:lnTo>
                  <a:pt x="257022" y="183464"/>
                </a:lnTo>
                <a:lnTo>
                  <a:pt x="257238" y="184035"/>
                </a:lnTo>
                <a:lnTo>
                  <a:pt x="257556" y="185204"/>
                </a:lnTo>
                <a:lnTo>
                  <a:pt x="257594" y="187998"/>
                </a:lnTo>
                <a:lnTo>
                  <a:pt x="257594" y="179616"/>
                </a:lnTo>
                <a:lnTo>
                  <a:pt x="254050" y="179070"/>
                </a:lnTo>
                <a:lnTo>
                  <a:pt x="249847" y="175260"/>
                </a:lnTo>
                <a:lnTo>
                  <a:pt x="248437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30" y="177838"/>
                </a:lnTo>
                <a:lnTo>
                  <a:pt x="268947" y="179070"/>
                </a:lnTo>
                <a:lnTo>
                  <a:pt x="268947" y="173875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15" y="178790"/>
                </a:lnTo>
                <a:lnTo>
                  <a:pt x="304215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5010" y="162966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278498" y="171450"/>
                </a:lnTo>
                <a:lnTo>
                  <a:pt x="270154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5" y="165125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64591" y="170180"/>
                </a:lnTo>
                <a:lnTo>
                  <a:pt x="256717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4914" y="163347"/>
                </a:lnTo>
                <a:lnTo>
                  <a:pt x="254914" y="163830"/>
                </a:lnTo>
                <a:lnTo>
                  <a:pt x="248107" y="163830"/>
                </a:lnTo>
                <a:lnTo>
                  <a:pt x="248780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54914" y="163347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3748" y="162458"/>
                </a:lnTo>
                <a:lnTo>
                  <a:pt x="272770" y="161290"/>
                </a:lnTo>
                <a:lnTo>
                  <a:pt x="301472" y="161290"/>
                </a:ln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5010" y="162966"/>
                </a:lnTo>
                <a:lnTo>
                  <a:pt x="311924" y="161290"/>
                </a:lnTo>
                <a:lnTo>
                  <a:pt x="309587" y="160020"/>
                </a:lnTo>
                <a:lnTo>
                  <a:pt x="302793" y="160020"/>
                </a:lnTo>
                <a:lnTo>
                  <a:pt x="307467" y="158750"/>
                </a:lnTo>
                <a:lnTo>
                  <a:pt x="293636" y="158750"/>
                </a:lnTo>
                <a:lnTo>
                  <a:pt x="275285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86" y="154940"/>
                </a:lnTo>
                <a:lnTo>
                  <a:pt x="304749" y="151130"/>
                </a:lnTo>
                <a:lnTo>
                  <a:pt x="292265" y="151739"/>
                </a:lnTo>
                <a:lnTo>
                  <a:pt x="292265" y="152400"/>
                </a:lnTo>
                <a:lnTo>
                  <a:pt x="277444" y="154863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92265" y="151739"/>
                </a:lnTo>
                <a:lnTo>
                  <a:pt x="278892" y="152387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08" y="158470"/>
                </a:lnTo>
                <a:lnTo>
                  <a:pt x="312127" y="157480"/>
                </a:lnTo>
                <a:lnTo>
                  <a:pt x="316877" y="152387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93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close/>
              </a:path>
            </a:pathLst>
          </a:custGeom>
          <a:solidFill>
            <a:srgbClr val="CCE5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65" y="2247"/>
                </a:moveTo>
                <a:lnTo>
                  <a:pt x="324650" y="2247"/>
                </a:lnTo>
                <a:lnTo>
                  <a:pt x="294462" y="42151"/>
                </a:lnTo>
                <a:lnTo>
                  <a:pt x="294462" y="2247"/>
                </a:lnTo>
                <a:lnTo>
                  <a:pt x="284187" y="2247"/>
                </a:lnTo>
                <a:lnTo>
                  <a:pt x="284187" y="58445"/>
                </a:lnTo>
                <a:lnTo>
                  <a:pt x="293903" y="58445"/>
                </a:lnTo>
                <a:lnTo>
                  <a:pt x="324091" y="18630"/>
                </a:lnTo>
                <a:lnTo>
                  <a:pt x="324091" y="58445"/>
                </a:lnTo>
                <a:lnTo>
                  <a:pt x="334365" y="58445"/>
                </a:lnTo>
                <a:lnTo>
                  <a:pt x="334365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CCE5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CCE5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376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latin typeface="Arial"/>
                <a:cs typeface="Arial"/>
              </a:rPr>
              <a:t>БЮДЖЕТ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spc="60" b="1">
                <a:latin typeface="Arial"/>
                <a:cs typeface="Arial"/>
              </a:rPr>
              <a:t>ДЛЯ</a:t>
            </a:r>
            <a:r>
              <a:rPr dirty="0" sz="650" spc="-20" b="1">
                <a:latin typeface="Arial"/>
                <a:cs typeface="Arial"/>
              </a:rPr>
              <a:t> </a:t>
            </a:r>
            <a:r>
              <a:rPr dirty="0" sz="650" spc="65" b="1"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55">
                <a:latin typeface="Microsoft Sans Serif"/>
                <a:cs typeface="Microsoft Sans Serif"/>
              </a:rPr>
              <a:t>НА</a:t>
            </a:r>
            <a:r>
              <a:rPr dirty="0" sz="650" spc="-5">
                <a:latin typeface="Microsoft Sans Serif"/>
                <a:cs typeface="Microsoft Sans Serif"/>
              </a:rPr>
              <a:t> </a:t>
            </a:r>
            <a:r>
              <a:rPr dirty="0" sz="650" spc="35">
                <a:latin typeface="Microsoft Sans Serif"/>
                <a:cs typeface="Microsoft Sans Serif"/>
              </a:rPr>
              <a:t>2024</a:t>
            </a:r>
            <a:r>
              <a:rPr dirty="0" sz="650" spc="-5">
                <a:latin typeface="Microsoft Sans Serif"/>
                <a:cs typeface="Microsoft Sans Serif"/>
              </a:rPr>
              <a:t> </a:t>
            </a:r>
            <a:r>
              <a:rPr dirty="0" sz="650" spc="10">
                <a:latin typeface="Microsoft Sans Serif"/>
                <a:cs typeface="Microsoft Sans Serif"/>
              </a:rPr>
              <a:t>ГОД</a:t>
            </a:r>
            <a:r>
              <a:rPr dirty="0" sz="650">
                <a:latin typeface="Microsoft Sans Serif"/>
                <a:cs typeface="Microsoft Sans Serif"/>
              </a:rPr>
              <a:t> </a:t>
            </a:r>
            <a:r>
              <a:rPr dirty="0" sz="650" spc="65">
                <a:latin typeface="Microsoft Sans Serif"/>
                <a:cs typeface="Microsoft Sans Serif"/>
              </a:rPr>
              <a:t>И</a:t>
            </a:r>
            <a:r>
              <a:rPr dirty="0" sz="650" spc="-5">
                <a:latin typeface="Microsoft Sans Serif"/>
                <a:cs typeface="Microsoft Sans Serif"/>
              </a:rPr>
              <a:t> </a:t>
            </a:r>
            <a:r>
              <a:rPr dirty="0" sz="650" spc="55">
                <a:latin typeface="Microsoft Sans Serif"/>
                <a:cs typeface="Microsoft Sans Serif"/>
              </a:rPr>
              <a:t>НА</a:t>
            </a:r>
            <a:r>
              <a:rPr dirty="0" sz="650">
                <a:latin typeface="Microsoft Sans Serif"/>
                <a:cs typeface="Microsoft Sans Serif"/>
              </a:rPr>
              <a:t> </a:t>
            </a:r>
            <a:r>
              <a:rPr dirty="0" sz="650" spc="55">
                <a:latin typeface="Microsoft Sans Serif"/>
                <a:cs typeface="Microsoft Sans Serif"/>
              </a:rPr>
              <a:t>ПЛАНОВЫЙ</a:t>
            </a:r>
            <a:r>
              <a:rPr dirty="0" sz="650" spc="-5">
                <a:latin typeface="Microsoft Sans Serif"/>
                <a:cs typeface="Microsoft Sans Serif"/>
              </a:rPr>
              <a:t> </a:t>
            </a:r>
            <a:r>
              <a:rPr dirty="0" sz="650" spc="30">
                <a:latin typeface="Microsoft Sans Serif"/>
                <a:cs typeface="Microsoft Sans Serif"/>
              </a:rPr>
              <a:t>ПЕРИОД</a:t>
            </a:r>
            <a:r>
              <a:rPr dirty="0" sz="650" spc="-5">
                <a:latin typeface="Microsoft Sans Serif"/>
                <a:cs typeface="Microsoft Sans Serif"/>
              </a:rPr>
              <a:t> </a:t>
            </a:r>
            <a:r>
              <a:rPr dirty="0" sz="650" spc="30">
                <a:latin typeface="Microsoft Sans Serif"/>
                <a:cs typeface="Microsoft Sans Serif"/>
              </a:rPr>
              <a:t>2025</a:t>
            </a:r>
            <a:r>
              <a:rPr dirty="0" sz="650">
                <a:latin typeface="Microsoft Sans Serif"/>
                <a:cs typeface="Microsoft Sans Serif"/>
              </a:rPr>
              <a:t> </a:t>
            </a:r>
            <a:r>
              <a:rPr dirty="0" sz="650" spc="65">
                <a:latin typeface="Microsoft Sans Serif"/>
                <a:cs typeface="Microsoft Sans Serif"/>
              </a:rPr>
              <a:t>И</a:t>
            </a:r>
            <a:r>
              <a:rPr dirty="0" sz="650" spc="-5">
                <a:latin typeface="Microsoft Sans Serif"/>
                <a:cs typeface="Microsoft Sans Serif"/>
              </a:rPr>
              <a:t> </a:t>
            </a:r>
            <a:r>
              <a:rPr dirty="0" sz="650" spc="30">
                <a:latin typeface="Microsoft Sans Serif"/>
                <a:cs typeface="Microsoft Sans Serif"/>
              </a:rPr>
              <a:t>2026</a:t>
            </a:r>
            <a:r>
              <a:rPr dirty="0" sz="650">
                <a:latin typeface="Microsoft Sans Serif"/>
                <a:cs typeface="Microsoft Sans Serif"/>
              </a:rPr>
              <a:t> </a:t>
            </a:r>
            <a:r>
              <a:rPr dirty="0" sz="650" spc="25">
                <a:latin typeface="Microsoft Sans Serif"/>
                <a:cs typeface="Microsoft Sans Serif"/>
              </a:rPr>
              <a:t>ГОДОВ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27298" y="5515622"/>
            <a:ext cx="3206750" cy="8356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85">
                <a:latin typeface="Microsoft Sans Serif"/>
                <a:cs typeface="Microsoft Sans Serif"/>
              </a:rPr>
              <a:t>Подготовлено</a:t>
            </a:r>
            <a:r>
              <a:rPr dirty="0" sz="800" spc="5">
                <a:latin typeface="Microsoft Sans Serif"/>
                <a:cs typeface="Microsoft Sans Serif"/>
              </a:rPr>
              <a:t> </a:t>
            </a:r>
            <a:r>
              <a:rPr dirty="0" sz="800" spc="75">
                <a:latin typeface="Microsoft Sans Serif"/>
                <a:cs typeface="Microsoft Sans Serif"/>
              </a:rPr>
              <a:t>Департаментом</a:t>
            </a:r>
            <a:r>
              <a:rPr dirty="0" sz="800" spc="10">
                <a:latin typeface="Microsoft Sans Serif"/>
                <a:cs typeface="Microsoft Sans Serif"/>
              </a:rPr>
              <a:t> </a:t>
            </a:r>
            <a:r>
              <a:rPr dirty="0" sz="800" spc="95">
                <a:latin typeface="Microsoft Sans Serif"/>
                <a:cs typeface="Microsoft Sans Serif"/>
              </a:rPr>
              <a:t>бюджетной</a:t>
            </a:r>
            <a:r>
              <a:rPr dirty="0" sz="800" spc="10">
                <a:latin typeface="Microsoft Sans Serif"/>
                <a:cs typeface="Microsoft Sans Serif"/>
              </a:rPr>
              <a:t> </a:t>
            </a:r>
            <a:r>
              <a:rPr dirty="0" sz="800" spc="85">
                <a:latin typeface="Microsoft Sans Serif"/>
                <a:cs typeface="Microsoft Sans Serif"/>
              </a:rPr>
              <a:t>методологии </a:t>
            </a:r>
            <a:r>
              <a:rPr dirty="0" sz="800" spc="-200">
                <a:latin typeface="Microsoft Sans Serif"/>
                <a:cs typeface="Microsoft Sans Serif"/>
              </a:rPr>
              <a:t> </a:t>
            </a:r>
            <a:r>
              <a:rPr dirty="0" sz="800" spc="105">
                <a:latin typeface="Microsoft Sans Serif"/>
                <a:cs typeface="Microsoft Sans Serif"/>
              </a:rPr>
              <a:t>и</a:t>
            </a:r>
            <a:r>
              <a:rPr dirty="0" sz="800" spc="-20">
                <a:latin typeface="Microsoft Sans Serif"/>
                <a:cs typeface="Microsoft Sans Serif"/>
              </a:rPr>
              <a:t> </a:t>
            </a:r>
            <a:r>
              <a:rPr dirty="0" sz="800" spc="90">
                <a:latin typeface="Microsoft Sans Serif"/>
                <a:cs typeface="Microsoft Sans Serif"/>
              </a:rPr>
              <a:t>финансовой</a:t>
            </a:r>
            <a:r>
              <a:rPr dirty="0" sz="800" spc="10">
                <a:latin typeface="Microsoft Sans Serif"/>
                <a:cs typeface="Microsoft Sans Serif"/>
              </a:rPr>
              <a:t> </a:t>
            </a:r>
            <a:r>
              <a:rPr dirty="0" sz="800" spc="75">
                <a:latin typeface="Microsoft Sans Serif"/>
                <a:cs typeface="Microsoft Sans Serif"/>
              </a:rPr>
              <a:t>отчетности</a:t>
            </a:r>
            <a:r>
              <a:rPr dirty="0" sz="800" spc="10">
                <a:latin typeface="Microsoft Sans Serif"/>
                <a:cs typeface="Microsoft Sans Serif"/>
              </a:rPr>
              <a:t> </a:t>
            </a:r>
            <a:r>
              <a:rPr dirty="0" sz="800" spc="65">
                <a:latin typeface="Microsoft Sans Serif"/>
                <a:cs typeface="Microsoft Sans Serif"/>
              </a:rPr>
              <a:t>в</a:t>
            </a:r>
            <a:r>
              <a:rPr dirty="0" sz="800" spc="-20">
                <a:latin typeface="Microsoft Sans Serif"/>
                <a:cs typeface="Microsoft Sans Serif"/>
              </a:rPr>
              <a:t> </a:t>
            </a:r>
            <a:r>
              <a:rPr dirty="0" sz="800" spc="85">
                <a:latin typeface="Microsoft Sans Serif"/>
                <a:cs typeface="Microsoft Sans Serif"/>
              </a:rPr>
              <a:t>государственном</a:t>
            </a:r>
            <a:r>
              <a:rPr dirty="0" sz="800" spc="10">
                <a:latin typeface="Microsoft Sans Serif"/>
                <a:cs typeface="Microsoft Sans Serif"/>
              </a:rPr>
              <a:t> </a:t>
            </a:r>
            <a:r>
              <a:rPr dirty="0" sz="800" spc="65">
                <a:latin typeface="Microsoft Sans Serif"/>
                <a:cs typeface="Microsoft Sans Serif"/>
              </a:rPr>
              <a:t>секторе.</a:t>
            </a:r>
            <a:endParaRPr sz="800">
              <a:latin typeface="Microsoft Sans Serif"/>
              <a:cs typeface="Microsoft Sans Serif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Microsoft Sans Serif"/>
              <a:cs typeface="Microsoft Sans Serif"/>
            </a:endParaRPr>
          </a:p>
          <a:p>
            <a:pPr marL="12700" marR="853440">
              <a:lnSpc>
                <a:spcPct val="132900"/>
              </a:lnSpc>
            </a:pPr>
            <a:r>
              <a:rPr dirty="0" sz="800" spc="70">
                <a:latin typeface="Microsoft Sans Serif"/>
                <a:cs typeface="Microsoft Sans Serif"/>
              </a:rPr>
              <a:t>Отзывы</a:t>
            </a:r>
            <a:r>
              <a:rPr dirty="0" sz="800">
                <a:latin typeface="Microsoft Sans Serif"/>
                <a:cs typeface="Microsoft Sans Serif"/>
              </a:rPr>
              <a:t> </a:t>
            </a:r>
            <a:r>
              <a:rPr dirty="0" sz="800" spc="65">
                <a:latin typeface="Microsoft Sans Serif"/>
                <a:cs typeface="Microsoft Sans Serif"/>
              </a:rPr>
              <a:t>о</a:t>
            </a:r>
            <a:r>
              <a:rPr dirty="0" sz="800" spc="-25">
                <a:latin typeface="Microsoft Sans Serif"/>
                <a:cs typeface="Microsoft Sans Serif"/>
              </a:rPr>
              <a:t> </a:t>
            </a:r>
            <a:r>
              <a:rPr dirty="0" sz="800" spc="80">
                <a:latin typeface="Microsoft Sans Serif"/>
                <a:cs typeface="Microsoft Sans Serif"/>
              </a:rPr>
              <a:t>документе</a:t>
            </a:r>
            <a:r>
              <a:rPr dirty="0" sz="800">
                <a:latin typeface="Microsoft Sans Serif"/>
                <a:cs typeface="Microsoft Sans Serif"/>
              </a:rPr>
              <a:t> </a:t>
            </a:r>
            <a:r>
              <a:rPr dirty="0" sz="800" spc="85">
                <a:latin typeface="Microsoft Sans Serif"/>
                <a:cs typeface="Microsoft Sans Serif"/>
              </a:rPr>
              <a:t>просьба</a:t>
            </a:r>
            <a:r>
              <a:rPr dirty="0" sz="800" spc="5">
                <a:latin typeface="Microsoft Sans Serif"/>
                <a:cs typeface="Microsoft Sans Serif"/>
              </a:rPr>
              <a:t> </a:t>
            </a:r>
            <a:r>
              <a:rPr dirty="0" sz="800" spc="80">
                <a:latin typeface="Microsoft Sans Serif"/>
                <a:cs typeface="Microsoft Sans Serif"/>
              </a:rPr>
              <a:t>направлять </a:t>
            </a:r>
            <a:r>
              <a:rPr dirty="0" sz="800" spc="-200">
                <a:latin typeface="Microsoft Sans Serif"/>
                <a:cs typeface="Microsoft Sans Serif"/>
              </a:rPr>
              <a:t> </a:t>
            </a:r>
            <a:r>
              <a:rPr dirty="0" sz="800" spc="70">
                <a:latin typeface="Microsoft Sans Serif"/>
                <a:cs typeface="Microsoft Sans Serif"/>
              </a:rPr>
              <a:t>на</a:t>
            </a:r>
            <a:r>
              <a:rPr dirty="0" sz="800" spc="-25">
                <a:latin typeface="Microsoft Sans Serif"/>
                <a:cs typeface="Microsoft Sans Serif"/>
              </a:rPr>
              <a:t> </a:t>
            </a:r>
            <a:r>
              <a:rPr dirty="0" sz="800" spc="70">
                <a:latin typeface="Microsoft Sans Serif"/>
                <a:cs typeface="Microsoft Sans Serif"/>
              </a:rPr>
              <a:t>e-mail:</a:t>
            </a:r>
            <a:r>
              <a:rPr dirty="0" sz="800" spc="10">
                <a:latin typeface="Microsoft Sans Serif"/>
                <a:cs typeface="Microsoft Sans Serif"/>
              </a:rPr>
              <a:t> </a:t>
            </a:r>
            <a:r>
              <a:rPr dirty="0" sz="800" spc="90">
                <a:latin typeface="Microsoft Sans Serif"/>
                <a:cs typeface="Microsoft Sans Serif"/>
                <a:hlinkClick r:id="rId2"/>
              </a:rPr>
              <a:t>o0208@minfin.ru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300" y="6703471"/>
            <a:ext cx="1943735" cy="511809"/>
          </a:xfrm>
          <a:prstGeom prst="rect">
            <a:avLst/>
          </a:prstGeom>
        </p:spPr>
        <p:txBody>
          <a:bodyPr wrap="square" lIns="0" tIns="527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15"/>
              </a:spcBef>
            </a:pPr>
            <a:r>
              <a:rPr dirty="0" sz="800" spc="60">
                <a:latin typeface="Microsoft Sans Serif"/>
                <a:cs typeface="Microsoft Sans Serif"/>
              </a:rPr>
              <a:t>Составители:</a:t>
            </a:r>
            <a:endParaRPr sz="800">
              <a:latin typeface="Microsoft Sans Serif"/>
              <a:cs typeface="Microsoft Sans Serif"/>
            </a:endParaRPr>
          </a:p>
          <a:p>
            <a:pPr marL="12700" marR="5080">
              <a:lnSpc>
                <a:spcPct val="132900"/>
              </a:lnSpc>
            </a:pPr>
            <a:r>
              <a:rPr dirty="0" sz="800" spc="60" b="1">
                <a:latin typeface="Arial"/>
                <a:cs typeface="Arial"/>
              </a:rPr>
              <a:t>Романов </a:t>
            </a:r>
            <a:r>
              <a:rPr dirty="0" sz="800" spc="15" b="1">
                <a:latin typeface="Arial"/>
                <a:cs typeface="Arial"/>
              </a:rPr>
              <a:t>С.В., </a:t>
            </a:r>
            <a:r>
              <a:rPr dirty="0" sz="800" spc="60" b="1">
                <a:latin typeface="Arial"/>
                <a:cs typeface="Arial"/>
              </a:rPr>
              <a:t>Багдасарян </a:t>
            </a:r>
            <a:r>
              <a:rPr dirty="0" sz="800" spc="35" b="1">
                <a:latin typeface="Arial"/>
                <a:cs typeface="Arial"/>
              </a:rPr>
              <a:t>Т.А., </a:t>
            </a:r>
            <a:r>
              <a:rPr dirty="0" sz="800" spc="40" b="1">
                <a:latin typeface="Arial"/>
                <a:cs typeface="Arial"/>
              </a:rPr>
              <a:t> </a:t>
            </a:r>
            <a:r>
              <a:rPr dirty="0" sz="800" spc="55" b="1">
                <a:latin typeface="Arial"/>
                <a:cs typeface="Arial"/>
              </a:rPr>
              <a:t>Степанов</a:t>
            </a:r>
            <a:r>
              <a:rPr dirty="0" sz="800" spc="5" b="1">
                <a:latin typeface="Arial"/>
                <a:cs typeface="Arial"/>
              </a:rPr>
              <a:t> </a:t>
            </a:r>
            <a:r>
              <a:rPr dirty="0" sz="800" spc="55" b="1">
                <a:latin typeface="Arial"/>
                <a:cs typeface="Arial"/>
              </a:rPr>
              <a:t>Д.А.,</a:t>
            </a:r>
            <a:r>
              <a:rPr dirty="0" sz="800" spc="5" b="1">
                <a:latin typeface="Arial"/>
                <a:cs typeface="Arial"/>
              </a:rPr>
              <a:t> </a:t>
            </a:r>
            <a:r>
              <a:rPr dirty="0" sz="800" spc="90" b="1">
                <a:latin typeface="Arial"/>
                <a:cs typeface="Arial"/>
              </a:rPr>
              <a:t>Деревеженко</a:t>
            </a:r>
            <a:r>
              <a:rPr dirty="0" sz="800" spc="5" b="1">
                <a:latin typeface="Arial"/>
                <a:cs typeface="Arial"/>
              </a:rPr>
              <a:t> </a:t>
            </a:r>
            <a:r>
              <a:rPr dirty="0" sz="800" spc="15" b="1">
                <a:latin typeface="Arial"/>
                <a:cs typeface="Arial"/>
              </a:rPr>
              <a:t>В.С.</a:t>
            </a:r>
            <a:endParaRPr sz="8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7298" y="1961783"/>
            <a:ext cx="3320415" cy="889635"/>
          </a:xfrm>
          <a:prstGeom prst="rect">
            <a:avLst/>
          </a:prstGeom>
        </p:spPr>
        <p:txBody>
          <a:bodyPr wrap="square" lIns="0" tIns="457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1200" spc="110" b="1">
                <a:solidFill>
                  <a:srgbClr val="CCE500"/>
                </a:solidFill>
                <a:latin typeface="Arial"/>
                <a:cs typeface="Arial"/>
              </a:rPr>
              <a:t>Бюджет</a:t>
            </a:r>
            <a:r>
              <a:rPr dirty="0" sz="1200" spc="-35" b="1">
                <a:solidFill>
                  <a:srgbClr val="CCE500"/>
                </a:solidFill>
                <a:latin typeface="Arial"/>
                <a:cs typeface="Arial"/>
              </a:rPr>
              <a:t> </a:t>
            </a:r>
            <a:r>
              <a:rPr dirty="0" sz="1200" spc="75" b="1">
                <a:solidFill>
                  <a:srgbClr val="CCE500"/>
                </a:solidFill>
                <a:latin typeface="Arial"/>
                <a:cs typeface="Arial"/>
              </a:rPr>
              <a:t>для</a:t>
            </a:r>
            <a:r>
              <a:rPr dirty="0" sz="1200" spc="-35" b="1">
                <a:solidFill>
                  <a:srgbClr val="CCE500"/>
                </a:solidFill>
                <a:latin typeface="Arial"/>
                <a:cs typeface="Arial"/>
              </a:rPr>
              <a:t> </a:t>
            </a:r>
            <a:r>
              <a:rPr dirty="0" sz="1200" spc="135" b="1">
                <a:solidFill>
                  <a:srgbClr val="CCE500"/>
                </a:solidFill>
                <a:latin typeface="Arial"/>
                <a:cs typeface="Arial"/>
              </a:rPr>
              <a:t>граждан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95">
                <a:solidFill>
                  <a:srgbClr val="CCE500"/>
                </a:solidFill>
                <a:latin typeface="Microsoft Sans Serif"/>
                <a:cs typeface="Microsoft Sans Serif"/>
              </a:rPr>
              <a:t>к</a:t>
            </a:r>
            <a:r>
              <a:rPr dirty="0" sz="1200" spc="-40">
                <a:solidFill>
                  <a:srgbClr val="CCE50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85">
                <a:solidFill>
                  <a:srgbClr val="CCE500"/>
                </a:solidFill>
                <a:latin typeface="Microsoft Sans Serif"/>
                <a:cs typeface="Microsoft Sans Serif"/>
              </a:rPr>
              <a:t>федеральному</a:t>
            </a:r>
            <a:r>
              <a:rPr dirty="0" sz="1200" spc="-40">
                <a:solidFill>
                  <a:srgbClr val="CCE50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85">
                <a:solidFill>
                  <a:srgbClr val="CCE500"/>
                </a:solidFill>
                <a:latin typeface="Microsoft Sans Serif"/>
                <a:cs typeface="Microsoft Sans Serif"/>
              </a:rPr>
              <a:t>закону</a:t>
            </a:r>
            <a:endParaRPr sz="12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95">
                <a:solidFill>
                  <a:srgbClr val="CCE500"/>
                </a:solidFill>
                <a:latin typeface="Microsoft Sans Serif"/>
                <a:cs typeface="Microsoft Sans Serif"/>
              </a:rPr>
              <a:t>о</a:t>
            </a:r>
            <a:r>
              <a:rPr dirty="0" sz="1200" spc="-30">
                <a:solidFill>
                  <a:srgbClr val="CCE50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85">
                <a:solidFill>
                  <a:srgbClr val="CCE500"/>
                </a:solidFill>
                <a:latin typeface="Microsoft Sans Serif"/>
                <a:cs typeface="Microsoft Sans Serif"/>
              </a:rPr>
              <a:t>федеральном</a:t>
            </a:r>
            <a:r>
              <a:rPr dirty="0" sz="1200" spc="-25">
                <a:solidFill>
                  <a:srgbClr val="CCE50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00">
                <a:solidFill>
                  <a:srgbClr val="CCE500"/>
                </a:solidFill>
                <a:latin typeface="Microsoft Sans Serif"/>
                <a:cs typeface="Microsoft Sans Serif"/>
              </a:rPr>
              <a:t>бюджете</a:t>
            </a:r>
            <a:r>
              <a:rPr dirty="0" sz="1200" spc="-25">
                <a:solidFill>
                  <a:srgbClr val="CCE50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90">
                <a:solidFill>
                  <a:srgbClr val="CCE500"/>
                </a:solidFill>
                <a:latin typeface="Microsoft Sans Serif"/>
                <a:cs typeface="Microsoft Sans Serif"/>
              </a:rPr>
              <a:t>на</a:t>
            </a:r>
            <a:r>
              <a:rPr dirty="0" sz="1200" spc="-30">
                <a:solidFill>
                  <a:srgbClr val="CCE50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65">
                <a:solidFill>
                  <a:srgbClr val="CCE500"/>
                </a:solidFill>
                <a:latin typeface="Microsoft Sans Serif"/>
                <a:cs typeface="Microsoft Sans Serif"/>
              </a:rPr>
              <a:t>2024</a:t>
            </a:r>
            <a:r>
              <a:rPr dirty="0" sz="1200" spc="-25">
                <a:solidFill>
                  <a:srgbClr val="CCE50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00">
                <a:solidFill>
                  <a:srgbClr val="CCE500"/>
                </a:solidFill>
                <a:latin typeface="Microsoft Sans Serif"/>
                <a:cs typeface="Microsoft Sans Serif"/>
              </a:rPr>
              <a:t>год</a:t>
            </a:r>
            <a:endParaRPr sz="12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50">
                <a:solidFill>
                  <a:srgbClr val="CCE500"/>
                </a:solidFill>
                <a:latin typeface="Microsoft Sans Serif"/>
                <a:cs typeface="Microsoft Sans Serif"/>
              </a:rPr>
              <a:t>и</a:t>
            </a:r>
            <a:r>
              <a:rPr dirty="0" sz="1200" spc="-25">
                <a:solidFill>
                  <a:srgbClr val="CCE50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90">
                <a:solidFill>
                  <a:srgbClr val="CCE500"/>
                </a:solidFill>
                <a:latin typeface="Microsoft Sans Serif"/>
                <a:cs typeface="Microsoft Sans Serif"/>
              </a:rPr>
              <a:t>на</a:t>
            </a:r>
            <a:r>
              <a:rPr dirty="0" sz="1200" spc="-25">
                <a:solidFill>
                  <a:srgbClr val="CCE50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CCE500"/>
                </a:solidFill>
                <a:latin typeface="Microsoft Sans Serif"/>
                <a:cs typeface="Microsoft Sans Serif"/>
              </a:rPr>
              <a:t>плановый</a:t>
            </a:r>
            <a:r>
              <a:rPr dirty="0" sz="1200" spc="-25">
                <a:solidFill>
                  <a:srgbClr val="CCE50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20">
                <a:solidFill>
                  <a:srgbClr val="CCE500"/>
                </a:solidFill>
                <a:latin typeface="Microsoft Sans Serif"/>
                <a:cs typeface="Microsoft Sans Serif"/>
              </a:rPr>
              <a:t>период</a:t>
            </a:r>
            <a:r>
              <a:rPr dirty="0" sz="1200" spc="-25">
                <a:solidFill>
                  <a:srgbClr val="CCE50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50">
                <a:solidFill>
                  <a:srgbClr val="CCE500"/>
                </a:solidFill>
                <a:latin typeface="Microsoft Sans Serif"/>
                <a:cs typeface="Microsoft Sans Serif"/>
              </a:rPr>
              <a:t>2025</a:t>
            </a:r>
            <a:r>
              <a:rPr dirty="0" sz="1200" spc="-20">
                <a:solidFill>
                  <a:srgbClr val="CCE50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50">
                <a:solidFill>
                  <a:srgbClr val="CCE500"/>
                </a:solidFill>
                <a:latin typeface="Microsoft Sans Serif"/>
                <a:cs typeface="Microsoft Sans Serif"/>
              </a:rPr>
              <a:t>и</a:t>
            </a:r>
            <a:r>
              <a:rPr dirty="0" sz="1200" spc="-25">
                <a:solidFill>
                  <a:srgbClr val="CCE50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55">
                <a:solidFill>
                  <a:srgbClr val="CCE500"/>
                </a:solidFill>
                <a:latin typeface="Microsoft Sans Serif"/>
                <a:cs typeface="Microsoft Sans Serif"/>
              </a:rPr>
              <a:t>2026</a:t>
            </a:r>
            <a:r>
              <a:rPr dirty="0" sz="1200" spc="-25">
                <a:solidFill>
                  <a:srgbClr val="CCE500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00">
                <a:solidFill>
                  <a:srgbClr val="CCE500"/>
                </a:solidFill>
                <a:latin typeface="Microsoft Sans Serif"/>
                <a:cs typeface="Microsoft Sans Serif"/>
              </a:rPr>
              <a:t>годов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559992" y="0"/>
            <a:ext cx="7560309" cy="10692130"/>
          </a:xfrm>
          <a:custGeom>
            <a:avLst/>
            <a:gdLst/>
            <a:ahLst/>
            <a:cxnLst/>
            <a:rect l="l" t="t" r="r" b="b"/>
            <a:pathLst>
              <a:path w="7560309" h="10692130">
                <a:moveTo>
                  <a:pt x="7560005" y="0"/>
                </a:moveTo>
                <a:lnTo>
                  <a:pt x="0" y="0"/>
                </a:lnTo>
                <a:lnTo>
                  <a:pt x="0" y="10692003"/>
                </a:lnTo>
                <a:lnTo>
                  <a:pt x="7560005" y="10692003"/>
                </a:lnTo>
                <a:lnTo>
                  <a:pt x="7560005" y="0"/>
                </a:lnTo>
                <a:close/>
              </a:path>
            </a:pathLst>
          </a:custGeom>
          <a:solidFill>
            <a:srgbClr val="CCE500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27300" y="10094903"/>
            <a:ext cx="126364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2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4481041" y="10094903"/>
            <a:ext cx="11176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387299" y="543814"/>
            <a:ext cx="1267460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5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С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Н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В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НЫ</a:t>
            </a:r>
            <a:r>
              <a:rPr dirty="0" sz="650" spc="1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50">
                <a:solidFill>
                  <a:srgbClr val="211D1E"/>
                </a:solidFill>
                <a:latin typeface="Verdana"/>
                <a:cs typeface="Verdana"/>
              </a:rPr>
              <a:t>П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М</a:t>
            </a:r>
            <a:r>
              <a:rPr dirty="0" sz="650" spc="6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15">
                <a:solidFill>
                  <a:srgbClr val="211D1E"/>
                </a:solidFill>
                <a:latin typeface="Verdana"/>
                <a:cs typeface="Verdana"/>
              </a:rPr>
              <a:t>Т</a:t>
            </a:r>
            <a:r>
              <a:rPr dirty="0" sz="650" spc="6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20">
                <a:solidFill>
                  <a:srgbClr val="211D1E"/>
                </a:solidFill>
                <a:latin typeface="Verdana"/>
                <a:cs typeface="Verdana"/>
              </a:rPr>
              <a:t>Ы 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Ф</a:t>
            </a:r>
            <a:r>
              <a:rPr dirty="0" sz="650" spc="6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30">
                <a:solidFill>
                  <a:srgbClr val="211D1E"/>
                </a:solidFill>
                <a:latin typeface="Verdana"/>
                <a:cs typeface="Verdana"/>
              </a:rPr>
              <a:t>Д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7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Л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Ь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Н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-10">
                <a:solidFill>
                  <a:srgbClr val="211D1E"/>
                </a:solidFill>
                <a:latin typeface="Verdana"/>
                <a:cs typeface="Verdana"/>
              </a:rPr>
              <a:t>Г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20">
                <a:solidFill>
                  <a:srgbClr val="211D1E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11D1E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Т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11D1E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11D1E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11D1E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11D1E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11D1E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11D1E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11D1E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11D1E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11D1E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pic>
        <p:nvPicPr>
          <p:cNvPr id="10" name="object 1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778199" y="3011436"/>
            <a:ext cx="216001" cy="6066701"/>
          </a:xfrm>
          <a:prstGeom prst="rect">
            <a:avLst/>
          </a:prstGeom>
        </p:spPr>
      </p:pic>
      <p:sp>
        <p:nvSpPr>
          <p:cNvPr id="11" name="object 11"/>
          <p:cNvSpPr/>
          <p:nvPr/>
        </p:nvSpPr>
        <p:spPr>
          <a:xfrm>
            <a:off x="4102201" y="8415007"/>
            <a:ext cx="216535" cy="663575"/>
          </a:xfrm>
          <a:custGeom>
            <a:avLst/>
            <a:gdLst/>
            <a:ahLst/>
            <a:cxnLst/>
            <a:rect l="l" t="t" r="r" b="b"/>
            <a:pathLst>
              <a:path w="216535" h="663575">
                <a:moveTo>
                  <a:pt x="216001" y="0"/>
                </a:moveTo>
                <a:lnTo>
                  <a:pt x="0" y="0"/>
                </a:lnTo>
                <a:lnTo>
                  <a:pt x="0" y="663130"/>
                </a:lnTo>
                <a:lnTo>
                  <a:pt x="216001" y="663130"/>
                </a:lnTo>
                <a:lnTo>
                  <a:pt x="216001" y="0"/>
                </a:lnTo>
                <a:close/>
              </a:path>
            </a:pathLst>
          </a:custGeom>
          <a:solidFill>
            <a:srgbClr val="A8AAAD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2" name="object 1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933313" y="3001098"/>
            <a:ext cx="216001" cy="6077038"/>
          </a:xfrm>
          <a:prstGeom prst="rect">
            <a:avLst/>
          </a:prstGeom>
        </p:spPr>
      </p:pic>
      <p:sp>
        <p:nvSpPr>
          <p:cNvPr id="13" name="object 13"/>
          <p:cNvSpPr/>
          <p:nvPr/>
        </p:nvSpPr>
        <p:spPr>
          <a:xfrm>
            <a:off x="6257315" y="8477999"/>
            <a:ext cx="216535" cy="600710"/>
          </a:xfrm>
          <a:custGeom>
            <a:avLst/>
            <a:gdLst/>
            <a:ahLst/>
            <a:cxnLst/>
            <a:rect l="l" t="t" r="r" b="b"/>
            <a:pathLst>
              <a:path w="216535" h="600709">
                <a:moveTo>
                  <a:pt x="216001" y="0"/>
                </a:moveTo>
                <a:lnTo>
                  <a:pt x="0" y="0"/>
                </a:lnTo>
                <a:lnTo>
                  <a:pt x="0" y="600125"/>
                </a:lnTo>
                <a:lnTo>
                  <a:pt x="216001" y="600125"/>
                </a:lnTo>
                <a:lnTo>
                  <a:pt x="216001" y="0"/>
                </a:lnTo>
                <a:close/>
              </a:path>
            </a:pathLst>
          </a:custGeom>
          <a:solidFill>
            <a:srgbClr val="A8AAAD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4" name="object 1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440528" y="2961754"/>
            <a:ext cx="216001" cy="6116383"/>
          </a:xfrm>
          <a:prstGeom prst="rect">
            <a:avLst/>
          </a:prstGeom>
        </p:spPr>
      </p:pic>
      <p:pic>
        <p:nvPicPr>
          <p:cNvPr id="15" name="object 1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3595298" y="2961754"/>
            <a:ext cx="216001" cy="6116383"/>
          </a:xfrm>
          <a:prstGeom prst="rect">
            <a:avLst/>
          </a:prstGeom>
        </p:spPr>
      </p:pic>
      <p:sp>
        <p:nvSpPr>
          <p:cNvPr id="16" name="object 16"/>
          <p:cNvSpPr/>
          <p:nvPr/>
        </p:nvSpPr>
        <p:spPr>
          <a:xfrm>
            <a:off x="11764530" y="8912352"/>
            <a:ext cx="216535" cy="166370"/>
          </a:xfrm>
          <a:custGeom>
            <a:avLst/>
            <a:gdLst/>
            <a:ahLst/>
            <a:cxnLst/>
            <a:rect l="l" t="t" r="r" b="b"/>
            <a:pathLst>
              <a:path w="216534" h="166370">
                <a:moveTo>
                  <a:pt x="216001" y="0"/>
                </a:moveTo>
                <a:lnTo>
                  <a:pt x="0" y="0"/>
                </a:lnTo>
                <a:lnTo>
                  <a:pt x="0" y="165785"/>
                </a:lnTo>
                <a:lnTo>
                  <a:pt x="216001" y="165785"/>
                </a:lnTo>
                <a:lnTo>
                  <a:pt x="216001" y="0"/>
                </a:lnTo>
                <a:close/>
              </a:path>
            </a:pathLst>
          </a:custGeom>
          <a:solidFill>
            <a:srgbClr val="A8AA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3919302" y="8804249"/>
            <a:ext cx="216535" cy="274320"/>
          </a:xfrm>
          <a:custGeom>
            <a:avLst/>
            <a:gdLst/>
            <a:ahLst/>
            <a:cxnLst/>
            <a:rect l="l" t="t" r="r" b="b"/>
            <a:pathLst>
              <a:path w="216534" h="274320">
                <a:moveTo>
                  <a:pt x="216001" y="0"/>
                </a:moveTo>
                <a:lnTo>
                  <a:pt x="0" y="0"/>
                </a:lnTo>
                <a:lnTo>
                  <a:pt x="0" y="273888"/>
                </a:lnTo>
                <a:lnTo>
                  <a:pt x="216001" y="273888"/>
                </a:lnTo>
                <a:lnTo>
                  <a:pt x="216001" y="0"/>
                </a:lnTo>
                <a:close/>
              </a:path>
            </a:pathLst>
          </a:custGeom>
          <a:solidFill>
            <a:srgbClr val="A8AAAD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8" name="object 1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280524" y="2922271"/>
            <a:ext cx="216001" cy="6155867"/>
          </a:xfrm>
          <a:prstGeom prst="rect">
            <a:avLst/>
          </a:prstGeom>
        </p:spPr>
      </p:pic>
      <p:sp>
        <p:nvSpPr>
          <p:cNvPr id="19" name="object 19"/>
          <p:cNvSpPr/>
          <p:nvPr/>
        </p:nvSpPr>
        <p:spPr>
          <a:xfrm>
            <a:off x="9604527" y="8794801"/>
            <a:ext cx="216535" cy="283845"/>
          </a:xfrm>
          <a:custGeom>
            <a:avLst/>
            <a:gdLst/>
            <a:ahLst/>
            <a:cxnLst/>
            <a:rect l="l" t="t" r="r" b="b"/>
            <a:pathLst>
              <a:path w="216534" h="283845">
                <a:moveTo>
                  <a:pt x="216001" y="0"/>
                </a:moveTo>
                <a:lnTo>
                  <a:pt x="0" y="0"/>
                </a:lnTo>
                <a:lnTo>
                  <a:pt x="0" y="283336"/>
                </a:lnTo>
                <a:lnTo>
                  <a:pt x="216001" y="283336"/>
                </a:lnTo>
                <a:lnTo>
                  <a:pt x="216001" y="0"/>
                </a:lnTo>
                <a:close/>
              </a:path>
            </a:pathLst>
          </a:custGeom>
          <a:solidFill>
            <a:srgbClr val="A8AAAD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20" name="object 2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454196" y="3654006"/>
            <a:ext cx="216001" cy="5424131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130194" y="3656736"/>
            <a:ext cx="216001" cy="5424132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609323" y="3573005"/>
            <a:ext cx="216001" cy="5505132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85320" y="3573005"/>
            <a:ext cx="216001" cy="5505132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1116538" y="3109506"/>
            <a:ext cx="216001" cy="5968631"/>
          </a:xfrm>
          <a:prstGeom prst="rect">
            <a:avLst/>
          </a:prstGeom>
        </p:spPr>
      </p:pic>
      <p:pic>
        <p:nvPicPr>
          <p:cNvPr id="25" name="object 25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13271295" y="3226194"/>
            <a:ext cx="216001" cy="5851944"/>
          </a:xfrm>
          <a:prstGeom prst="rect">
            <a:avLst/>
          </a:prstGeom>
        </p:spPr>
      </p:pic>
      <p:pic>
        <p:nvPicPr>
          <p:cNvPr id="26" name="object 26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0792535" y="3109506"/>
            <a:ext cx="216003" cy="5968631"/>
          </a:xfrm>
          <a:prstGeom prst="rect">
            <a:avLst/>
          </a:prstGeom>
        </p:spPr>
      </p:pic>
      <p:pic>
        <p:nvPicPr>
          <p:cNvPr id="27" name="object 27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2947292" y="3226193"/>
            <a:ext cx="216015" cy="5851944"/>
          </a:xfrm>
          <a:prstGeom prst="rect">
            <a:avLst/>
          </a:prstGeom>
        </p:spPr>
      </p:pic>
      <p:pic>
        <p:nvPicPr>
          <p:cNvPr id="28" name="object 28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8956535" y="3195001"/>
            <a:ext cx="216001" cy="5883135"/>
          </a:xfrm>
          <a:prstGeom prst="rect">
            <a:avLst/>
          </a:prstGeom>
        </p:spPr>
      </p:pic>
      <p:pic>
        <p:nvPicPr>
          <p:cNvPr id="29" name="object 29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8632532" y="3195002"/>
            <a:ext cx="216001" cy="5883135"/>
          </a:xfrm>
          <a:prstGeom prst="rect">
            <a:avLst/>
          </a:prstGeom>
        </p:spPr>
      </p:pic>
      <p:sp>
        <p:nvSpPr>
          <p:cNvPr id="30" name="object 30"/>
          <p:cNvSpPr txBox="1"/>
          <p:nvPr/>
        </p:nvSpPr>
        <p:spPr>
          <a:xfrm>
            <a:off x="2984933" y="6800305"/>
            <a:ext cx="133350" cy="36385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65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23</a:t>
            </a:r>
            <a:r>
              <a:rPr dirty="0" sz="650" spc="35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650" spc="3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137661" y="7978581"/>
            <a:ext cx="136525" cy="38735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-3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294,5</a:t>
            </a:r>
            <a:endParaRPr sz="6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292781" y="8043305"/>
            <a:ext cx="136525" cy="39116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-3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70" b="1">
                <a:solidFill>
                  <a:srgbClr val="221E1F"/>
                </a:solidFill>
                <a:latin typeface="Arial"/>
                <a:cs typeface="Arial"/>
              </a:rPr>
              <a:t>000,7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9639993" y="8384612"/>
            <a:ext cx="136525" cy="36893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-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595,4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1799994" y="8559837"/>
            <a:ext cx="136525" cy="31115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-83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,5</a:t>
            </a:r>
            <a:endParaRPr sz="6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3954760" y="8393896"/>
            <a:ext cx="136525" cy="36957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-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5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,4</a:t>
            </a:r>
            <a:endParaRPr sz="6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812308" y="2615576"/>
            <a:ext cx="136525" cy="35496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11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,9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486061" y="3197154"/>
            <a:ext cx="136525" cy="41846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27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80" b="1">
                <a:solidFill>
                  <a:srgbClr val="221E1F"/>
                </a:solidFill>
                <a:latin typeface="Arial"/>
                <a:cs typeface="Arial"/>
              </a:rPr>
              <a:t>824,4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642621" y="3152154"/>
            <a:ext cx="136525" cy="38862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70" b="1">
                <a:solidFill>
                  <a:srgbClr val="221E1F"/>
                </a:solidFill>
                <a:latin typeface="Arial"/>
                <a:cs typeface="Arial"/>
              </a:rPr>
              <a:t>28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674,1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8988752" y="2751084"/>
            <a:ext cx="136525" cy="40322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35</a:t>
            </a:r>
            <a:r>
              <a:rPr dirty="0" sz="65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065,3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1151900" y="2676935"/>
            <a:ext cx="136525" cy="39179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33</a:t>
            </a:r>
            <a:r>
              <a:rPr dirty="0" sz="65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552,3</a:t>
            </a:r>
            <a:endParaRPr sz="6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3306668" y="2789759"/>
            <a:ext cx="136525" cy="39560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34</a:t>
            </a:r>
            <a:r>
              <a:rPr dirty="0" sz="65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051,0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966796" y="2570078"/>
            <a:ext cx="136525" cy="38989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9314192" y="2472699"/>
            <a:ext cx="136525" cy="40830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36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660,7</a:t>
            </a:r>
            <a:endParaRPr sz="6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1475808" y="2469360"/>
            <a:ext cx="136525" cy="451484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34</a:t>
            </a:r>
            <a:r>
              <a:rPr dirty="0" sz="65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382,8*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3630577" y="2479357"/>
            <a:ext cx="136525" cy="44132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35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587,4*</a:t>
            </a:r>
            <a:endParaRPr sz="65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983067" y="3641295"/>
            <a:ext cx="133350" cy="34734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58</a:t>
            </a:r>
            <a:r>
              <a:rPr dirty="0" sz="650" spc="35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650" spc="3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139268" y="3556170"/>
            <a:ext cx="133350" cy="33845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50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65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Microsoft Sans Serif"/>
                <a:cs typeface="Microsoft Sans Serif"/>
              </a:rPr>
              <a:t>863,5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137094" y="5264979"/>
            <a:ext cx="134620" cy="360680"/>
          </a:xfrm>
          <a:prstGeom prst="rect">
            <a:avLst/>
          </a:prstGeom>
        </p:spPr>
        <p:txBody>
          <a:bodyPr wrap="square" lIns="0" tIns="1714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50" spc="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81</a:t>
            </a:r>
            <a:r>
              <a:rPr dirty="0" sz="650" spc="2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,5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8485249" y="5099300"/>
            <a:ext cx="134620" cy="368935"/>
          </a:xfrm>
          <a:prstGeom prst="rect">
            <a:avLst/>
          </a:prstGeom>
        </p:spPr>
        <p:txBody>
          <a:bodyPr wrap="square" lIns="0" tIns="1714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50" spc="40">
                <a:solidFill>
                  <a:srgbClr val="221E1F"/>
                </a:solidFill>
                <a:latin typeface="Microsoft Sans Serif"/>
                <a:cs typeface="Microsoft Sans Serif"/>
              </a:rPr>
              <a:t>23</a:t>
            </a:r>
            <a:r>
              <a:rPr dirty="0" sz="65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10">
                <a:solidFill>
                  <a:srgbClr val="221E1F"/>
                </a:solidFill>
                <a:latin typeface="Microsoft Sans Serif"/>
                <a:cs typeface="Microsoft Sans Serif"/>
              </a:rPr>
              <a:t>561,0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0645572" y="5177081"/>
            <a:ext cx="134620" cy="368935"/>
          </a:xfrm>
          <a:prstGeom prst="rect">
            <a:avLst/>
          </a:prstGeom>
        </p:spPr>
        <p:txBody>
          <a:bodyPr wrap="square" lIns="0" tIns="1714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50" spc="5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650" spc="3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650" spc="25">
                <a:solidFill>
                  <a:srgbClr val="221E1F"/>
                </a:solidFill>
                <a:latin typeface="Microsoft Sans Serif"/>
                <a:cs typeface="Microsoft Sans Serif"/>
              </a:rPr>
              <a:t>,6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2800340" y="5167698"/>
            <a:ext cx="134620" cy="382905"/>
          </a:xfrm>
          <a:prstGeom prst="rect">
            <a:avLst/>
          </a:prstGeom>
        </p:spPr>
        <p:txBody>
          <a:bodyPr wrap="square" lIns="0" tIns="1714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50" spc="35">
                <a:solidFill>
                  <a:srgbClr val="221E1F"/>
                </a:solidFill>
                <a:latin typeface="Microsoft Sans Serif"/>
                <a:cs typeface="Microsoft Sans Serif"/>
              </a:rPr>
              <a:t>22</a:t>
            </a:r>
            <a:r>
              <a:rPr dirty="0" sz="65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636,3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8488091" y="3182307"/>
            <a:ext cx="134620" cy="357505"/>
          </a:xfrm>
          <a:prstGeom prst="rect">
            <a:avLst/>
          </a:prstGeom>
        </p:spPr>
        <p:txBody>
          <a:bodyPr wrap="square" lIns="0" tIns="1714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50" spc="4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50</a:t>
            </a:r>
            <a:r>
              <a:rPr dirty="0" sz="650" spc="4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650" spc="3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0647141" y="3096799"/>
            <a:ext cx="134620" cy="348615"/>
          </a:xfrm>
          <a:prstGeom prst="rect">
            <a:avLst/>
          </a:prstGeom>
        </p:spPr>
        <p:txBody>
          <a:bodyPr wrap="square" lIns="0" tIns="1714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50" spc="4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20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650" spc="25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650" spc="3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2801908" y="3213487"/>
            <a:ext cx="134620" cy="338455"/>
          </a:xfrm>
          <a:prstGeom prst="rect">
            <a:avLst/>
          </a:prstGeom>
        </p:spPr>
        <p:txBody>
          <a:bodyPr wrap="square" lIns="0" tIns="1714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50" spc="4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 spc="4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650" spc="2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43299" y="7337703"/>
            <a:ext cx="956310" cy="1767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Доходы</a:t>
            </a:r>
            <a:endParaRPr sz="800">
              <a:latin typeface="Microsoft Sans Serif"/>
              <a:cs typeface="Microsoft Sans Serif"/>
            </a:endParaRPr>
          </a:p>
          <a:p>
            <a:pPr>
              <a:lnSpc>
                <a:spcPct val="100000"/>
              </a:lnSpc>
            </a:pPr>
            <a:endParaRPr sz="1000">
              <a:latin typeface="Microsoft Sans Serif"/>
              <a:cs typeface="Microsoft Sans Serif"/>
            </a:endParaRPr>
          </a:p>
          <a:p>
            <a:pPr marL="12700" marR="139065">
              <a:lnSpc>
                <a:spcPts val="850"/>
              </a:lnSpc>
              <a:spcBef>
                <a:spcPts val="580"/>
              </a:spcBef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ов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е 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доходы</a:t>
            </a:r>
            <a:endParaRPr sz="800">
              <a:latin typeface="Microsoft Sans Serif"/>
              <a:cs typeface="Microsoft Sans Serif"/>
            </a:endParaRPr>
          </a:p>
          <a:p>
            <a:pPr marL="12700" marR="5080">
              <a:lnSpc>
                <a:spcPts val="850"/>
              </a:lnSpc>
              <a:spcBef>
                <a:spcPts val="85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е 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доходы</a:t>
            </a:r>
            <a:endParaRPr sz="8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Расходы</a:t>
            </a:r>
            <a:endParaRPr sz="800">
              <a:latin typeface="Microsoft Sans Serif"/>
              <a:cs typeface="Microsoft Sans Serif"/>
            </a:endParaRPr>
          </a:p>
          <a:p>
            <a:pPr marL="12700" marR="226060">
              <a:lnSpc>
                <a:spcPct val="265700"/>
              </a:lnSpc>
            </a:pP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(-) 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(+)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540334" y="7344003"/>
            <a:ext cx="108585" cy="108585"/>
          </a:xfrm>
          <a:custGeom>
            <a:avLst/>
            <a:gdLst/>
            <a:ahLst/>
            <a:cxnLst/>
            <a:rect l="l" t="t" r="r" b="b"/>
            <a:pathLst>
              <a:path w="108584" h="108584">
                <a:moveTo>
                  <a:pt x="108000" y="0"/>
                </a:moveTo>
                <a:lnTo>
                  <a:pt x="0" y="0"/>
                </a:lnTo>
                <a:lnTo>
                  <a:pt x="0" y="108000"/>
                </a:lnTo>
                <a:lnTo>
                  <a:pt x="108000" y="108000"/>
                </a:lnTo>
                <a:lnTo>
                  <a:pt x="108000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540334" y="7668006"/>
            <a:ext cx="108585" cy="108585"/>
          </a:xfrm>
          <a:custGeom>
            <a:avLst/>
            <a:gdLst/>
            <a:ahLst/>
            <a:cxnLst/>
            <a:rect l="l" t="t" r="r" b="b"/>
            <a:pathLst>
              <a:path w="108584" h="108584">
                <a:moveTo>
                  <a:pt x="108000" y="0"/>
                </a:moveTo>
                <a:lnTo>
                  <a:pt x="0" y="0"/>
                </a:lnTo>
                <a:lnTo>
                  <a:pt x="0" y="108000"/>
                </a:lnTo>
                <a:lnTo>
                  <a:pt x="108000" y="108000"/>
                </a:lnTo>
                <a:lnTo>
                  <a:pt x="108000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540004" y="7992008"/>
            <a:ext cx="108585" cy="108585"/>
          </a:xfrm>
          <a:custGeom>
            <a:avLst/>
            <a:gdLst/>
            <a:ahLst/>
            <a:cxnLst/>
            <a:rect l="l" t="t" r="r" b="b"/>
            <a:pathLst>
              <a:path w="108584" h="108584">
                <a:moveTo>
                  <a:pt x="108000" y="0"/>
                </a:moveTo>
                <a:lnTo>
                  <a:pt x="0" y="0"/>
                </a:lnTo>
                <a:lnTo>
                  <a:pt x="0" y="108000"/>
                </a:lnTo>
                <a:lnTo>
                  <a:pt x="108000" y="108000"/>
                </a:lnTo>
                <a:lnTo>
                  <a:pt x="108000" y="0"/>
                </a:lnTo>
                <a:close/>
              </a:path>
            </a:pathLst>
          </a:custGeom>
          <a:solidFill>
            <a:srgbClr val="243F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540004" y="8315998"/>
            <a:ext cx="108585" cy="108585"/>
          </a:xfrm>
          <a:custGeom>
            <a:avLst/>
            <a:gdLst/>
            <a:ahLst/>
            <a:cxnLst/>
            <a:rect l="l" t="t" r="r" b="b"/>
            <a:pathLst>
              <a:path w="108584" h="108584">
                <a:moveTo>
                  <a:pt x="108000" y="0"/>
                </a:moveTo>
                <a:lnTo>
                  <a:pt x="0" y="0"/>
                </a:lnTo>
                <a:lnTo>
                  <a:pt x="0" y="108000"/>
                </a:lnTo>
                <a:lnTo>
                  <a:pt x="108000" y="108000"/>
                </a:lnTo>
                <a:lnTo>
                  <a:pt x="108000" y="0"/>
                </a:lnTo>
                <a:close/>
              </a:path>
            </a:pathLst>
          </a:custGeom>
          <a:solidFill>
            <a:srgbClr val="BFA1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540004" y="8964003"/>
            <a:ext cx="108585" cy="108585"/>
          </a:xfrm>
          <a:custGeom>
            <a:avLst/>
            <a:gdLst/>
            <a:ahLst/>
            <a:cxnLst/>
            <a:rect l="l" t="t" r="r" b="b"/>
            <a:pathLst>
              <a:path w="108584" h="108584">
                <a:moveTo>
                  <a:pt x="108000" y="0"/>
                </a:moveTo>
                <a:lnTo>
                  <a:pt x="0" y="0"/>
                </a:lnTo>
                <a:lnTo>
                  <a:pt x="0" y="108000"/>
                </a:lnTo>
                <a:lnTo>
                  <a:pt x="108000" y="108000"/>
                </a:lnTo>
                <a:lnTo>
                  <a:pt x="108000" y="0"/>
                </a:lnTo>
                <a:close/>
              </a:path>
            </a:pathLst>
          </a:custGeom>
          <a:solidFill>
            <a:srgbClr val="F1C8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540004" y="8640000"/>
            <a:ext cx="108585" cy="108585"/>
          </a:xfrm>
          <a:custGeom>
            <a:avLst/>
            <a:gdLst/>
            <a:ahLst/>
            <a:cxnLst/>
            <a:rect l="l" t="t" r="r" b="b"/>
            <a:pathLst>
              <a:path w="108584" h="108584">
                <a:moveTo>
                  <a:pt x="108000" y="0"/>
                </a:moveTo>
                <a:lnTo>
                  <a:pt x="0" y="0"/>
                </a:lnTo>
                <a:lnTo>
                  <a:pt x="0" y="108000"/>
                </a:lnTo>
                <a:lnTo>
                  <a:pt x="108000" y="108000"/>
                </a:lnTo>
                <a:lnTo>
                  <a:pt x="108000" y="0"/>
                </a:lnTo>
                <a:close/>
              </a:path>
            </a:pathLst>
          </a:custGeom>
          <a:solidFill>
            <a:srgbClr val="A8AA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 txBox="1"/>
          <p:nvPr/>
        </p:nvSpPr>
        <p:spPr>
          <a:xfrm>
            <a:off x="11279827" y="9192752"/>
            <a:ext cx="22669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5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5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3434175" y="9192752"/>
            <a:ext cx="22796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50" spc="70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50" spc="25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9114853" y="9192752"/>
            <a:ext cx="22923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50" spc="70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50" spc="2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684724" y="9183812"/>
            <a:ext cx="39560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70"/>
              </a:spcBef>
            </a:pPr>
            <a:r>
              <a:rPr dirty="0" sz="650" spc="30">
                <a:solidFill>
                  <a:srgbClr val="808184"/>
                </a:solidFill>
                <a:latin typeface="Microsoft Sans Serif"/>
                <a:cs typeface="Microsoft Sans Serif"/>
              </a:rPr>
              <a:t>2023</a:t>
            </a:r>
            <a:endParaRPr sz="650">
              <a:latin typeface="Microsoft Sans Serif"/>
              <a:cs typeface="Microsoft Sans Serif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808184"/>
                </a:solidFill>
                <a:latin typeface="Microsoft Sans Serif"/>
                <a:cs typeface="Microsoft Sans Serif"/>
              </a:rPr>
              <a:t>(оценка)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564472" y="9183812"/>
            <a:ext cx="320040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59690">
              <a:lnSpc>
                <a:spcPct val="100000"/>
              </a:lnSpc>
              <a:spcBef>
                <a:spcPts val="170"/>
              </a:spcBef>
            </a:pPr>
            <a:r>
              <a:rPr dirty="0" sz="650" spc="30">
                <a:solidFill>
                  <a:srgbClr val="808184"/>
                </a:solidFill>
                <a:latin typeface="Microsoft Sans Serif"/>
                <a:cs typeface="Microsoft Sans Serif"/>
              </a:rPr>
              <a:t>2022</a:t>
            </a:r>
            <a:endParaRPr sz="65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25">
                <a:solidFill>
                  <a:srgbClr val="808184"/>
                </a:solidFill>
                <a:latin typeface="Microsoft Sans Serif"/>
                <a:cs typeface="Microsoft Sans Serif"/>
              </a:rPr>
              <a:t>(отчет)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851298" y="2069783"/>
            <a:ext cx="2470785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Основные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характеристики </a:t>
            </a:r>
            <a:r>
              <a:rPr dirty="0" sz="1200" spc="1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</a:t>
            </a:r>
            <a:r>
              <a:rPr dirty="0" sz="12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1200" spc="-8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2024–2026</a:t>
            </a:r>
            <a:r>
              <a:rPr dirty="0" sz="12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годы,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0779831" y="9828001"/>
            <a:ext cx="3032760" cy="349885"/>
          </a:xfrm>
          <a:prstGeom prst="rect">
            <a:avLst/>
          </a:prstGeom>
        </p:spPr>
        <p:txBody>
          <a:bodyPr wrap="square" lIns="0" tIns="444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r>
              <a:rPr dirty="0" sz="500" spc="-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В</a:t>
            </a:r>
            <a:r>
              <a:rPr dirty="0" sz="500" spc="-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общем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объеме</a:t>
            </a:r>
            <a:r>
              <a:rPr dirty="0" sz="500" spc="-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расходов</a:t>
            </a:r>
            <a:r>
              <a:rPr dirty="0" sz="500" spc="-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предусматриваются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условно</a:t>
            </a:r>
            <a:r>
              <a:rPr dirty="0" sz="500" spc="-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утверждаемые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расходы</a:t>
            </a:r>
            <a:endParaRPr sz="500">
              <a:latin typeface="Microsoft Sans Serif"/>
              <a:cs typeface="Microsoft Sans Serif"/>
            </a:endParaRPr>
          </a:p>
          <a:p>
            <a:pPr marL="53340" marR="5080">
              <a:lnSpc>
                <a:spcPct val="141700"/>
              </a:lnSpc>
            </a:pP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(не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распределенные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в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плановом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периоде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в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соответствии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с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классификацией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расходов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 бюджетов</a:t>
            </a:r>
            <a:r>
              <a:rPr dirty="0" sz="500" spc="-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бюджетные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ассигнования)</a:t>
            </a:r>
            <a:endParaRPr sz="5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21E1F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21E1F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21E1F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3055299" y="543814"/>
            <a:ext cx="1267460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40">
                <a:solidFill>
                  <a:srgbClr val="221E1F"/>
                </a:solidFill>
                <a:latin typeface="Microsoft Sans Serif"/>
                <a:cs typeface="Microsoft Sans Serif"/>
              </a:rPr>
              <a:t>ОСНОВНЫЕ </a:t>
            </a:r>
            <a:r>
              <a:rPr dirty="0" sz="650" spc="35">
                <a:solidFill>
                  <a:srgbClr val="221E1F"/>
                </a:solidFill>
                <a:latin typeface="Microsoft Sans Serif"/>
                <a:cs typeface="Microsoft Sans Serif"/>
              </a:rPr>
              <a:t>ПАРАМЕТРЫ </a:t>
            </a:r>
            <a:r>
              <a:rPr dirty="0" sz="65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20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650" spc="4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650" spc="1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650" spc="-1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650" spc="8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650" spc="45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650" spc="6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650" spc="4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650" spc="-1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650" spc="4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650" spc="45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650" spc="4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650" spc="75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650" spc="1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650" spc="-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65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endParaRPr sz="650">
              <a:latin typeface="Microsoft Sans Serif"/>
              <a:cs typeface="Microsoft Sans Serif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2695246" y="518925"/>
            <a:ext cx="9730105" cy="9751060"/>
            <a:chOff x="2695246" y="518925"/>
            <a:chExt cx="9730105" cy="9751060"/>
          </a:xfrm>
        </p:grpSpPr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701595" y="5374310"/>
              <a:ext cx="4938876" cy="1611604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2736756" y="5374315"/>
              <a:ext cx="4904105" cy="1611630"/>
            </a:xfrm>
            <a:custGeom>
              <a:avLst/>
              <a:gdLst/>
              <a:ahLst/>
              <a:cxnLst/>
              <a:rect l="l" t="t" r="r" b="b"/>
              <a:pathLst>
                <a:path w="4904105" h="1611629">
                  <a:moveTo>
                    <a:pt x="4903724" y="0"/>
                  </a:moveTo>
                  <a:lnTo>
                    <a:pt x="232333" y="1611604"/>
                  </a:lnTo>
                  <a:lnTo>
                    <a:pt x="215676" y="1562308"/>
                  </a:lnTo>
                  <a:lnTo>
                    <a:pt x="199552" y="1512903"/>
                  </a:lnTo>
                  <a:lnTo>
                    <a:pt x="183960" y="1463387"/>
                  </a:lnTo>
                  <a:lnTo>
                    <a:pt x="168900" y="1413759"/>
                  </a:lnTo>
                  <a:lnTo>
                    <a:pt x="154372" y="1364018"/>
                  </a:lnTo>
                  <a:lnTo>
                    <a:pt x="140376" y="1314162"/>
                  </a:lnTo>
                  <a:lnTo>
                    <a:pt x="126911" y="1264189"/>
                  </a:lnTo>
                  <a:lnTo>
                    <a:pt x="113976" y="1214099"/>
                  </a:lnTo>
                  <a:lnTo>
                    <a:pt x="101571" y="1163889"/>
                  </a:lnTo>
                  <a:lnTo>
                    <a:pt x="89696" y="1113558"/>
                  </a:lnTo>
                  <a:lnTo>
                    <a:pt x="78351" y="1063104"/>
                  </a:lnTo>
                  <a:lnTo>
                    <a:pt x="67535" y="1012527"/>
                  </a:lnTo>
                  <a:lnTo>
                    <a:pt x="57247" y="961824"/>
                  </a:lnTo>
                  <a:lnTo>
                    <a:pt x="47487" y="910994"/>
                  </a:lnTo>
                  <a:lnTo>
                    <a:pt x="38255" y="860035"/>
                  </a:lnTo>
                  <a:lnTo>
                    <a:pt x="29551" y="808947"/>
                  </a:lnTo>
                  <a:lnTo>
                    <a:pt x="21374" y="757727"/>
                  </a:lnTo>
                  <a:lnTo>
                    <a:pt x="13723" y="706373"/>
                  </a:lnTo>
                  <a:lnTo>
                    <a:pt x="6598" y="654886"/>
                  </a:lnTo>
                  <a:lnTo>
                    <a:pt x="0" y="603262"/>
                  </a:lnTo>
                  <a:lnTo>
                    <a:pt x="4903724" y="0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968561" y="5384165"/>
              <a:ext cx="4598974" cy="1681124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2968561" y="5384162"/>
              <a:ext cx="4599305" cy="1681480"/>
            </a:xfrm>
            <a:custGeom>
              <a:avLst/>
              <a:gdLst/>
              <a:ahLst/>
              <a:cxnLst/>
              <a:rect l="l" t="t" r="r" b="b"/>
              <a:pathLst>
                <a:path w="4599305" h="1681479">
                  <a:moveTo>
                    <a:pt x="4598974" y="0"/>
                  </a:moveTo>
                  <a:lnTo>
                    <a:pt x="28333" y="1681124"/>
                  </a:lnTo>
                  <a:lnTo>
                    <a:pt x="23118" y="1666341"/>
                  </a:lnTo>
                  <a:lnTo>
                    <a:pt x="14123" y="1640706"/>
                  </a:lnTo>
                  <a:lnTo>
                    <a:pt x="5150" y="1615062"/>
                  </a:lnTo>
                  <a:lnTo>
                    <a:pt x="0" y="1600250"/>
                  </a:lnTo>
                  <a:lnTo>
                    <a:pt x="4598974" y="0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991586" y="5376468"/>
              <a:ext cx="4587925" cy="4193133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2991582" y="5376465"/>
              <a:ext cx="4588510" cy="4193540"/>
            </a:xfrm>
            <a:custGeom>
              <a:avLst/>
              <a:gdLst/>
              <a:ahLst/>
              <a:cxnLst/>
              <a:rect l="l" t="t" r="r" b="b"/>
              <a:pathLst>
                <a:path w="4588509" h="4193540">
                  <a:moveTo>
                    <a:pt x="4587938" y="0"/>
                  </a:moveTo>
                  <a:lnTo>
                    <a:pt x="2073313" y="4193133"/>
                  </a:lnTo>
                  <a:lnTo>
                    <a:pt x="2028121" y="4165658"/>
                  </a:lnTo>
                  <a:lnTo>
                    <a:pt x="1983409" y="4137935"/>
                  </a:lnTo>
                  <a:lnTo>
                    <a:pt x="1939175" y="4109960"/>
                  </a:lnTo>
                  <a:lnTo>
                    <a:pt x="1895416" y="4081732"/>
                  </a:lnTo>
                  <a:lnTo>
                    <a:pt x="1852131" y="4053247"/>
                  </a:lnTo>
                  <a:lnTo>
                    <a:pt x="1809318" y="4024503"/>
                  </a:lnTo>
                  <a:lnTo>
                    <a:pt x="1766973" y="3995497"/>
                  </a:lnTo>
                  <a:lnTo>
                    <a:pt x="1725095" y="3966226"/>
                  </a:lnTo>
                  <a:lnTo>
                    <a:pt x="1683681" y="3936688"/>
                  </a:lnTo>
                  <a:lnTo>
                    <a:pt x="1642730" y="3906880"/>
                  </a:lnTo>
                  <a:lnTo>
                    <a:pt x="1602239" y="3876799"/>
                  </a:lnTo>
                  <a:lnTo>
                    <a:pt x="1562205" y="3846442"/>
                  </a:lnTo>
                  <a:lnTo>
                    <a:pt x="1522627" y="3815807"/>
                  </a:lnTo>
                  <a:lnTo>
                    <a:pt x="1483502" y="3784892"/>
                  </a:lnTo>
                  <a:lnTo>
                    <a:pt x="1444829" y="3753692"/>
                  </a:lnTo>
                  <a:lnTo>
                    <a:pt x="1406604" y="3722206"/>
                  </a:lnTo>
                  <a:lnTo>
                    <a:pt x="1368826" y="3690432"/>
                  </a:lnTo>
                  <a:lnTo>
                    <a:pt x="1331492" y="3658365"/>
                  </a:lnTo>
                  <a:lnTo>
                    <a:pt x="1294601" y="3626004"/>
                  </a:lnTo>
                  <a:lnTo>
                    <a:pt x="1258149" y="3593346"/>
                  </a:lnTo>
                  <a:lnTo>
                    <a:pt x="1222135" y="3560387"/>
                  </a:lnTo>
                  <a:lnTo>
                    <a:pt x="1186557" y="3527126"/>
                  </a:lnTo>
                  <a:lnTo>
                    <a:pt x="1151412" y="3493560"/>
                  </a:lnTo>
                  <a:lnTo>
                    <a:pt x="1116697" y="3459685"/>
                  </a:lnTo>
                  <a:lnTo>
                    <a:pt x="1082412" y="3425500"/>
                  </a:lnTo>
                  <a:lnTo>
                    <a:pt x="1048553" y="3391001"/>
                  </a:lnTo>
                  <a:lnTo>
                    <a:pt x="1015118" y="3356186"/>
                  </a:lnTo>
                  <a:lnTo>
                    <a:pt x="982105" y="3321052"/>
                  </a:lnTo>
                  <a:lnTo>
                    <a:pt x="949512" y="3285597"/>
                  </a:lnTo>
                  <a:lnTo>
                    <a:pt x="917337" y="3249817"/>
                  </a:lnTo>
                  <a:lnTo>
                    <a:pt x="885577" y="3213710"/>
                  </a:lnTo>
                  <a:lnTo>
                    <a:pt x="854230" y="3177273"/>
                  </a:lnTo>
                  <a:lnTo>
                    <a:pt x="823294" y="3140503"/>
                  </a:lnTo>
                  <a:lnTo>
                    <a:pt x="792767" y="3103398"/>
                  </a:lnTo>
                  <a:lnTo>
                    <a:pt x="762646" y="3065956"/>
                  </a:lnTo>
                  <a:lnTo>
                    <a:pt x="732930" y="3028173"/>
                  </a:lnTo>
                  <a:lnTo>
                    <a:pt x="703615" y="2990046"/>
                  </a:lnTo>
                  <a:lnTo>
                    <a:pt x="674700" y="2951573"/>
                  </a:lnTo>
                  <a:lnTo>
                    <a:pt x="646182" y="2912752"/>
                  </a:lnTo>
                  <a:lnTo>
                    <a:pt x="618060" y="2873578"/>
                  </a:lnTo>
                  <a:lnTo>
                    <a:pt x="590331" y="2834051"/>
                  </a:lnTo>
                  <a:lnTo>
                    <a:pt x="562992" y="2794167"/>
                  </a:lnTo>
                  <a:lnTo>
                    <a:pt x="536042" y="2753923"/>
                  </a:lnTo>
                  <a:lnTo>
                    <a:pt x="509479" y="2713316"/>
                  </a:lnTo>
                  <a:lnTo>
                    <a:pt x="483299" y="2672345"/>
                  </a:lnTo>
                  <a:lnTo>
                    <a:pt x="457501" y="2631006"/>
                  </a:lnTo>
                  <a:lnTo>
                    <a:pt x="432083" y="2589296"/>
                  </a:lnTo>
                  <a:lnTo>
                    <a:pt x="407042" y="2547213"/>
                  </a:lnTo>
                  <a:lnTo>
                    <a:pt x="382377" y="2504754"/>
                  </a:lnTo>
                  <a:lnTo>
                    <a:pt x="358084" y="2461916"/>
                  </a:lnTo>
                  <a:lnTo>
                    <a:pt x="334162" y="2418697"/>
                  </a:lnTo>
                  <a:lnTo>
                    <a:pt x="310608" y="2375094"/>
                  </a:lnTo>
                  <a:lnTo>
                    <a:pt x="287421" y="2331104"/>
                  </a:lnTo>
                  <a:lnTo>
                    <a:pt x="264598" y="2286725"/>
                  </a:lnTo>
                  <a:lnTo>
                    <a:pt x="242136" y="2241953"/>
                  </a:lnTo>
                  <a:lnTo>
                    <a:pt x="220034" y="2196787"/>
                  </a:lnTo>
                  <a:lnTo>
                    <a:pt x="198289" y="2151222"/>
                  </a:lnTo>
                  <a:lnTo>
                    <a:pt x="176899" y="2105258"/>
                  </a:lnTo>
                  <a:lnTo>
                    <a:pt x="155862" y="2058890"/>
                  </a:lnTo>
                  <a:lnTo>
                    <a:pt x="135176" y="2012116"/>
                  </a:lnTo>
                  <a:lnTo>
                    <a:pt x="114838" y="1964934"/>
                  </a:lnTo>
                  <a:lnTo>
                    <a:pt x="94846" y="1917341"/>
                  </a:lnTo>
                  <a:lnTo>
                    <a:pt x="75198" y="1869333"/>
                  </a:lnTo>
                  <a:lnTo>
                    <a:pt x="55891" y="1820909"/>
                  </a:lnTo>
                  <a:lnTo>
                    <a:pt x="36924" y="1772066"/>
                  </a:lnTo>
                  <a:lnTo>
                    <a:pt x="18294" y="1722800"/>
                  </a:lnTo>
                  <a:lnTo>
                    <a:pt x="0" y="1673110"/>
                  </a:lnTo>
                  <a:lnTo>
                    <a:pt x="4587938" y="0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050002" y="5388572"/>
              <a:ext cx="2517482" cy="452059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5050003" y="5388579"/>
              <a:ext cx="2517775" cy="4521200"/>
            </a:xfrm>
            <a:custGeom>
              <a:avLst/>
              <a:gdLst/>
              <a:ahLst/>
              <a:cxnLst/>
              <a:rect l="l" t="t" r="r" b="b"/>
              <a:pathLst>
                <a:path w="2517775" h="4521200">
                  <a:moveTo>
                    <a:pt x="2517482" y="0"/>
                  </a:moveTo>
                  <a:lnTo>
                    <a:pt x="686434" y="4520577"/>
                  </a:lnTo>
                  <a:lnTo>
                    <a:pt x="640628" y="4501806"/>
                  </a:lnTo>
                  <a:lnTo>
                    <a:pt x="594383" y="4482244"/>
                  </a:lnTo>
                  <a:lnTo>
                    <a:pt x="547802" y="4461942"/>
                  </a:lnTo>
                  <a:lnTo>
                    <a:pt x="500986" y="4440952"/>
                  </a:lnTo>
                  <a:lnTo>
                    <a:pt x="454040" y="4419325"/>
                  </a:lnTo>
                  <a:lnTo>
                    <a:pt x="407067" y="4397111"/>
                  </a:lnTo>
                  <a:lnTo>
                    <a:pt x="360167" y="4374361"/>
                  </a:lnTo>
                  <a:lnTo>
                    <a:pt x="313446" y="4351128"/>
                  </a:lnTo>
                  <a:lnTo>
                    <a:pt x="267005" y="4327460"/>
                  </a:lnTo>
                  <a:lnTo>
                    <a:pt x="220947" y="4303411"/>
                  </a:lnTo>
                  <a:lnTo>
                    <a:pt x="175374" y="4279030"/>
                  </a:lnTo>
                  <a:lnTo>
                    <a:pt x="130391" y="4254369"/>
                  </a:lnTo>
                  <a:lnTo>
                    <a:pt x="86099" y="4229479"/>
                  </a:lnTo>
                  <a:lnTo>
                    <a:pt x="42601" y="4204410"/>
                  </a:lnTo>
                  <a:lnTo>
                    <a:pt x="0" y="4179214"/>
                  </a:lnTo>
                  <a:lnTo>
                    <a:pt x="2517482" y="0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731611" y="5389804"/>
              <a:ext cx="1835924" cy="4550371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5731606" y="5389806"/>
              <a:ext cx="1836420" cy="4550410"/>
            </a:xfrm>
            <a:custGeom>
              <a:avLst/>
              <a:gdLst/>
              <a:ahLst/>
              <a:cxnLst/>
              <a:rect l="l" t="t" r="r" b="b"/>
              <a:pathLst>
                <a:path w="1836420" h="4550409">
                  <a:moveTo>
                    <a:pt x="1835937" y="0"/>
                  </a:moveTo>
                  <a:lnTo>
                    <a:pt x="79578" y="4550359"/>
                  </a:lnTo>
                  <a:lnTo>
                    <a:pt x="58585" y="4542310"/>
                  </a:lnTo>
                  <a:lnTo>
                    <a:pt x="39712" y="4534973"/>
                  </a:lnTo>
                  <a:lnTo>
                    <a:pt x="20878" y="4527531"/>
                  </a:lnTo>
                  <a:lnTo>
                    <a:pt x="0" y="4519168"/>
                  </a:lnTo>
                  <a:lnTo>
                    <a:pt x="1835937" y="0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" name="object 1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810427" y="5389944"/>
              <a:ext cx="1757463" cy="4747602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5810432" y="5389948"/>
              <a:ext cx="1757680" cy="4747895"/>
            </a:xfrm>
            <a:custGeom>
              <a:avLst/>
              <a:gdLst/>
              <a:ahLst/>
              <a:cxnLst/>
              <a:rect l="l" t="t" r="r" b="b"/>
              <a:pathLst>
                <a:path w="1757679" h="4747895">
                  <a:moveTo>
                    <a:pt x="1757464" y="0"/>
                  </a:moveTo>
                  <a:lnTo>
                    <a:pt x="654291" y="4747590"/>
                  </a:lnTo>
                  <a:lnTo>
                    <a:pt x="601727" y="4735261"/>
                  </a:lnTo>
                  <a:lnTo>
                    <a:pt x="549937" y="4722561"/>
                  </a:lnTo>
                  <a:lnTo>
                    <a:pt x="498813" y="4709457"/>
                  </a:lnTo>
                  <a:lnTo>
                    <a:pt x="448244" y="4695914"/>
                  </a:lnTo>
                  <a:lnTo>
                    <a:pt x="398120" y="4681901"/>
                  </a:lnTo>
                  <a:lnTo>
                    <a:pt x="348333" y="4667383"/>
                  </a:lnTo>
                  <a:lnTo>
                    <a:pt x="298771" y="4652328"/>
                  </a:lnTo>
                  <a:lnTo>
                    <a:pt x="249326" y="4636702"/>
                  </a:lnTo>
                  <a:lnTo>
                    <a:pt x="199886" y="4620472"/>
                  </a:lnTo>
                  <a:lnTo>
                    <a:pt x="150344" y="4603605"/>
                  </a:lnTo>
                  <a:lnTo>
                    <a:pt x="100589" y="4586067"/>
                  </a:lnTo>
                  <a:lnTo>
                    <a:pt x="50510" y="4567826"/>
                  </a:lnTo>
                  <a:lnTo>
                    <a:pt x="0" y="4548847"/>
                  </a:lnTo>
                  <a:lnTo>
                    <a:pt x="1757464" y="0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" name="object 2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458216" y="5391112"/>
              <a:ext cx="1109751" cy="4781448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6458209" y="5391113"/>
              <a:ext cx="1109980" cy="4781550"/>
            </a:xfrm>
            <a:custGeom>
              <a:avLst/>
              <a:gdLst/>
              <a:ahLst/>
              <a:cxnLst/>
              <a:rect l="l" t="t" r="r" b="b"/>
              <a:pathLst>
                <a:path w="1109979" h="4781550">
                  <a:moveTo>
                    <a:pt x="1109751" y="0"/>
                  </a:moveTo>
                  <a:lnTo>
                    <a:pt x="168414" y="4781435"/>
                  </a:lnTo>
                  <a:lnTo>
                    <a:pt x="122477" y="4772502"/>
                  </a:lnTo>
                  <a:lnTo>
                    <a:pt x="84021" y="4764670"/>
                  </a:lnTo>
                  <a:lnTo>
                    <a:pt x="45658" y="4756387"/>
                  </a:lnTo>
                  <a:lnTo>
                    <a:pt x="0" y="4746104"/>
                  </a:lnTo>
                  <a:lnTo>
                    <a:pt x="1109751" y="0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" name="object 2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623977" y="5391404"/>
              <a:ext cx="944092" cy="4843170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6623978" y="5391410"/>
              <a:ext cx="944244" cy="4843780"/>
            </a:xfrm>
            <a:custGeom>
              <a:avLst/>
              <a:gdLst/>
              <a:ahLst/>
              <a:cxnLst/>
              <a:rect l="l" t="t" r="r" b="b"/>
              <a:pathLst>
                <a:path w="944245" h="4843780">
                  <a:moveTo>
                    <a:pt x="944092" y="0"/>
                  </a:moveTo>
                  <a:lnTo>
                    <a:pt x="426910" y="4843170"/>
                  </a:lnTo>
                  <a:lnTo>
                    <a:pt x="373045" y="4837302"/>
                  </a:lnTo>
                  <a:lnTo>
                    <a:pt x="319436" y="4830885"/>
                  </a:lnTo>
                  <a:lnTo>
                    <a:pt x="266026" y="4823910"/>
                  </a:lnTo>
                  <a:lnTo>
                    <a:pt x="212759" y="4816368"/>
                  </a:lnTo>
                  <a:lnTo>
                    <a:pt x="159580" y="4808250"/>
                  </a:lnTo>
                  <a:lnTo>
                    <a:pt x="106431" y="4799548"/>
                  </a:lnTo>
                  <a:lnTo>
                    <a:pt x="53256" y="4790253"/>
                  </a:lnTo>
                  <a:lnTo>
                    <a:pt x="0" y="4780356"/>
                  </a:lnTo>
                  <a:lnTo>
                    <a:pt x="944092" y="0"/>
                  </a:lnTo>
                  <a:close/>
                </a:path>
              </a:pathLst>
            </a:custGeom>
            <a:ln w="12699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" name="object 2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043000" y="5345442"/>
              <a:ext cx="1782127" cy="4917902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7043014" y="5345439"/>
              <a:ext cx="1782445" cy="4918075"/>
            </a:xfrm>
            <a:custGeom>
              <a:avLst/>
              <a:gdLst/>
              <a:ahLst/>
              <a:cxnLst/>
              <a:rect l="l" t="t" r="r" b="b"/>
              <a:pathLst>
                <a:path w="1782445" h="4918075">
                  <a:moveTo>
                    <a:pt x="512673" y="0"/>
                  </a:moveTo>
                  <a:lnTo>
                    <a:pt x="1782114" y="4747361"/>
                  </a:lnTo>
                  <a:lnTo>
                    <a:pt x="1731255" y="4760779"/>
                  </a:lnTo>
                  <a:lnTo>
                    <a:pt x="1680712" y="4773635"/>
                  </a:lnTo>
                  <a:lnTo>
                    <a:pt x="1630464" y="4785931"/>
                  </a:lnTo>
                  <a:lnTo>
                    <a:pt x="1580490" y="4797667"/>
                  </a:lnTo>
                  <a:lnTo>
                    <a:pt x="1530769" y="4808845"/>
                  </a:lnTo>
                  <a:lnTo>
                    <a:pt x="1481280" y="4819468"/>
                  </a:lnTo>
                  <a:lnTo>
                    <a:pt x="1432002" y="4829536"/>
                  </a:lnTo>
                  <a:lnTo>
                    <a:pt x="1382914" y="4839053"/>
                  </a:lnTo>
                  <a:lnTo>
                    <a:pt x="1333995" y="4848018"/>
                  </a:lnTo>
                  <a:lnTo>
                    <a:pt x="1285223" y="4856434"/>
                  </a:lnTo>
                  <a:lnTo>
                    <a:pt x="1236578" y="4864303"/>
                  </a:lnTo>
                  <a:lnTo>
                    <a:pt x="1188038" y="4871625"/>
                  </a:lnTo>
                  <a:lnTo>
                    <a:pt x="1139583" y="4878404"/>
                  </a:lnTo>
                  <a:lnTo>
                    <a:pt x="1091192" y="4884640"/>
                  </a:lnTo>
                  <a:lnTo>
                    <a:pt x="1042843" y="4890335"/>
                  </a:lnTo>
                  <a:lnTo>
                    <a:pt x="994515" y="4895491"/>
                  </a:lnTo>
                  <a:lnTo>
                    <a:pt x="946187" y="4900109"/>
                  </a:lnTo>
                  <a:lnTo>
                    <a:pt x="897839" y="4904192"/>
                  </a:lnTo>
                  <a:lnTo>
                    <a:pt x="849448" y="4907740"/>
                  </a:lnTo>
                  <a:lnTo>
                    <a:pt x="800995" y="4910756"/>
                  </a:lnTo>
                  <a:lnTo>
                    <a:pt x="752458" y="4913240"/>
                  </a:lnTo>
                  <a:lnTo>
                    <a:pt x="703816" y="4915196"/>
                  </a:lnTo>
                  <a:lnTo>
                    <a:pt x="655047" y="4916623"/>
                  </a:lnTo>
                  <a:lnTo>
                    <a:pt x="606132" y="4917525"/>
                  </a:lnTo>
                  <a:lnTo>
                    <a:pt x="557048" y="4917903"/>
                  </a:lnTo>
                  <a:lnTo>
                    <a:pt x="507775" y="4917757"/>
                  </a:lnTo>
                  <a:lnTo>
                    <a:pt x="458292" y="4917091"/>
                  </a:lnTo>
                  <a:lnTo>
                    <a:pt x="408577" y="4915906"/>
                  </a:lnTo>
                  <a:lnTo>
                    <a:pt x="358610" y="4914203"/>
                  </a:lnTo>
                  <a:lnTo>
                    <a:pt x="308369" y="4911983"/>
                  </a:lnTo>
                  <a:lnTo>
                    <a:pt x="257833" y="4909250"/>
                  </a:lnTo>
                  <a:lnTo>
                    <a:pt x="206982" y="4906004"/>
                  </a:lnTo>
                  <a:lnTo>
                    <a:pt x="155794" y="4902246"/>
                  </a:lnTo>
                  <a:lnTo>
                    <a:pt x="104248" y="4897980"/>
                  </a:lnTo>
                  <a:lnTo>
                    <a:pt x="52324" y="4893205"/>
                  </a:lnTo>
                  <a:lnTo>
                    <a:pt x="0" y="4887925"/>
                  </a:lnTo>
                  <a:lnTo>
                    <a:pt x="512673" y="0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7" name="object 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535037" y="5335473"/>
              <a:ext cx="2533815" cy="4761230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7535032" y="5335474"/>
              <a:ext cx="2534285" cy="4761230"/>
            </a:xfrm>
            <a:custGeom>
              <a:avLst/>
              <a:gdLst/>
              <a:ahLst/>
              <a:cxnLst/>
              <a:rect l="l" t="t" r="r" b="b"/>
              <a:pathLst>
                <a:path w="2534284" h="4761230">
                  <a:moveTo>
                    <a:pt x="0" y="0"/>
                  </a:moveTo>
                  <a:lnTo>
                    <a:pt x="2533827" y="4225150"/>
                  </a:lnTo>
                  <a:lnTo>
                    <a:pt x="2486756" y="4253227"/>
                  </a:lnTo>
                  <a:lnTo>
                    <a:pt x="2440219" y="4280456"/>
                  </a:lnTo>
                  <a:lnTo>
                    <a:pt x="2394155" y="4306865"/>
                  </a:lnTo>
                  <a:lnTo>
                    <a:pt x="2348504" y="4332479"/>
                  </a:lnTo>
                  <a:lnTo>
                    <a:pt x="2303206" y="4357323"/>
                  </a:lnTo>
                  <a:lnTo>
                    <a:pt x="2258199" y="4381423"/>
                  </a:lnTo>
                  <a:lnTo>
                    <a:pt x="2213424" y="4404805"/>
                  </a:lnTo>
                  <a:lnTo>
                    <a:pt x="2168819" y="4427494"/>
                  </a:lnTo>
                  <a:lnTo>
                    <a:pt x="2124325" y="4449517"/>
                  </a:lnTo>
                  <a:lnTo>
                    <a:pt x="2079881" y="4470899"/>
                  </a:lnTo>
                  <a:lnTo>
                    <a:pt x="2035426" y="4491665"/>
                  </a:lnTo>
                  <a:lnTo>
                    <a:pt x="1990900" y="4511842"/>
                  </a:lnTo>
                  <a:lnTo>
                    <a:pt x="1946242" y="4531455"/>
                  </a:lnTo>
                  <a:lnTo>
                    <a:pt x="1901392" y="4550529"/>
                  </a:lnTo>
                  <a:lnTo>
                    <a:pt x="1856289" y="4569091"/>
                  </a:lnTo>
                  <a:lnTo>
                    <a:pt x="1810873" y="4587167"/>
                  </a:lnTo>
                  <a:lnTo>
                    <a:pt x="1765083" y="4604782"/>
                  </a:lnTo>
                  <a:lnTo>
                    <a:pt x="1718859" y="4621961"/>
                  </a:lnTo>
                  <a:lnTo>
                    <a:pt x="1672140" y="4638731"/>
                  </a:lnTo>
                  <a:lnTo>
                    <a:pt x="1624866" y="4655116"/>
                  </a:lnTo>
                  <a:lnTo>
                    <a:pt x="1576976" y="4671144"/>
                  </a:lnTo>
                  <a:lnTo>
                    <a:pt x="1528409" y="4686839"/>
                  </a:lnTo>
                  <a:lnTo>
                    <a:pt x="1479106" y="4702228"/>
                  </a:lnTo>
                  <a:lnTo>
                    <a:pt x="1429005" y="4717335"/>
                  </a:lnTo>
                  <a:lnTo>
                    <a:pt x="1378047" y="4732188"/>
                  </a:lnTo>
                  <a:lnTo>
                    <a:pt x="1326170" y="4746811"/>
                  </a:lnTo>
                  <a:lnTo>
                    <a:pt x="1273314" y="4761230"/>
                  </a:lnTo>
                  <a:lnTo>
                    <a:pt x="0" y="0"/>
                  </a:lnTo>
                  <a:close/>
                </a:path>
              </a:pathLst>
            </a:custGeom>
            <a:ln w="12699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9" name="object 2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542999" y="5382577"/>
              <a:ext cx="4848542" cy="4187024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7542999" y="5382574"/>
              <a:ext cx="4848860" cy="4187190"/>
            </a:xfrm>
            <a:custGeom>
              <a:avLst/>
              <a:gdLst/>
              <a:ahLst/>
              <a:cxnLst/>
              <a:rect l="l" t="t" r="r" b="b"/>
              <a:pathLst>
                <a:path w="4848859" h="4187190">
                  <a:moveTo>
                    <a:pt x="0" y="0"/>
                  </a:moveTo>
                  <a:lnTo>
                    <a:pt x="4848542" y="510590"/>
                  </a:lnTo>
                  <a:lnTo>
                    <a:pt x="4842998" y="561077"/>
                  </a:lnTo>
                  <a:lnTo>
                    <a:pt x="4836974" y="611400"/>
                  </a:lnTo>
                  <a:lnTo>
                    <a:pt x="4830472" y="661557"/>
                  </a:lnTo>
                  <a:lnTo>
                    <a:pt x="4823494" y="711545"/>
                  </a:lnTo>
                  <a:lnTo>
                    <a:pt x="4816041" y="761363"/>
                  </a:lnTo>
                  <a:lnTo>
                    <a:pt x="4808114" y="811007"/>
                  </a:lnTo>
                  <a:lnTo>
                    <a:pt x="4799714" y="860477"/>
                  </a:lnTo>
                  <a:lnTo>
                    <a:pt x="4790844" y="909768"/>
                  </a:lnTo>
                  <a:lnTo>
                    <a:pt x="4781505" y="958881"/>
                  </a:lnTo>
                  <a:lnTo>
                    <a:pt x="4771697" y="1007811"/>
                  </a:lnTo>
                  <a:lnTo>
                    <a:pt x="4761423" y="1056557"/>
                  </a:lnTo>
                  <a:lnTo>
                    <a:pt x="4750684" y="1105116"/>
                  </a:lnTo>
                  <a:lnTo>
                    <a:pt x="4739481" y="1153487"/>
                  </a:lnTo>
                  <a:lnTo>
                    <a:pt x="4727816" y="1201667"/>
                  </a:lnTo>
                  <a:lnTo>
                    <a:pt x="4715690" y="1249654"/>
                  </a:lnTo>
                  <a:lnTo>
                    <a:pt x="4703105" y="1297445"/>
                  </a:lnTo>
                  <a:lnTo>
                    <a:pt x="4690062" y="1345039"/>
                  </a:lnTo>
                  <a:lnTo>
                    <a:pt x="4676562" y="1392433"/>
                  </a:lnTo>
                  <a:lnTo>
                    <a:pt x="4662607" y="1439624"/>
                  </a:lnTo>
                  <a:lnTo>
                    <a:pt x="4648198" y="1486611"/>
                  </a:lnTo>
                  <a:lnTo>
                    <a:pt x="4633337" y="1533392"/>
                  </a:lnTo>
                  <a:lnTo>
                    <a:pt x="4618025" y="1579963"/>
                  </a:lnTo>
                  <a:lnTo>
                    <a:pt x="4602264" y="1626324"/>
                  </a:lnTo>
                  <a:lnTo>
                    <a:pt x="4586055" y="1672471"/>
                  </a:lnTo>
                  <a:lnTo>
                    <a:pt x="4569399" y="1718403"/>
                  </a:lnTo>
                  <a:lnTo>
                    <a:pt x="4552298" y="1764116"/>
                  </a:lnTo>
                  <a:lnTo>
                    <a:pt x="4534754" y="1809610"/>
                  </a:lnTo>
                  <a:lnTo>
                    <a:pt x="4516767" y="1854881"/>
                  </a:lnTo>
                  <a:lnTo>
                    <a:pt x="4498339" y="1899928"/>
                  </a:lnTo>
                  <a:lnTo>
                    <a:pt x="4479472" y="1944747"/>
                  </a:lnTo>
                  <a:lnTo>
                    <a:pt x="4460167" y="1989338"/>
                  </a:lnTo>
                  <a:lnTo>
                    <a:pt x="4440425" y="2033697"/>
                  </a:lnTo>
                  <a:lnTo>
                    <a:pt x="4420248" y="2077823"/>
                  </a:lnTo>
                  <a:lnTo>
                    <a:pt x="4399637" y="2121713"/>
                  </a:lnTo>
                  <a:lnTo>
                    <a:pt x="4378594" y="2165365"/>
                  </a:lnTo>
                  <a:lnTo>
                    <a:pt x="4357120" y="2208776"/>
                  </a:lnTo>
                  <a:lnTo>
                    <a:pt x="4335217" y="2251945"/>
                  </a:lnTo>
                  <a:lnTo>
                    <a:pt x="4312886" y="2294869"/>
                  </a:lnTo>
                  <a:lnTo>
                    <a:pt x="4290128" y="2337547"/>
                  </a:lnTo>
                  <a:lnTo>
                    <a:pt x="4266945" y="2379974"/>
                  </a:lnTo>
                  <a:lnTo>
                    <a:pt x="4243338" y="2422151"/>
                  </a:lnTo>
                  <a:lnTo>
                    <a:pt x="4219309" y="2464073"/>
                  </a:lnTo>
                  <a:lnTo>
                    <a:pt x="4194859" y="2505740"/>
                  </a:lnTo>
                  <a:lnTo>
                    <a:pt x="4169990" y="2547148"/>
                  </a:lnTo>
                  <a:lnTo>
                    <a:pt x="4144702" y="2588296"/>
                  </a:lnTo>
                  <a:lnTo>
                    <a:pt x="4118998" y="2629180"/>
                  </a:lnTo>
                  <a:lnTo>
                    <a:pt x="4092879" y="2669800"/>
                  </a:lnTo>
                  <a:lnTo>
                    <a:pt x="4066346" y="2710153"/>
                  </a:lnTo>
                  <a:lnTo>
                    <a:pt x="4039401" y="2750236"/>
                  </a:lnTo>
                  <a:lnTo>
                    <a:pt x="4012045" y="2790048"/>
                  </a:lnTo>
                  <a:lnTo>
                    <a:pt x="3984279" y="2829585"/>
                  </a:lnTo>
                  <a:lnTo>
                    <a:pt x="3956106" y="2868847"/>
                  </a:lnTo>
                  <a:lnTo>
                    <a:pt x="3927526" y="2907829"/>
                  </a:lnTo>
                  <a:lnTo>
                    <a:pt x="3898540" y="2946531"/>
                  </a:lnTo>
                  <a:lnTo>
                    <a:pt x="3869151" y="2984950"/>
                  </a:lnTo>
                  <a:lnTo>
                    <a:pt x="3839359" y="3023084"/>
                  </a:lnTo>
                  <a:lnTo>
                    <a:pt x="3809167" y="3060931"/>
                  </a:lnTo>
                  <a:lnTo>
                    <a:pt x="3778575" y="3098488"/>
                  </a:lnTo>
                  <a:lnTo>
                    <a:pt x="3747585" y="3135752"/>
                  </a:lnTo>
                  <a:lnTo>
                    <a:pt x="3716199" y="3172723"/>
                  </a:lnTo>
                  <a:lnTo>
                    <a:pt x="3684417" y="3209397"/>
                  </a:lnTo>
                  <a:lnTo>
                    <a:pt x="3652242" y="3245773"/>
                  </a:lnTo>
                  <a:lnTo>
                    <a:pt x="3619674" y="3281848"/>
                  </a:lnTo>
                  <a:lnTo>
                    <a:pt x="3586715" y="3317619"/>
                  </a:lnTo>
                  <a:lnTo>
                    <a:pt x="3553367" y="3353085"/>
                  </a:lnTo>
                  <a:lnTo>
                    <a:pt x="3519631" y="3388243"/>
                  </a:lnTo>
                  <a:lnTo>
                    <a:pt x="3485508" y="3423092"/>
                  </a:lnTo>
                  <a:lnTo>
                    <a:pt x="3450999" y="3457628"/>
                  </a:lnTo>
                  <a:lnTo>
                    <a:pt x="3416108" y="3491850"/>
                  </a:lnTo>
                  <a:lnTo>
                    <a:pt x="3380833" y="3525756"/>
                  </a:lnTo>
                  <a:lnTo>
                    <a:pt x="3345178" y="3559342"/>
                  </a:lnTo>
                  <a:lnTo>
                    <a:pt x="3309144" y="3592608"/>
                  </a:lnTo>
                  <a:lnTo>
                    <a:pt x="3272731" y="3625550"/>
                  </a:lnTo>
                  <a:lnTo>
                    <a:pt x="3235942" y="3658166"/>
                  </a:lnTo>
                  <a:lnTo>
                    <a:pt x="3198777" y="3690455"/>
                  </a:lnTo>
                  <a:lnTo>
                    <a:pt x="3161239" y="3722413"/>
                  </a:lnTo>
                  <a:lnTo>
                    <a:pt x="3123328" y="3754039"/>
                  </a:lnTo>
                  <a:lnTo>
                    <a:pt x="3085046" y="3785331"/>
                  </a:lnTo>
                  <a:lnTo>
                    <a:pt x="3046395" y="3816286"/>
                  </a:lnTo>
                  <a:lnTo>
                    <a:pt x="3007376" y="3846901"/>
                  </a:lnTo>
                  <a:lnTo>
                    <a:pt x="2967990" y="3877176"/>
                  </a:lnTo>
                  <a:lnTo>
                    <a:pt x="2928239" y="3907106"/>
                  </a:lnTo>
                  <a:lnTo>
                    <a:pt x="2888124" y="3936691"/>
                  </a:lnTo>
                  <a:lnTo>
                    <a:pt x="2847647" y="3965928"/>
                  </a:lnTo>
                  <a:lnTo>
                    <a:pt x="2806809" y="3994815"/>
                  </a:lnTo>
                  <a:lnTo>
                    <a:pt x="2765611" y="4023349"/>
                  </a:lnTo>
                  <a:lnTo>
                    <a:pt x="2724055" y="4051528"/>
                  </a:lnTo>
                  <a:lnTo>
                    <a:pt x="2682143" y="4079351"/>
                  </a:lnTo>
                  <a:lnTo>
                    <a:pt x="2639875" y="4106814"/>
                  </a:lnTo>
                  <a:lnTo>
                    <a:pt x="2597253" y="4133915"/>
                  </a:lnTo>
                  <a:lnTo>
                    <a:pt x="2554279" y="4160653"/>
                  </a:lnTo>
                  <a:lnTo>
                    <a:pt x="2510955" y="4187024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1" name="object 3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58532" y="4960201"/>
              <a:ext cx="4859847" cy="950277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7558528" y="4960190"/>
              <a:ext cx="4860290" cy="950594"/>
            </a:xfrm>
            <a:custGeom>
              <a:avLst/>
              <a:gdLst/>
              <a:ahLst/>
              <a:cxnLst/>
              <a:rect l="l" t="t" r="r" b="b"/>
              <a:pathLst>
                <a:path w="4860290" h="950595">
                  <a:moveTo>
                    <a:pt x="0" y="432079"/>
                  </a:moveTo>
                  <a:lnTo>
                    <a:pt x="4840224" y="0"/>
                  </a:lnTo>
                  <a:lnTo>
                    <a:pt x="4844475" y="52161"/>
                  </a:lnTo>
                  <a:lnTo>
                    <a:pt x="4848211" y="103616"/>
                  </a:lnTo>
                  <a:lnTo>
                    <a:pt x="4851430" y="154447"/>
                  </a:lnTo>
                  <a:lnTo>
                    <a:pt x="4854131" y="204737"/>
                  </a:lnTo>
                  <a:lnTo>
                    <a:pt x="4856313" y="254569"/>
                  </a:lnTo>
                  <a:lnTo>
                    <a:pt x="4857977" y="304024"/>
                  </a:lnTo>
                  <a:lnTo>
                    <a:pt x="4859122" y="353186"/>
                  </a:lnTo>
                  <a:lnTo>
                    <a:pt x="4859746" y="402138"/>
                  </a:lnTo>
                  <a:lnTo>
                    <a:pt x="4859849" y="450960"/>
                  </a:lnTo>
                  <a:lnTo>
                    <a:pt x="4859431" y="499737"/>
                  </a:lnTo>
                  <a:lnTo>
                    <a:pt x="4858491" y="548551"/>
                  </a:lnTo>
                  <a:lnTo>
                    <a:pt x="4857028" y="597484"/>
                  </a:lnTo>
                  <a:lnTo>
                    <a:pt x="4855041" y="646619"/>
                  </a:lnTo>
                  <a:lnTo>
                    <a:pt x="4852531" y="696038"/>
                  </a:lnTo>
                  <a:lnTo>
                    <a:pt x="4849496" y="745824"/>
                  </a:lnTo>
                  <a:lnTo>
                    <a:pt x="4845935" y="796060"/>
                  </a:lnTo>
                  <a:lnTo>
                    <a:pt x="4841849" y="846828"/>
                  </a:lnTo>
                  <a:lnTo>
                    <a:pt x="4837236" y="898210"/>
                  </a:lnTo>
                  <a:lnTo>
                    <a:pt x="4832096" y="950290"/>
                  </a:lnTo>
                  <a:lnTo>
                    <a:pt x="0" y="432079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3" name="object 3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06378" y="525246"/>
              <a:ext cx="7493139" cy="4876952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4906372" y="525275"/>
              <a:ext cx="7493634" cy="4877435"/>
            </a:xfrm>
            <a:custGeom>
              <a:avLst/>
              <a:gdLst/>
              <a:ahLst/>
              <a:cxnLst/>
              <a:rect l="l" t="t" r="r" b="b"/>
              <a:pathLst>
                <a:path w="7493634" h="4877435">
                  <a:moveTo>
                    <a:pt x="2648610" y="4876922"/>
                  </a:moveTo>
                  <a:lnTo>
                    <a:pt x="0" y="787256"/>
                  </a:lnTo>
                  <a:lnTo>
                    <a:pt x="40544" y="761133"/>
                  </a:lnTo>
                  <a:lnTo>
                    <a:pt x="81250" y="735463"/>
                  </a:lnTo>
                  <a:lnTo>
                    <a:pt x="122113" y="710245"/>
                  </a:lnTo>
                  <a:lnTo>
                    <a:pt x="163130" y="685479"/>
                  </a:lnTo>
                  <a:lnTo>
                    <a:pt x="204299" y="661165"/>
                  </a:lnTo>
                  <a:lnTo>
                    <a:pt x="245616" y="637301"/>
                  </a:lnTo>
                  <a:lnTo>
                    <a:pt x="287079" y="613886"/>
                  </a:lnTo>
                  <a:lnTo>
                    <a:pt x="328684" y="590921"/>
                  </a:lnTo>
                  <a:lnTo>
                    <a:pt x="370429" y="568405"/>
                  </a:lnTo>
                  <a:lnTo>
                    <a:pt x="412310" y="546337"/>
                  </a:lnTo>
                  <a:lnTo>
                    <a:pt x="454325" y="524715"/>
                  </a:lnTo>
                  <a:lnTo>
                    <a:pt x="496471" y="503541"/>
                  </a:lnTo>
                  <a:lnTo>
                    <a:pt x="538744" y="482813"/>
                  </a:lnTo>
                  <a:lnTo>
                    <a:pt x="581142" y="462530"/>
                  </a:lnTo>
                  <a:lnTo>
                    <a:pt x="623662" y="442692"/>
                  </a:lnTo>
                  <a:lnTo>
                    <a:pt x="666301" y="423298"/>
                  </a:lnTo>
                  <a:lnTo>
                    <a:pt x="709055" y="404347"/>
                  </a:lnTo>
                  <a:lnTo>
                    <a:pt x="751922" y="385840"/>
                  </a:lnTo>
                  <a:lnTo>
                    <a:pt x="794899" y="367774"/>
                  </a:lnTo>
                  <a:lnTo>
                    <a:pt x="837983" y="350151"/>
                  </a:lnTo>
                  <a:lnTo>
                    <a:pt x="881171" y="332968"/>
                  </a:lnTo>
                  <a:lnTo>
                    <a:pt x="924460" y="316226"/>
                  </a:lnTo>
                  <a:lnTo>
                    <a:pt x="967846" y="299923"/>
                  </a:lnTo>
                  <a:lnTo>
                    <a:pt x="1011328" y="284060"/>
                  </a:lnTo>
                  <a:lnTo>
                    <a:pt x="1054902" y="268635"/>
                  </a:lnTo>
                  <a:lnTo>
                    <a:pt x="1098564" y="253647"/>
                  </a:lnTo>
                  <a:lnTo>
                    <a:pt x="1142313" y="239097"/>
                  </a:lnTo>
                  <a:lnTo>
                    <a:pt x="1186145" y="224984"/>
                  </a:lnTo>
                  <a:lnTo>
                    <a:pt x="1230056" y="211306"/>
                  </a:lnTo>
                  <a:lnTo>
                    <a:pt x="1274045" y="198064"/>
                  </a:lnTo>
                  <a:lnTo>
                    <a:pt x="1318108" y="185257"/>
                  </a:lnTo>
                  <a:lnTo>
                    <a:pt x="1362243" y="172883"/>
                  </a:lnTo>
                  <a:lnTo>
                    <a:pt x="1406445" y="160943"/>
                  </a:lnTo>
                  <a:lnTo>
                    <a:pt x="1450713" y="149435"/>
                  </a:lnTo>
                  <a:lnTo>
                    <a:pt x="1495043" y="138360"/>
                  </a:lnTo>
                  <a:lnTo>
                    <a:pt x="1539432" y="127716"/>
                  </a:lnTo>
                  <a:lnTo>
                    <a:pt x="1583878" y="117503"/>
                  </a:lnTo>
                  <a:lnTo>
                    <a:pt x="1628377" y="107721"/>
                  </a:lnTo>
                  <a:lnTo>
                    <a:pt x="1672926" y="98367"/>
                  </a:lnTo>
                  <a:lnTo>
                    <a:pt x="1717523" y="89443"/>
                  </a:lnTo>
                  <a:lnTo>
                    <a:pt x="1762164" y="80947"/>
                  </a:lnTo>
                  <a:lnTo>
                    <a:pt x="1806846" y="72879"/>
                  </a:lnTo>
                  <a:lnTo>
                    <a:pt x="1851567" y="65238"/>
                  </a:lnTo>
                  <a:lnTo>
                    <a:pt x="1896324" y="58023"/>
                  </a:lnTo>
                  <a:lnTo>
                    <a:pt x="1941112" y="51234"/>
                  </a:lnTo>
                  <a:lnTo>
                    <a:pt x="1985931" y="44870"/>
                  </a:lnTo>
                  <a:lnTo>
                    <a:pt x="2030776" y="38931"/>
                  </a:lnTo>
                  <a:lnTo>
                    <a:pt x="2075645" y="33416"/>
                  </a:lnTo>
                  <a:lnTo>
                    <a:pt x="2120534" y="28323"/>
                  </a:lnTo>
                  <a:lnTo>
                    <a:pt x="2165441" y="23654"/>
                  </a:lnTo>
                  <a:lnTo>
                    <a:pt x="2210363" y="19406"/>
                  </a:lnTo>
                  <a:lnTo>
                    <a:pt x="2255296" y="15580"/>
                  </a:lnTo>
                  <a:lnTo>
                    <a:pt x="2300238" y="12174"/>
                  </a:lnTo>
                  <a:lnTo>
                    <a:pt x="2345186" y="9189"/>
                  </a:lnTo>
                  <a:lnTo>
                    <a:pt x="2390136" y="6623"/>
                  </a:lnTo>
                  <a:lnTo>
                    <a:pt x="2435087" y="4476"/>
                  </a:lnTo>
                  <a:lnTo>
                    <a:pt x="2480034" y="2747"/>
                  </a:lnTo>
                  <a:lnTo>
                    <a:pt x="2524975" y="1435"/>
                  </a:lnTo>
                  <a:lnTo>
                    <a:pt x="2569907" y="541"/>
                  </a:lnTo>
                  <a:lnTo>
                    <a:pt x="2614827" y="62"/>
                  </a:lnTo>
                  <a:lnTo>
                    <a:pt x="2659732" y="0"/>
                  </a:lnTo>
                  <a:lnTo>
                    <a:pt x="2704618" y="352"/>
                  </a:lnTo>
                  <a:lnTo>
                    <a:pt x="2749484" y="1119"/>
                  </a:lnTo>
                  <a:lnTo>
                    <a:pt x="2794326" y="2299"/>
                  </a:lnTo>
                  <a:lnTo>
                    <a:pt x="2839141" y="3893"/>
                  </a:lnTo>
                  <a:lnTo>
                    <a:pt x="2883926" y="5899"/>
                  </a:lnTo>
                  <a:lnTo>
                    <a:pt x="2928678" y="8316"/>
                  </a:lnTo>
                  <a:lnTo>
                    <a:pt x="2973394" y="11145"/>
                  </a:lnTo>
                  <a:lnTo>
                    <a:pt x="3018071" y="14385"/>
                  </a:lnTo>
                  <a:lnTo>
                    <a:pt x="3062707" y="18035"/>
                  </a:lnTo>
                  <a:lnTo>
                    <a:pt x="3107297" y="22093"/>
                  </a:lnTo>
                  <a:lnTo>
                    <a:pt x="3151840" y="26561"/>
                  </a:lnTo>
                  <a:lnTo>
                    <a:pt x="3196332" y="31437"/>
                  </a:lnTo>
                  <a:lnTo>
                    <a:pt x="3240770" y="36719"/>
                  </a:lnTo>
                  <a:lnTo>
                    <a:pt x="3285152" y="42409"/>
                  </a:lnTo>
                  <a:lnTo>
                    <a:pt x="3329474" y="48505"/>
                  </a:lnTo>
                  <a:lnTo>
                    <a:pt x="3373734" y="55006"/>
                  </a:lnTo>
                  <a:lnTo>
                    <a:pt x="3417927" y="61913"/>
                  </a:lnTo>
                  <a:lnTo>
                    <a:pt x="3462052" y="69223"/>
                  </a:lnTo>
                  <a:lnTo>
                    <a:pt x="3506106" y="76937"/>
                  </a:lnTo>
                  <a:lnTo>
                    <a:pt x="3550085" y="85054"/>
                  </a:lnTo>
                  <a:lnTo>
                    <a:pt x="3593987" y="93573"/>
                  </a:lnTo>
                  <a:lnTo>
                    <a:pt x="3637808" y="102495"/>
                  </a:lnTo>
                  <a:lnTo>
                    <a:pt x="3681545" y="111817"/>
                  </a:lnTo>
                  <a:lnTo>
                    <a:pt x="3725196" y="121539"/>
                  </a:lnTo>
                  <a:lnTo>
                    <a:pt x="3768758" y="131661"/>
                  </a:lnTo>
                  <a:lnTo>
                    <a:pt x="3812228" y="142183"/>
                  </a:lnTo>
                  <a:lnTo>
                    <a:pt x="3855602" y="153103"/>
                  </a:lnTo>
                  <a:lnTo>
                    <a:pt x="3898877" y="164421"/>
                  </a:lnTo>
                  <a:lnTo>
                    <a:pt x="3942052" y="176136"/>
                  </a:lnTo>
                  <a:lnTo>
                    <a:pt x="3985122" y="188248"/>
                  </a:lnTo>
                  <a:lnTo>
                    <a:pt x="4028085" y="200756"/>
                  </a:lnTo>
                  <a:lnTo>
                    <a:pt x="4070937" y="213659"/>
                  </a:lnTo>
                  <a:lnTo>
                    <a:pt x="4113677" y="226957"/>
                  </a:lnTo>
                  <a:lnTo>
                    <a:pt x="4156300" y="240648"/>
                  </a:lnTo>
                  <a:lnTo>
                    <a:pt x="4198804" y="254734"/>
                  </a:lnTo>
                  <a:lnTo>
                    <a:pt x="4241186" y="269212"/>
                  </a:lnTo>
                  <a:lnTo>
                    <a:pt x="4283443" y="284082"/>
                  </a:lnTo>
                  <a:lnTo>
                    <a:pt x="4325572" y="299344"/>
                  </a:lnTo>
                  <a:lnTo>
                    <a:pt x="4367569" y="314997"/>
                  </a:lnTo>
                  <a:lnTo>
                    <a:pt x="4409433" y="331041"/>
                  </a:lnTo>
                  <a:lnTo>
                    <a:pt x="4451160" y="347473"/>
                  </a:lnTo>
                  <a:lnTo>
                    <a:pt x="4492747" y="364295"/>
                  </a:lnTo>
                  <a:lnTo>
                    <a:pt x="4534191" y="381505"/>
                  </a:lnTo>
                  <a:lnTo>
                    <a:pt x="4575489" y="399103"/>
                  </a:lnTo>
                  <a:lnTo>
                    <a:pt x="4616638" y="417088"/>
                  </a:lnTo>
                  <a:lnTo>
                    <a:pt x="4657635" y="435460"/>
                  </a:lnTo>
                  <a:lnTo>
                    <a:pt x="4698477" y="454217"/>
                  </a:lnTo>
                  <a:lnTo>
                    <a:pt x="4739162" y="473360"/>
                  </a:lnTo>
                  <a:lnTo>
                    <a:pt x="4779686" y="492887"/>
                  </a:lnTo>
                  <a:lnTo>
                    <a:pt x="4820046" y="512798"/>
                  </a:lnTo>
                  <a:lnTo>
                    <a:pt x="4860239" y="533093"/>
                  </a:lnTo>
                  <a:lnTo>
                    <a:pt x="4900263" y="553770"/>
                  </a:lnTo>
                  <a:lnTo>
                    <a:pt x="4940114" y="574829"/>
                  </a:lnTo>
                  <a:lnTo>
                    <a:pt x="4979789" y="596270"/>
                  </a:lnTo>
                  <a:lnTo>
                    <a:pt x="5019286" y="618091"/>
                  </a:lnTo>
                  <a:lnTo>
                    <a:pt x="5058601" y="640293"/>
                  </a:lnTo>
                  <a:lnTo>
                    <a:pt x="5097732" y="662874"/>
                  </a:lnTo>
                  <a:lnTo>
                    <a:pt x="5136675" y="685834"/>
                  </a:lnTo>
                  <a:lnTo>
                    <a:pt x="5175427" y="709172"/>
                  </a:lnTo>
                  <a:lnTo>
                    <a:pt x="5213986" y="732888"/>
                  </a:lnTo>
                  <a:lnTo>
                    <a:pt x="5252348" y="756981"/>
                  </a:lnTo>
                  <a:lnTo>
                    <a:pt x="5290512" y="781450"/>
                  </a:lnTo>
                  <a:lnTo>
                    <a:pt x="5328472" y="806295"/>
                  </a:lnTo>
                  <a:lnTo>
                    <a:pt x="5366227" y="831514"/>
                  </a:lnTo>
                  <a:lnTo>
                    <a:pt x="5403774" y="857109"/>
                  </a:lnTo>
                  <a:lnTo>
                    <a:pt x="5441110" y="883077"/>
                  </a:lnTo>
                  <a:lnTo>
                    <a:pt x="5478231" y="909418"/>
                  </a:lnTo>
                  <a:lnTo>
                    <a:pt x="5515135" y="936132"/>
                  </a:lnTo>
                  <a:lnTo>
                    <a:pt x="5551819" y="963218"/>
                  </a:lnTo>
                  <a:lnTo>
                    <a:pt x="5588280" y="990675"/>
                  </a:lnTo>
                  <a:lnTo>
                    <a:pt x="5624514" y="1018503"/>
                  </a:lnTo>
                  <a:lnTo>
                    <a:pt x="5660519" y="1046700"/>
                  </a:lnTo>
                  <a:lnTo>
                    <a:pt x="5696292" y="1075267"/>
                  </a:lnTo>
                  <a:lnTo>
                    <a:pt x="5731830" y="1104203"/>
                  </a:lnTo>
                  <a:lnTo>
                    <a:pt x="5767130" y="1133507"/>
                  </a:lnTo>
                  <a:lnTo>
                    <a:pt x="5802188" y="1163178"/>
                  </a:lnTo>
                  <a:lnTo>
                    <a:pt x="5837003" y="1193216"/>
                  </a:lnTo>
                  <a:lnTo>
                    <a:pt x="5871571" y="1223621"/>
                  </a:lnTo>
                  <a:lnTo>
                    <a:pt x="5905888" y="1254391"/>
                  </a:lnTo>
                  <a:lnTo>
                    <a:pt x="5939953" y="1285526"/>
                  </a:lnTo>
                  <a:lnTo>
                    <a:pt x="5973762" y="1317025"/>
                  </a:lnTo>
                  <a:lnTo>
                    <a:pt x="6007311" y="1348888"/>
                  </a:lnTo>
                  <a:lnTo>
                    <a:pt x="6040599" y="1381113"/>
                  </a:lnTo>
                  <a:lnTo>
                    <a:pt x="6073622" y="1413702"/>
                  </a:lnTo>
                  <a:lnTo>
                    <a:pt x="6106378" y="1446652"/>
                  </a:lnTo>
                  <a:lnTo>
                    <a:pt x="6138862" y="1479963"/>
                  </a:lnTo>
                  <a:lnTo>
                    <a:pt x="6171073" y="1513635"/>
                  </a:lnTo>
                  <a:lnTo>
                    <a:pt x="6203006" y="1547666"/>
                  </a:lnTo>
                  <a:lnTo>
                    <a:pt x="6234661" y="1582057"/>
                  </a:lnTo>
                  <a:lnTo>
                    <a:pt x="6266032" y="1616806"/>
                  </a:lnTo>
                  <a:lnTo>
                    <a:pt x="6297118" y="1651914"/>
                  </a:lnTo>
                  <a:lnTo>
                    <a:pt x="6327915" y="1687378"/>
                  </a:lnTo>
                  <a:lnTo>
                    <a:pt x="6358420" y="1723200"/>
                  </a:lnTo>
                  <a:lnTo>
                    <a:pt x="6388631" y="1759377"/>
                  </a:lnTo>
                  <a:lnTo>
                    <a:pt x="6418545" y="1795910"/>
                  </a:lnTo>
                  <a:lnTo>
                    <a:pt x="6448157" y="1832797"/>
                  </a:lnTo>
                  <a:lnTo>
                    <a:pt x="6477467" y="1870039"/>
                  </a:lnTo>
                  <a:lnTo>
                    <a:pt x="6506469" y="1907634"/>
                  </a:lnTo>
                  <a:lnTo>
                    <a:pt x="6535163" y="1945583"/>
                  </a:lnTo>
                  <a:lnTo>
                    <a:pt x="6563543" y="1983883"/>
                  </a:lnTo>
                  <a:lnTo>
                    <a:pt x="6591609" y="2022535"/>
                  </a:lnTo>
                  <a:lnTo>
                    <a:pt x="6619356" y="2061538"/>
                  </a:lnTo>
                  <a:lnTo>
                    <a:pt x="6646782" y="2100891"/>
                  </a:lnTo>
                  <a:lnTo>
                    <a:pt x="6673883" y="2140595"/>
                  </a:lnTo>
                  <a:lnTo>
                    <a:pt x="6700657" y="2180647"/>
                  </a:lnTo>
                  <a:lnTo>
                    <a:pt x="6727101" y="2221047"/>
                  </a:lnTo>
                  <a:lnTo>
                    <a:pt x="6756023" y="2266143"/>
                  </a:lnTo>
                  <a:lnTo>
                    <a:pt x="6784343" y="2311187"/>
                  </a:lnTo>
                  <a:lnTo>
                    <a:pt x="6812065" y="2356190"/>
                  </a:lnTo>
                  <a:lnTo>
                    <a:pt x="6839192" y="2401162"/>
                  </a:lnTo>
                  <a:lnTo>
                    <a:pt x="6865728" y="2446113"/>
                  </a:lnTo>
                  <a:lnTo>
                    <a:pt x="6891676" y="2491053"/>
                  </a:lnTo>
                  <a:lnTo>
                    <a:pt x="6917040" y="2535994"/>
                  </a:lnTo>
                  <a:lnTo>
                    <a:pt x="6941823" y="2580945"/>
                  </a:lnTo>
                  <a:lnTo>
                    <a:pt x="6966029" y="2625916"/>
                  </a:lnTo>
                  <a:lnTo>
                    <a:pt x="6989662" y="2670918"/>
                  </a:lnTo>
                  <a:lnTo>
                    <a:pt x="7012724" y="2715962"/>
                  </a:lnTo>
                  <a:lnTo>
                    <a:pt x="7035220" y="2761057"/>
                  </a:lnTo>
                  <a:lnTo>
                    <a:pt x="7057153" y="2806213"/>
                  </a:lnTo>
                  <a:lnTo>
                    <a:pt x="7078527" y="2851442"/>
                  </a:lnTo>
                  <a:lnTo>
                    <a:pt x="7099344" y="2896753"/>
                  </a:lnTo>
                  <a:lnTo>
                    <a:pt x="7119609" y="2942157"/>
                  </a:lnTo>
                  <a:lnTo>
                    <a:pt x="7139325" y="2987664"/>
                  </a:lnTo>
                  <a:lnTo>
                    <a:pt x="7158496" y="3033284"/>
                  </a:lnTo>
                  <a:lnTo>
                    <a:pt x="7177126" y="3079028"/>
                  </a:lnTo>
                  <a:lnTo>
                    <a:pt x="7195217" y="3124906"/>
                  </a:lnTo>
                  <a:lnTo>
                    <a:pt x="7212773" y="3170928"/>
                  </a:lnTo>
                  <a:lnTo>
                    <a:pt x="7229798" y="3217105"/>
                  </a:lnTo>
                  <a:lnTo>
                    <a:pt x="7246295" y="3263446"/>
                  </a:lnTo>
                  <a:lnTo>
                    <a:pt x="7262269" y="3309963"/>
                  </a:lnTo>
                  <a:lnTo>
                    <a:pt x="7277722" y="3356666"/>
                  </a:lnTo>
                  <a:lnTo>
                    <a:pt x="7292657" y="3403564"/>
                  </a:lnTo>
                  <a:lnTo>
                    <a:pt x="7307080" y="3450668"/>
                  </a:lnTo>
                  <a:lnTo>
                    <a:pt x="7320992" y="3497989"/>
                  </a:lnTo>
                  <a:lnTo>
                    <a:pt x="7334398" y="3545537"/>
                  </a:lnTo>
                  <a:lnTo>
                    <a:pt x="7347301" y="3593322"/>
                  </a:lnTo>
                  <a:lnTo>
                    <a:pt x="7359705" y="3641354"/>
                  </a:lnTo>
                  <a:lnTo>
                    <a:pt x="7371613" y="3689644"/>
                  </a:lnTo>
                  <a:lnTo>
                    <a:pt x="7383028" y="3738202"/>
                  </a:lnTo>
                  <a:lnTo>
                    <a:pt x="7393955" y="3787038"/>
                  </a:lnTo>
                  <a:lnTo>
                    <a:pt x="7404397" y="3836163"/>
                  </a:lnTo>
                  <a:lnTo>
                    <a:pt x="7414357" y="3885586"/>
                  </a:lnTo>
                  <a:lnTo>
                    <a:pt x="7423839" y="3935320"/>
                  </a:lnTo>
                  <a:lnTo>
                    <a:pt x="7432846" y="3985372"/>
                  </a:lnTo>
                  <a:lnTo>
                    <a:pt x="7441383" y="4035755"/>
                  </a:lnTo>
                  <a:lnTo>
                    <a:pt x="7449451" y="4086478"/>
                  </a:lnTo>
                  <a:lnTo>
                    <a:pt x="7457056" y="4137551"/>
                  </a:lnTo>
                  <a:lnTo>
                    <a:pt x="7464200" y="4188985"/>
                  </a:lnTo>
                  <a:lnTo>
                    <a:pt x="7470888" y="4240791"/>
                  </a:lnTo>
                  <a:lnTo>
                    <a:pt x="7477122" y="4292977"/>
                  </a:lnTo>
                  <a:lnTo>
                    <a:pt x="7482906" y="4345556"/>
                  </a:lnTo>
                  <a:lnTo>
                    <a:pt x="7488244" y="4398536"/>
                  </a:lnTo>
                  <a:lnTo>
                    <a:pt x="7493139" y="4451929"/>
                  </a:lnTo>
                  <a:lnTo>
                    <a:pt x="2648610" y="4876922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5" name="object 3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302430" y="1306309"/>
              <a:ext cx="3264293" cy="4092587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4302434" y="1306305"/>
              <a:ext cx="3264535" cy="4093210"/>
            </a:xfrm>
            <a:custGeom>
              <a:avLst/>
              <a:gdLst/>
              <a:ahLst/>
              <a:cxnLst/>
              <a:rect l="l" t="t" r="r" b="b"/>
              <a:pathLst>
                <a:path w="3264534" h="4093210">
                  <a:moveTo>
                    <a:pt x="3264280" y="4092587"/>
                  </a:moveTo>
                  <a:lnTo>
                    <a:pt x="0" y="466153"/>
                  </a:lnTo>
                  <a:lnTo>
                    <a:pt x="40131" y="430330"/>
                  </a:lnTo>
                  <a:lnTo>
                    <a:pt x="79722" y="395638"/>
                  </a:lnTo>
                  <a:lnTo>
                    <a:pt x="118909" y="361973"/>
                  </a:lnTo>
                  <a:lnTo>
                    <a:pt x="157829" y="329229"/>
                  </a:lnTo>
                  <a:lnTo>
                    <a:pt x="196619" y="297304"/>
                  </a:lnTo>
                  <a:lnTo>
                    <a:pt x="235413" y="266091"/>
                  </a:lnTo>
                  <a:lnTo>
                    <a:pt x="274350" y="235486"/>
                  </a:lnTo>
                  <a:lnTo>
                    <a:pt x="313565" y="205385"/>
                  </a:lnTo>
                  <a:lnTo>
                    <a:pt x="353195" y="175684"/>
                  </a:lnTo>
                  <a:lnTo>
                    <a:pt x="393376" y="146277"/>
                  </a:lnTo>
                  <a:lnTo>
                    <a:pt x="434245" y="117060"/>
                  </a:lnTo>
                  <a:lnTo>
                    <a:pt x="475938" y="87928"/>
                  </a:lnTo>
                  <a:lnTo>
                    <a:pt x="518591" y="58777"/>
                  </a:lnTo>
                  <a:lnTo>
                    <a:pt x="562342" y="29502"/>
                  </a:lnTo>
                  <a:lnTo>
                    <a:pt x="607326" y="0"/>
                  </a:lnTo>
                  <a:lnTo>
                    <a:pt x="3264280" y="4092587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7" name="object 3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701595" y="1770164"/>
              <a:ext cx="4877358" cy="3631615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2701596" y="1770173"/>
              <a:ext cx="4877435" cy="3632200"/>
            </a:xfrm>
            <a:custGeom>
              <a:avLst/>
              <a:gdLst/>
              <a:ahLst/>
              <a:cxnLst/>
              <a:rect l="l" t="t" r="r" b="b"/>
              <a:pathLst>
                <a:path w="4877434" h="3632200">
                  <a:moveTo>
                    <a:pt x="4877358" y="3631603"/>
                  </a:moveTo>
                  <a:lnTo>
                    <a:pt x="0" y="3631603"/>
                  </a:lnTo>
                  <a:lnTo>
                    <a:pt x="232" y="3579037"/>
                  </a:lnTo>
                  <a:lnTo>
                    <a:pt x="928" y="3526697"/>
                  </a:lnTo>
                  <a:lnTo>
                    <a:pt x="2088" y="3474581"/>
                  </a:lnTo>
                  <a:lnTo>
                    <a:pt x="3714" y="3422689"/>
                  </a:lnTo>
                  <a:lnTo>
                    <a:pt x="5803" y="3371020"/>
                  </a:lnTo>
                  <a:lnTo>
                    <a:pt x="8358" y="3319575"/>
                  </a:lnTo>
                  <a:lnTo>
                    <a:pt x="11378" y="3268353"/>
                  </a:lnTo>
                  <a:lnTo>
                    <a:pt x="14863" y="3217353"/>
                  </a:lnTo>
                  <a:lnTo>
                    <a:pt x="18813" y="3166575"/>
                  </a:lnTo>
                  <a:lnTo>
                    <a:pt x="23229" y="3116020"/>
                  </a:lnTo>
                  <a:lnTo>
                    <a:pt x="28110" y="3065685"/>
                  </a:lnTo>
                  <a:lnTo>
                    <a:pt x="33457" y="3015572"/>
                  </a:lnTo>
                  <a:lnTo>
                    <a:pt x="39270" y="2965679"/>
                  </a:lnTo>
                  <a:lnTo>
                    <a:pt x="45550" y="2916007"/>
                  </a:lnTo>
                  <a:lnTo>
                    <a:pt x="52295" y="2866555"/>
                  </a:lnTo>
                  <a:lnTo>
                    <a:pt x="59507" y="2817322"/>
                  </a:lnTo>
                  <a:lnTo>
                    <a:pt x="67186" y="2768309"/>
                  </a:lnTo>
                  <a:lnTo>
                    <a:pt x="75332" y="2719514"/>
                  </a:lnTo>
                  <a:lnTo>
                    <a:pt x="83944" y="2670938"/>
                  </a:lnTo>
                  <a:lnTo>
                    <a:pt x="93024" y="2622580"/>
                  </a:lnTo>
                  <a:lnTo>
                    <a:pt x="102571" y="2574440"/>
                  </a:lnTo>
                  <a:lnTo>
                    <a:pt x="112585" y="2526518"/>
                  </a:lnTo>
                  <a:lnTo>
                    <a:pt x="123067" y="2478812"/>
                  </a:lnTo>
                  <a:lnTo>
                    <a:pt x="134016" y="2431324"/>
                  </a:lnTo>
                  <a:lnTo>
                    <a:pt x="145434" y="2384051"/>
                  </a:lnTo>
                  <a:lnTo>
                    <a:pt x="157319" y="2336995"/>
                  </a:lnTo>
                  <a:lnTo>
                    <a:pt x="169673" y="2290154"/>
                  </a:lnTo>
                  <a:lnTo>
                    <a:pt x="182495" y="2243528"/>
                  </a:lnTo>
                  <a:lnTo>
                    <a:pt x="195786" y="2197118"/>
                  </a:lnTo>
                  <a:lnTo>
                    <a:pt x="209546" y="2150922"/>
                  </a:lnTo>
                  <a:lnTo>
                    <a:pt x="223774" y="2104940"/>
                  </a:lnTo>
                  <a:lnTo>
                    <a:pt x="238471" y="2059172"/>
                  </a:lnTo>
                  <a:lnTo>
                    <a:pt x="253638" y="2013617"/>
                  </a:lnTo>
                  <a:lnTo>
                    <a:pt x="269274" y="1968275"/>
                  </a:lnTo>
                  <a:lnTo>
                    <a:pt x="285380" y="1923147"/>
                  </a:lnTo>
                  <a:lnTo>
                    <a:pt x="301955" y="1878230"/>
                  </a:lnTo>
                  <a:lnTo>
                    <a:pt x="319000" y="1833526"/>
                  </a:lnTo>
                  <a:lnTo>
                    <a:pt x="336515" y="1789033"/>
                  </a:lnTo>
                  <a:lnTo>
                    <a:pt x="354500" y="1744751"/>
                  </a:lnTo>
                  <a:lnTo>
                    <a:pt x="372956" y="1700680"/>
                  </a:lnTo>
                  <a:lnTo>
                    <a:pt x="391882" y="1656820"/>
                  </a:lnTo>
                  <a:lnTo>
                    <a:pt x="411278" y="1613170"/>
                  </a:lnTo>
                  <a:lnTo>
                    <a:pt x="431146" y="1569730"/>
                  </a:lnTo>
                  <a:lnTo>
                    <a:pt x="451484" y="1526499"/>
                  </a:lnTo>
                  <a:lnTo>
                    <a:pt x="472294" y="1483478"/>
                  </a:lnTo>
                  <a:lnTo>
                    <a:pt x="493575" y="1440665"/>
                  </a:lnTo>
                  <a:lnTo>
                    <a:pt x="515327" y="1398060"/>
                  </a:lnTo>
                  <a:lnTo>
                    <a:pt x="537551" y="1355664"/>
                  </a:lnTo>
                  <a:lnTo>
                    <a:pt x="560247" y="1313475"/>
                  </a:lnTo>
                  <a:lnTo>
                    <a:pt x="583415" y="1271493"/>
                  </a:lnTo>
                  <a:lnTo>
                    <a:pt x="607055" y="1229718"/>
                  </a:lnTo>
                  <a:lnTo>
                    <a:pt x="631167" y="1188150"/>
                  </a:lnTo>
                  <a:lnTo>
                    <a:pt x="655751" y="1146788"/>
                  </a:lnTo>
                  <a:lnTo>
                    <a:pt x="680808" y="1105632"/>
                  </a:lnTo>
                  <a:lnTo>
                    <a:pt x="706338" y="1064681"/>
                  </a:lnTo>
                  <a:lnTo>
                    <a:pt x="732341" y="1023935"/>
                  </a:lnTo>
                  <a:lnTo>
                    <a:pt x="758817" y="983394"/>
                  </a:lnTo>
                  <a:lnTo>
                    <a:pt x="785766" y="943058"/>
                  </a:lnTo>
                  <a:lnTo>
                    <a:pt x="813188" y="902925"/>
                  </a:lnTo>
                  <a:lnTo>
                    <a:pt x="841084" y="862996"/>
                  </a:lnTo>
                  <a:lnTo>
                    <a:pt x="869454" y="823271"/>
                  </a:lnTo>
                  <a:lnTo>
                    <a:pt x="898297" y="783748"/>
                  </a:lnTo>
                  <a:lnTo>
                    <a:pt x="927615" y="744428"/>
                  </a:lnTo>
                  <a:lnTo>
                    <a:pt x="957407" y="705310"/>
                  </a:lnTo>
                  <a:lnTo>
                    <a:pt x="987673" y="666394"/>
                  </a:lnTo>
                  <a:lnTo>
                    <a:pt x="1018414" y="627679"/>
                  </a:lnTo>
                  <a:lnTo>
                    <a:pt x="1049629" y="589165"/>
                  </a:lnTo>
                  <a:lnTo>
                    <a:pt x="1081319" y="550852"/>
                  </a:lnTo>
                  <a:lnTo>
                    <a:pt x="1113484" y="512740"/>
                  </a:lnTo>
                  <a:lnTo>
                    <a:pt x="1146125" y="474827"/>
                  </a:lnTo>
                  <a:lnTo>
                    <a:pt x="1179241" y="437114"/>
                  </a:lnTo>
                  <a:lnTo>
                    <a:pt x="1212832" y="399601"/>
                  </a:lnTo>
                  <a:lnTo>
                    <a:pt x="1246899" y="362286"/>
                  </a:lnTo>
                  <a:lnTo>
                    <a:pt x="1281441" y="325170"/>
                  </a:lnTo>
                  <a:lnTo>
                    <a:pt x="1316460" y="288252"/>
                  </a:lnTo>
                  <a:lnTo>
                    <a:pt x="1351955" y="251532"/>
                  </a:lnTo>
                  <a:lnTo>
                    <a:pt x="1387926" y="215009"/>
                  </a:lnTo>
                  <a:lnTo>
                    <a:pt x="1424373" y="178684"/>
                  </a:lnTo>
                  <a:lnTo>
                    <a:pt x="1461297" y="142555"/>
                  </a:lnTo>
                  <a:lnTo>
                    <a:pt x="1498698" y="106622"/>
                  </a:lnTo>
                  <a:lnTo>
                    <a:pt x="1536576" y="70886"/>
                  </a:lnTo>
                  <a:lnTo>
                    <a:pt x="1574931" y="35345"/>
                  </a:lnTo>
                  <a:lnTo>
                    <a:pt x="1613763" y="0"/>
                  </a:lnTo>
                  <a:lnTo>
                    <a:pt x="4877358" y="3631603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2894661" y="745330"/>
              <a:ext cx="9327515" cy="9327515"/>
            </a:xfrm>
            <a:custGeom>
              <a:avLst/>
              <a:gdLst/>
              <a:ahLst/>
              <a:cxnLst/>
              <a:rect l="l" t="t" r="r" b="b"/>
              <a:pathLst>
                <a:path w="9327515" h="9327515">
                  <a:moveTo>
                    <a:pt x="4663528" y="0"/>
                  </a:moveTo>
                  <a:lnTo>
                    <a:pt x="4615293" y="244"/>
                  </a:lnTo>
                  <a:lnTo>
                    <a:pt x="4567175" y="975"/>
                  </a:lnTo>
                  <a:lnTo>
                    <a:pt x="4519176" y="2191"/>
                  </a:lnTo>
                  <a:lnTo>
                    <a:pt x="4471298" y="3889"/>
                  </a:lnTo>
                  <a:lnTo>
                    <a:pt x="4423544" y="6068"/>
                  </a:lnTo>
                  <a:lnTo>
                    <a:pt x="4375915" y="8724"/>
                  </a:lnTo>
                  <a:lnTo>
                    <a:pt x="4328415" y="11855"/>
                  </a:lnTo>
                  <a:lnTo>
                    <a:pt x="4281046" y="15459"/>
                  </a:lnTo>
                  <a:lnTo>
                    <a:pt x="4233810" y="19534"/>
                  </a:lnTo>
                  <a:lnTo>
                    <a:pt x="4186709" y="24077"/>
                  </a:lnTo>
                  <a:lnTo>
                    <a:pt x="4139746" y="29086"/>
                  </a:lnTo>
                  <a:lnTo>
                    <a:pt x="4092923" y="34558"/>
                  </a:lnTo>
                  <a:lnTo>
                    <a:pt x="4046243" y="40492"/>
                  </a:lnTo>
                  <a:lnTo>
                    <a:pt x="3999707" y="46885"/>
                  </a:lnTo>
                  <a:lnTo>
                    <a:pt x="3953318" y="53734"/>
                  </a:lnTo>
                  <a:lnTo>
                    <a:pt x="3907079" y="61037"/>
                  </a:lnTo>
                  <a:lnTo>
                    <a:pt x="3860992" y="68792"/>
                  </a:lnTo>
                  <a:lnTo>
                    <a:pt x="3815059" y="76997"/>
                  </a:lnTo>
                  <a:lnTo>
                    <a:pt x="3769282" y="85649"/>
                  </a:lnTo>
                  <a:lnTo>
                    <a:pt x="3723664" y="94746"/>
                  </a:lnTo>
                  <a:lnTo>
                    <a:pt x="3678207" y="104285"/>
                  </a:lnTo>
                  <a:lnTo>
                    <a:pt x="3632914" y="114264"/>
                  </a:lnTo>
                  <a:lnTo>
                    <a:pt x="3587787" y="124681"/>
                  </a:lnTo>
                  <a:lnTo>
                    <a:pt x="3542828" y="135534"/>
                  </a:lnTo>
                  <a:lnTo>
                    <a:pt x="3498039" y="146820"/>
                  </a:lnTo>
                  <a:lnTo>
                    <a:pt x="3453423" y="158536"/>
                  </a:lnTo>
                  <a:lnTo>
                    <a:pt x="3408983" y="170681"/>
                  </a:lnTo>
                  <a:lnTo>
                    <a:pt x="3364720" y="183252"/>
                  </a:lnTo>
                  <a:lnTo>
                    <a:pt x="3320637" y="196246"/>
                  </a:lnTo>
                  <a:lnTo>
                    <a:pt x="3276737" y="209662"/>
                  </a:lnTo>
                  <a:lnTo>
                    <a:pt x="3233021" y="223497"/>
                  </a:lnTo>
                  <a:lnTo>
                    <a:pt x="3189492" y="237749"/>
                  </a:lnTo>
                  <a:lnTo>
                    <a:pt x="3146152" y="252415"/>
                  </a:lnTo>
                  <a:lnTo>
                    <a:pt x="3103004" y="267493"/>
                  </a:lnTo>
                  <a:lnTo>
                    <a:pt x="3060050" y="282981"/>
                  </a:lnTo>
                  <a:lnTo>
                    <a:pt x="3017292" y="298876"/>
                  </a:lnTo>
                  <a:lnTo>
                    <a:pt x="2974733" y="315176"/>
                  </a:lnTo>
                  <a:lnTo>
                    <a:pt x="2932375" y="331879"/>
                  </a:lnTo>
                  <a:lnTo>
                    <a:pt x="2890220" y="348982"/>
                  </a:lnTo>
                  <a:lnTo>
                    <a:pt x="2848272" y="366482"/>
                  </a:lnTo>
                  <a:lnTo>
                    <a:pt x="2806531" y="384379"/>
                  </a:lnTo>
                  <a:lnTo>
                    <a:pt x="2765000" y="402669"/>
                  </a:lnTo>
                  <a:lnTo>
                    <a:pt x="2723683" y="421349"/>
                  </a:lnTo>
                  <a:lnTo>
                    <a:pt x="2682580" y="440418"/>
                  </a:lnTo>
                  <a:lnTo>
                    <a:pt x="2641695" y="459874"/>
                  </a:lnTo>
                  <a:lnTo>
                    <a:pt x="2601029" y="479713"/>
                  </a:lnTo>
                  <a:lnTo>
                    <a:pt x="2560586" y="499934"/>
                  </a:lnTo>
                  <a:lnTo>
                    <a:pt x="2520367" y="520534"/>
                  </a:lnTo>
                  <a:lnTo>
                    <a:pt x="2480375" y="541511"/>
                  </a:lnTo>
                  <a:lnTo>
                    <a:pt x="2440613" y="562862"/>
                  </a:lnTo>
                  <a:lnTo>
                    <a:pt x="2401081" y="584585"/>
                  </a:lnTo>
                  <a:lnTo>
                    <a:pt x="2361784" y="606679"/>
                  </a:lnTo>
                  <a:lnTo>
                    <a:pt x="2322723" y="629139"/>
                  </a:lnTo>
                  <a:lnTo>
                    <a:pt x="2283900" y="651965"/>
                  </a:lnTo>
                  <a:lnTo>
                    <a:pt x="2245318" y="675154"/>
                  </a:lnTo>
                  <a:lnTo>
                    <a:pt x="2206979" y="698703"/>
                  </a:lnTo>
                  <a:lnTo>
                    <a:pt x="2168886" y="722610"/>
                  </a:lnTo>
                  <a:lnTo>
                    <a:pt x="2131041" y="746873"/>
                  </a:lnTo>
                  <a:lnTo>
                    <a:pt x="2093446" y="771489"/>
                  </a:lnTo>
                  <a:lnTo>
                    <a:pt x="2056104" y="796456"/>
                  </a:lnTo>
                  <a:lnTo>
                    <a:pt x="2019017" y="821772"/>
                  </a:lnTo>
                  <a:lnTo>
                    <a:pt x="1982187" y="847435"/>
                  </a:lnTo>
                  <a:lnTo>
                    <a:pt x="1945616" y="873441"/>
                  </a:lnTo>
                  <a:lnTo>
                    <a:pt x="1909308" y="899789"/>
                  </a:lnTo>
                  <a:lnTo>
                    <a:pt x="1873264" y="926477"/>
                  </a:lnTo>
                  <a:lnTo>
                    <a:pt x="1837486" y="953501"/>
                  </a:lnTo>
                  <a:lnTo>
                    <a:pt x="1801978" y="980860"/>
                  </a:lnTo>
                  <a:lnTo>
                    <a:pt x="1766741" y="1008552"/>
                  </a:lnTo>
                  <a:lnTo>
                    <a:pt x="1731777" y="1036573"/>
                  </a:lnTo>
                  <a:lnTo>
                    <a:pt x="1697090" y="1064922"/>
                  </a:lnTo>
                  <a:lnTo>
                    <a:pt x="1662681" y="1093596"/>
                  </a:lnTo>
                  <a:lnTo>
                    <a:pt x="1628553" y="1122593"/>
                  </a:lnTo>
                  <a:lnTo>
                    <a:pt x="1594708" y="1151911"/>
                  </a:lnTo>
                  <a:lnTo>
                    <a:pt x="1561148" y="1181547"/>
                  </a:lnTo>
                  <a:lnTo>
                    <a:pt x="1527876" y="1211499"/>
                  </a:lnTo>
                  <a:lnTo>
                    <a:pt x="1494894" y="1241764"/>
                  </a:lnTo>
                  <a:lnTo>
                    <a:pt x="1462205" y="1272341"/>
                  </a:lnTo>
                  <a:lnTo>
                    <a:pt x="1429810" y="1303227"/>
                  </a:lnTo>
                  <a:lnTo>
                    <a:pt x="1397713" y="1334418"/>
                  </a:lnTo>
                  <a:lnTo>
                    <a:pt x="1365915" y="1365915"/>
                  </a:lnTo>
                  <a:lnTo>
                    <a:pt x="1334418" y="1397713"/>
                  </a:lnTo>
                  <a:lnTo>
                    <a:pt x="1303227" y="1429810"/>
                  </a:lnTo>
                  <a:lnTo>
                    <a:pt x="1272341" y="1462205"/>
                  </a:lnTo>
                  <a:lnTo>
                    <a:pt x="1241764" y="1494894"/>
                  </a:lnTo>
                  <a:lnTo>
                    <a:pt x="1211499" y="1527876"/>
                  </a:lnTo>
                  <a:lnTo>
                    <a:pt x="1181547" y="1561148"/>
                  </a:lnTo>
                  <a:lnTo>
                    <a:pt x="1151911" y="1594708"/>
                  </a:lnTo>
                  <a:lnTo>
                    <a:pt x="1122593" y="1628553"/>
                  </a:lnTo>
                  <a:lnTo>
                    <a:pt x="1093596" y="1662681"/>
                  </a:lnTo>
                  <a:lnTo>
                    <a:pt x="1064922" y="1697090"/>
                  </a:lnTo>
                  <a:lnTo>
                    <a:pt x="1036573" y="1731777"/>
                  </a:lnTo>
                  <a:lnTo>
                    <a:pt x="1008552" y="1766741"/>
                  </a:lnTo>
                  <a:lnTo>
                    <a:pt x="980860" y="1801978"/>
                  </a:lnTo>
                  <a:lnTo>
                    <a:pt x="953501" y="1837486"/>
                  </a:lnTo>
                  <a:lnTo>
                    <a:pt x="926477" y="1873264"/>
                  </a:lnTo>
                  <a:lnTo>
                    <a:pt x="899789" y="1909308"/>
                  </a:lnTo>
                  <a:lnTo>
                    <a:pt x="873441" y="1945616"/>
                  </a:lnTo>
                  <a:lnTo>
                    <a:pt x="847435" y="1982187"/>
                  </a:lnTo>
                  <a:lnTo>
                    <a:pt x="821772" y="2019017"/>
                  </a:lnTo>
                  <a:lnTo>
                    <a:pt x="796456" y="2056104"/>
                  </a:lnTo>
                  <a:lnTo>
                    <a:pt x="771489" y="2093446"/>
                  </a:lnTo>
                  <a:lnTo>
                    <a:pt x="746873" y="2131041"/>
                  </a:lnTo>
                  <a:lnTo>
                    <a:pt x="722610" y="2168886"/>
                  </a:lnTo>
                  <a:lnTo>
                    <a:pt x="698703" y="2206979"/>
                  </a:lnTo>
                  <a:lnTo>
                    <a:pt x="675154" y="2245318"/>
                  </a:lnTo>
                  <a:lnTo>
                    <a:pt x="651965" y="2283900"/>
                  </a:lnTo>
                  <a:lnTo>
                    <a:pt x="629139" y="2322723"/>
                  </a:lnTo>
                  <a:lnTo>
                    <a:pt x="606679" y="2361784"/>
                  </a:lnTo>
                  <a:lnTo>
                    <a:pt x="584585" y="2401081"/>
                  </a:lnTo>
                  <a:lnTo>
                    <a:pt x="562862" y="2440613"/>
                  </a:lnTo>
                  <a:lnTo>
                    <a:pt x="541511" y="2480375"/>
                  </a:lnTo>
                  <a:lnTo>
                    <a:pt x="520534" y="2520367"/>
                  </a:lnTo>
                  <a:lnTo>
                    <a:pt x="499934" y="2560586"/>
                  </a:lnTo>
                  <a:lnTo>
                    <a:pt x="479713" y="2601029"/>
                  </a:lnTo>
                  <a:lnTo>
                    <a:pt x="459874" y="2641695"/>
                  </a:lnTo>
                  <a:lnTo>
                    <a:pt x="440418" y="2682580"/>
                  </a:lnTo>
                  <a:lnTo>
                    <a:pt x="421349" y="2723683"/>
                  </a:lnTo>
                  <a:lnTo>
                    <a:pt x="402669" y="2765000"/>
                  </a:lnTo>
                  <a:lnTo>
                    <a:pt x="384379" y="2806531"/>
                  </a:lnTo>
                  <a:lnTo>
                    <a:pt x="366482" y="2848272"/>
                  </a:lnTo>
                  <a:lnTo>
                    <a:pt x="348982" y="2890220"/>
                  </a:lnTo>
                  <a:lnTo>
                    <a:pt x="331879" y="2932375"/>
                  </a:lnTo>
                  <a:lnTo>
                    <a:pt x="315176" y="2974733"/>
                  </a:lnTo>
                  <a:lnTo>
                    <a:pt x="298876" y="3017292"/>
                  </a:lnTo>
                  <a:lnTo>
                    <a:pt x="282981" y="3060050"/>
                  </a:lnTo>
                  <a:lnTo>
                    <a:pt x="267493" y="3103004"/>
                  </a:lnTo>
                  <a:lnTo>
                    <a:pt x="252415" y="3146152"/>
                  </a:lnTo>
                  <a:lnTo>
                    <a:pt x="237749" y="3189492"/>
                  </a:lnTo>
                  <a:lnTo>
                    <a:pt x="223497" y="3233021"/>
                  </a:lnTo>
                  <a:lnTo>
                    <a:pt x="209662" y="3276737"/>
                  </a:lnTo>
                  <a:lnTo>
                    <a:pt x="196246" y="3320637"/>
                  </a:lnTo>
                  <a:lnTo>
                    <a:pt x="183252" y="3364720"/>
                  </a:lnTo>
                  <a:lnTo>
                    <a:pt x="170681" y="3408983"/>
                  </a:lnTo>
                  <a:lnTo>
                    <a:pt x="158536" y="3453423"/>
                  </a:lnTo>
                  <a:lnTo>
                    <a:pt x="146820" y="3498039"/>
                  </a:lnTo>
                  <a:lnTo>
                    <a:pt x="135534" y="3542828"/>
                  </a:lnTo>
                  <a:lnTo>
                    <a:pt x="124681" y="3587787"/>
                  </a:lnTo>
                  <a:lnTo>
                    <a:pt x="114264" y="3632914"/>
                  </a:lnTo>
                  <a:lnTo>
                    <a:pt x="104285" y="3678207"/>
                  </a:lnTo>
                  <a:lnTo>
                    <a:pt x="94746" y="3723664"/>
                  </a:lnTo>
                  <a:lnTo>
                    <a:pt x="85649" y="3769282"/>
                  </a:lnTo>
                  <a:lnTo>
                    <a:pt x="76997" y="3815059"/>
                  </a:lnTo>
                  <a:lnTo>
                    <a:pt x="68792" y="3860992"/>
                  </a:lnTo>
                  <a:lnTo>
                    <a:pt x="61037" y="3907079"/>
                  </a:lnTo>
                  <a:lnTo>
                    <a:pt x="53734" y="3953318"/>
                  </a:lnTo>
                  <a:lnTo>
                    <a:pt x="46885" y="3999707"/>
                  </a:lnTo>
                  <a:lnTo>
                    <a:pt x="40492" y="4046243"/>
                  </a:lnTo>
                  <a:lnTo>
                    <a:pt x="34558" y="4092923"/>
                  </a:lnTo>
                  <a:lnTo>
                    <a:pt x="29086" y="4139746"/>
                  </a:lnTo>
                  <a:lnTo>
                    <a:pt x="24077" y="4186709"/>
                  </a:lnTo>
                  <a:lnTo>
                    <a:pt x="19534" y="4233810"/>
                  </a:lnTo>
                  <a:lnTo>
                    <a:pt x="15459" y="4281046"/>
                  </a:lnTo>
                  <a:lnTo>
                    <a:pt x="11855" y="4328415"/>
                  </a:lnTo>
                  <a:lnTo>
                    <a:pt x="8724" y="4375915"/>
                  </a:lnTo>
                  <a:lnTo>
                    <a:pt x="6068" y="4423544"/>
                  </a:lnTo>
                  <a:lnTo>
                    <a:pt x="3889" y="4471298"/>
                  </a:lnTo>
                  <a:lnTo>
                    <a:pt x="2191" y="4519176"/>
                  </a:lnTo>
                  <a:lnTo>
                    <a:pt x="975" y="4567175"/>
                  </a:lnTo>
                  <a:lnTo>
                    <a:pt x="244" y="4615293"/>
                  </a:lnTo>
                  <a:lnTo>
                    <a:pt x="0" y="4663528"/>
                  </a:lnTo>
                  <a:lnTo>
                    <a:pt x="244" y="4711763"/>
                  </a:lnTo>
                  <a:lnTo>
                    <a:pt x="975" y="4759882"/>
                  </a:lnTo>
                  <a:lnTo>
                    <a:pt x="2191" y="4807881"/>
                  </a:lnTo>
                  <a:lnTo>
                    <a:pt x="3889" y="4855759"/>
                  </a:lnTo>
                  <a:lnTo>
                    <a:pt x="6068" y="4903513"/>
                  </a:lnTo>
                  <a:lnTo>
                    <a:pt x="8724" y="4951141"/>
                  </a:lnTo>
                  <a:lnTo>
                    <a:pt x="11855" y="4998641"/>
                  </a:lnTo>
                  <a:lnTo>
                    <a:pt x="15459" y="5046011"/>
                  </a:lnTo>
                  <a:lnTo>
                    <a:pt x="19534" y="5093247"/>
                  </a:lnTo>
                  <a:lnTo>
                    <a:pt x="24077" y="5140348"/>
                  </a:lnTo>
                  <a:lnTo>
                    <a:pt x="29086" y="5187311"/>
                  </a:lnTo>
                  <a:lnTo>
                    <a:pt x="34558" y="5234133"/>
                  </a:lnTo>
                  <a:lnTo>
                    <a:pt x="40492" y="5280814"/>
                  </a:lnTo>
                  <a:lnTo>
                    <a:pt x="46885" y="5327350"/>
                  </a:lnTo>
                  <a:lnTo>
                    <a:pt x="53734" y="5373738"/>
                  </a:lnTo>
                  <a:lnTo>
                    <a:pt x="61037" y="5419978"/>
                  </a:lnTo>
                  <a:lnTo>
                    <a:pt x="68792" y="5466065"/>
                  </a:lnTo>
                  <a:lnTo>
                    <a:pt x="76997" y="5511998"/>
                  </a:lnTo>
                  <a:lnTo>
                    <a:pt x="85649" y="5557775"/>
                  </a:lnTo>
                  <a:lnTo>
                    <a:pt x="94746" y="5603393"/>
                  </a:lnTo>
                  <a:lnTo>
                    <a:pt x="104285" y="5648849"/>
                  </a:lnTo>
                  <a:lnTo>
                    <a:pt x="114264" y="5694143"/>
                  </a:lnTo>
                  <a:lnTo>
                    <a:pt x="124681" y="5739270"/>
                  </a:lnTo>
                  <a:lnTo>
                    <a:pt x="135534" y="5784229"/>
                  </a:lnTo>
                  <a:lnTo>
                    <a:pt x="146820" y="5829018"/>
                  </a:lnTo>
                  <a:lnTo>
                    <a:pt x="158536" y="5873633"/>
                  </a:lnTo>
                  <a:lnTo>
                    <a:pt x="170681" y="5918074"/>
                  </a:lnTo>
                  <a:lnTo>
                    <a:pt x="183252" y="5962337"/>
                  </a:lnTo>
                  <a:lnTo>
                    <a:pt x="196246" y="6006419"/>
                  </a:lnTo>
                  <a:lnTo>
                    <a:pt x="209662" y="6050320"/>
                  </a:lnTo>
                  <a:lnTo>
                    <a:pt x="223497" y="6094036"/>
                  </a:lnTo>
                  <a:lnTo>
                    <a:pt x="237749" y="6137565"/>
                  </a:lnTo>
                  <a:lnTo>
                    <a:pt x="252415" y="6180905"/>
                  </a:lnTo>
                  <a:lnTo>
                    <a:pt x="267493" y="6224053"/>
                  </a:lnTo>
                  <a:lnTo>
                    <a:pt x="282981" y="6267007"/>
                  </a:lnTo>
                  <a:lnTo>
                    <a:pt x="298876" y="6309765"/>
                  </a:lnTo>
                  <a:lnTo>
                    <a:pt x="315176" y="6352324"/>
                  </a:lnTo>
                  <a:lnTo>
                    <a:pt x="331879" y="6394682"/>
                  </a:lnTo>
                  <a:lnTo>
                    <a:pt x="348982" y="6436836"/>
                  </a:lnTo>
                  <a:lnTo>
                    <a:pt x="366482" y="6478785"/>
                  </a:lnTo>
                  <a:lnTo>
                    <a:pt x="384379" y="6520526"/>
                  </a:lnTo>
                  <a:lnTo>
                    <a:pt x="402669" y="6562057"/>
                  </a:lnTo>
                  <a:lnTo>
                    <a:pt x="421349" y="6603374"/>
                  </a:lnTo>
                  <a:lnTo>
                    <a:pt x="440418" y="6644477"/>
                  </a:lnTo>
                  <a:lnTo>
                    <a:pt x="459874" y="6685362"/>
                  </a:lnTo>
                  <a:lnTo>
                    <a:pt x="479713" y="6726027"/>
                  </a:lnTo>
                  <a:lnTo>
                    <a:pt x="499934" y="6766471"/>
                  </a:lnTo>
                  <a:lnTo>
                    <a:pt x="520534" y="6806689"/>
                  </a:lnTo>
                  <a:lnTo>
                    <a:pt x="541511" y="6846681"/>
                  </a:lnTo>
                  <a:lnTo>
                    <a:pt x="562862" y="6886444"/>
                  </a:lnTo>
                  <a:lnTo>
                    <a:pt x="584585" y="6925975"/>
                  </a:lnTo>
                  <a:lnTo>
                    <a:pt x="606679" y="6965273"/>
                  </a:lnTo>
                  <a:lnTo>
                    <a:pt x="629139" y="7004334"/>
                  </a:lnTo>
                  <a:lnTo>
                    <a:pt x="651965" y="7043157"/>
                  </a:lnTo>
                  <a:lnTo>
                    <a:pt x="675154" y="7081739"/>
                  </a:lnTo>
                  <a:lnTo>
                    <a:pt x="698703" y="7120077"/>
                  </a:lnTo>
                  <a:lnTo>
                    <a:pt x="722610" y="7158170"/>
                  </a:lnTo>
                  <a:lnTo>
                    <a:pt x="746873" y="7196016"/>
                  </a:lnTo>
                  <a:lnTo>
                    <a:pt x="771489" y="7233610"/>
                  </a:lnTo>
                  <a:lnTo>
                    <a:pt x="796456" y="7270953"/>
                  </a:lnTo>
                  <a:lnTo>
                    <a:pt x="821772" y="7308040"/>
                  </a:lnTo>
                  <a:lnTo>
                    <a:pt x="847435" y="7344870"/>
                  </a:lnTo>
                  <a:lnTo>
                    <a:pt x="873441" y="7381441"/>
                  </a:lnTo>
                  <a:lnTo>
                    <a:pt x="899789" y="7417749"/>
                  </a:lnTo>
                  <a:lnTo>
                    <a:pt x="926477" y="7453793"/>
                  </a:lnTo>
                  <a:lnTo>
                    <a:pt x="953501" y="7489571"/>
                  </a:lnTo>
                  <a:lnTo>
                    <a:pt x="980860" y="7525079"/>
                  </a:lnTo>
                  <a:lnTo>
                    <a:pt x="1008552" y="7560316"/>
                  </a:lnTo>
                  <a:lnTo>
                    <a:pt x="1036573" y="7595279"/>
                  </a:lnTo>
                  <a:lnTo>
                    <a:pt x="1064922" y="7629967"/>
                  </a:lnTo>
                  <a:lnTo>
                    <a:pt x="1093596" y="7664376"/>
                  </a:lnTo>
                  <a:lnTo>
                    <a:pt x="1122593" y="7698504"/>
                  </a:lnTo>
                  <a:lnTo>
                    <a:pt x="1151911" y="7732349"/>
                  </a:lnTo>
                  <a:lnTo>
                    <a:pt x="1181547" y="7765909"/>
                  </a:lnTo>
                  <a:lnTo>
                    <a:pt x="1211499" y="7799181"/>
                  </a:lnTo>
                  <a:lnTo>
                    <a:pt x="1241764" y="7832163"/>
                  </a:lnTo>
                  <a:lnTo>
                    <a:pt x="1272341" y="7864852"/>
                  </a:lnTo>
                  <a:lnTo>
                    <a:pt x="1303227" y="7897247"/>
                  </a:lnTo>
                  <a:lnTo>
                    <a:pt x="1334418" y="7929344"/>
                  </a:lnTo>
                  <a:lnTo>
                    <a:pt x="1365915" y="7961142"/>
                  </a:lnTo>
                  <a:lnTo>
                    <a:pt x="1397713" y="7992638"/>
                  </a:lnTo>
                  <a:lnTo>
                    <a:pt x="1429810" y="8023830"/>
                  </a:lnTo>
                  <a:lnTo>
                    <a:pt x="1462205" y="8054716"/>
                  </a:lnTo>
                  <a:lnTo>
                    <a:pt x="1494894" y="8085292"/>
                  </a:lnTo>
                  <a:lnTo>
                    <a:pt x="1527876" y="8115558"/>
                  </a:lnTo>
                  <a:lnTo>
                    <a:pt x="1561148" y="8145510"/>
                  </a:lnTo>
                  <a:lnTo>
                    <a:pt x="1594708" y="8175146"/>
                  </a:lnTo>
                  <a:lnTo>
                    <a:pt x="1628553" y="8204463"/>
                  </a:lnTo>
                  <a:lnTo>
                    <a:pt x="1662681" y="8233461"/>
                  </a:lnTo>
                  <a:lnTo>
                    <a:pt x="1697090" y="8262135"/>
                  </a:lnTo>
                  <a:lnTo>
                    <a:pt x="1731777" y="8290484"/>
                  </a:lnTo>
                  <a:lnTo>
                    <a:pt x="1766741" y="8318505"/>
                  </a:lnTo>
                  <a:lnTo>
                    <a:pt x="1801978" y="8346196"/>
                  </a:lnTo>
                  <a:lnTo>
                    <a:pt x="1837486" y="8373555"/>
                  </a:lnTo>
                  <a:lnTo>
                    <a:pt x="1873264" y="8400580"/>
                  </a:lnTo>
                  <a:lnTo>
                    <a:pt x="1909308" y="8427267"/>
                  </a:lnTo>
                  <a:lnTo>
                    <a:pt x="1945616" y="8453615"/>
                  </a:lnTo>
                  <a:lnTo>
                    <a:pt x="1982187" y="8479622"/>
                  </a:lnTo>
                  <a:lnTo>
                    <a:pt x="2019017" y="8505284"/>
                  </a:lnTo>
                  <a:lnTo>
                    <a:pt x="2056104" y="8530600"/>
                  </a:lnTo>
                  <a:lnTo>
                    <a:pt x="2093446" y="8555568"/>
                  </a:lnTo>
                  <a:lnTo>
                    <a:pt x="2131041" y="8580184"/>
                  </a:lnTo>
                  <a:lnTo>
                    <a:pt x="2168886" y="8604447"/>
                  </a:lnTo>
                  <a:lnTo>
                    <a:pt x="2206979" y="8628354"/>
                  </a:lnTo>
                  <a:lnTo>
                    <a:pt x="2245318" y="8651903"/>
                  </a:lnTo>
                  <a:lnTo>
                    <a:pt x="2283900" y="8675092"/>
                  </a:lnTo>
                  <a:lnTo>
                    <a:pt x="2322723" y="8697918"/>
                  </a:lnTo>
                  <a:lnTo>
                    <a:pt x="2361784" y="8720378"/>
                  </a:lnTo>
                  <a:lnTo>
                    <a:pt x="2401081" y="8742472"/>
                  </a:lnTo>
                  <a:lnTo>
                    <a:pt x="2440613" y="8764195"/>
                  </a:lnTo>
                  <a:lnTo>
                    <a:pt x="2480375" y="8785546"/>
                  </a:lnTo>
                  <a:lnTo>
                    <a:pt x="2520367" y="8806523"/>
                  </a:lnTo>
                  <a:lnTo>
                    <a:pt x="2560586" y="8827123"/>
                  </a:lnTo>
                  <a:lnTo>
                    <a:pt x="2601029" y="8847344"/>
                  </a:lnTo>
                  <a:lnTo>
                    <a:pt x="2641695" y="8867183"/>
                  </a:lnTo>
                  <a:lnTo>
                    <a:pt x="2682580" y="8886638"/>
                  </a:lnTo>
                  <a:lnTo>
                    <a:pt x="2723683" y="8905708"/>
                  </a:lnTo>
                  <a:lnTo>
                    <a:pt x="2765000" y="8924388"/>
                  </a:lnTo>
                  <a:lnTo>
                    <a:pt x="2806531" y="8942678"/>
                  </a:lnTo>
                  <a:lnTo>
                    <a:pt x="2848272" y="8960574"/>
                  </a:lnTo>
                  <a:lnTo>
                    <a:pt x="2890220" y="8978075"/>
                  </a:lnTo>
                  <a:lnTo>
                    <a:pt x="2932375" y="8995178"/>
                  </a:lnTo>
                  <a:lnTo>
                    <a:pt x="2974733" y="9011881"/>
                  </a:lnTo>
                  <a:lnTo>
                    <a:pt x="3017292" y="9028181"/>
                  </a:lnTo>
                  <a:lnTo>
                    <a:pt x="3060050" y="9044076"/>
                  </a:lnTo>
                  <a:lnTo>
                    <a:pt x="3103004" y="9059564"/>
                  </a:lnTo>
                  <a:lnTo>
                    <a:pt x="3146152" y="9074642"/>
                  </a:lnTo>
                  <a:lnTo>
                    <a:pt x="3189492" y="9089308"/>
                  </a:lnTo>
                  <a:lnTo>
                    <a:pt x="3233021" y="9103559"/>
                  </a:lnTo>
                  <a:lnTo>
                    <a:pt x="3276737" y="9117394"/>
                  </a:lnTo>
                  <a:lnTo>
                    <a:pt x="3320637" y="9130810"/>
                  </a:lnTo>
                  <a:lnTo>
                    <a:pt x="3364720" y="9143805"/>
                  </a:lnTo>
                  <a:lnTo>
                    <a:pt x="3408983" y="9156376"/>
                  </a:lnTo>
                  <a:lnTo>
                    <a:pt x="3453423" y="9168521"/>
                  </a:lnTo>
                  <a:lnTo>
                    <a:pt x="3498039" y="9180237"/>
                  </a:lnTo>
                  <a:lnTo>
                    <a:pt x="3542828" y="9191523"/>
                  </a:lnTo>
                  <a:lnTo>
                    <a:pt x="3587787" y="9202375"/>
                  </a:lnTo>
                  <a:lnTo>
                    <a:pt x="3632914" y="9212793"/>
                  </a:lnTo>
                  <a:lnTo>
                    <a:pt x="3678207" y="9222772"/>
                  </a:lnTo>
                  <a:lnTo>
                    <a:pt x="3723664" y="9232311"/>
                  </a:lnTo>
                  <a:lnTo>
                    <a:pt x="3769282" y="9241408"/>
                  </a:lnTo>
                  <a:lnTo>
                    <a:pt x="3815059" y="9250060"/>
                  </a:lnTo>
                  <a:lnTo>
                    <a:pt x="3860992" y="9258264"/>
                  </a:lnTo>
                  <a:lnTo>
                    <a:pt x="3907079" y="9266020"/>
                  </a:lnTo>
                  <a:lnTo>
                    <a:pt x="3953318" y="9273323"/>
                  </a:lnTo>
                  <a:lnTo>
                    <a:pt x="3999707" y="9280172"/>
                  </a:lnTo>
                  <a:lnTo>
                    <a:pt x="4046243" y="9286565"/>
                  </a:lnTo>
                  <a:lnTo>
                    <a:pt x="4092923" y="9292499"/>
                  </a:lnTo>
                  <a:lnTo>
                    <a:pt x="4139746" y="9297971"/>
                  </a:lnTo>
                  <a:lnTo>
                    <a:pt x="4186709" y="9302980"/>
                  </a:lnTo>
                  <a:lnTo>
                    <a:pt x="4233810" y="9307523"/>
                  </a:lnTo>
                  <a:lnTo>
                    <a:pt x="4281046" y="9311598"/>
                  </a:lnTo>
                  <a:lnTo>
                    <a:pt x="4328415" y="9315202"/>
                  </a:lnTo>
                  <a:lnTo>
                    <a:pt x="4375915" y="9318333"/>
                  </a:lnTo>
                  <a:lnTo>
                    <a:pt x="4423544" y="9320989"/>
                  </a:lnTo>
                  <a:lnTo>
                    <a:pt x="4471298" y="9323167"/>
                  </a:lnTo>
                  <a:lnTo>
                    <a:pt x="4519176" y="9324866"/>
                  </a:lnTo>
                  <a:lnTo>
                    <a:pt x="4567175" y="9326082"/>
                  </a:lnTo>
                  <a:lnTo>
                    <a:pt x="4615293" y="9326813"/>
                  </a:lnTo>
                  <a:lnTo>
                    <a:pt x="4663528" y="9327057"/>
                  </a:lnTo>
                  <a:lnTo>
                    <a:pt x="4711763" y="9326813"/>
                  </a:lnTo>
                  <a:lnTo>
                    <a:pt x="4759882" y="9326082"/>
                  </a:lnTo>
                  <a:lnTo>
                    <a:pt x="4807881" y="9324866"/>
                  </a:lnTo>
                  <a:lnTo>
                    <a:pt x="4855759" y="9323167"/>
                  </a:lnTo>
                  <a:lnTo>
                    <a:pt x="4903513" y="9320989"/>
                  </a:lnTo>
                  <a:lnTo>
                    <a:pt x="4951141" y="9318333"/>
                  </a:lnTo>
                  <a:lnTo>
                    <a:pt x="4998641" y="9315202"/>
                  </a:lnTo>
                  <a:lnTo>
                    <a:pt x="5046011" y="9311598"/>
                  </a:lnTo>
                  <a:lnTo>
                    <a:pt x="5093247" y="9307523"/>
                  </a:lnTo>
                  <a:lnTo>
                    <a:pt x="5140348" y="9302980"/>
                  </a:lnTo>
                  <a:lnTo>
                    <a:pt x="5187311" y="9297971"/>
                  </a:lnTo>
                  <a:lnTo>
                    <a:pt x="5234133" y="9292499"/>
                  </a:lnTo>
                  <a:lnTo>
                    <a:pt x="5280814" y="9286565"/>
                  </a:lnTo>
                  <a:lnTo>
                    <a:pt x="5327350" y="9280172"/>
                  </a:lnTo>
                  <a:lnTo>
                    <a:pt x="5373738" y="9273323"/>
                  </a:lnTo>
                  <a:lnTo>
                    <a:pt x="5419978" y="9266020"/>
                  </a:lnTo>
                  <a:lnTo>
                    <a:pt x="5466065" y="9258264"/>
                  </a:lnTo>
                  <a:lnTo>
                    <a:pt x="5511998" y="9250060"/>
                  </a:lnTo>
                  <a:lnTo>
                    <a:pt x="5557775" y="9241408"/>
                  </a:lnTo>
                  <a:lnTo>
                    <a:pt x="5603393" y="9232311"/>
                  </a:lnTo>
                  <a:lnTo>
                    <a:pt x="5648849" y="9222772"/>
                  </a:lnTo>
                  <a:lnTo>
                    <a:pt x="5694143" y="9212793"/>
                  </a:lnTo>
                  <a:lnTo>
                    <a:pt x="5739270" y="9202375"/>
                  </a:lnTo>
                  <a:lnTo>
                    <a:pt x="5784229" y="9191523"/>
                  </a:lnTo>
                  <a:lnTo>
                    <a:pt x="5829018" y="9180237"/>
                  </a:lnTo>
                  <a:lnTo>
                    <a:pt x="5873633" y="9168521"/>
                  </a:lnTo>
                  <a:lnTo>
                    <a:pt x="5918074" y="9156376"/>
                  </a:lnTo>
                  <a:lnTo>
                    <a:pt x="5962337" y="9143805"/>
                  </a:lnTo>
                  <a:lnTo>
                    <a:pt x="6006419" y="9130810"/>
                  </a:lnTo>
                  <a:lnTo>
                    <a:pt x="6050320" y="9117394"/>
                  </a:lnTo>
                  <a:lnTo>
                    <a:pt x="6094036" y="9103559"/>
                  </a:lnTo>
                  <a:lnTo>
                    <a:pt x="6137565" y="9089308"/>
                  </a:lnTo>
                  <a:lnTo>
                    <a:pt x="6180905" y="9074642"/>
                  </a:lnTo>
                  <a:lnTo>
                    <a:pt x="6224053" y="9059564"/>
                  </a:lnTo>
                  <a:lnTo>
                    <a:pt x="6267007" y="9044076"/>
                  </a:lnTo>
                  <a:lnTo>
                    <a:pt x="6309765" y="9028181"/>
                  </a:lnTo>
                  <a:lnTo>
                    <a:pt x="6352324" y="9011881"/>
                  </a:lnTo>
                  <a:lnTo>
                    <a:pt x="6394682" y="8995178"/>
                  </a:lnTo>
                  <a:lnTo>
                    <a:pt x="6436836" y="8978075"/>
                  </a:lnTo>
                  <a:lnTo>
                    <a:pt x="6478785" y="8960574"/>
                  </a:lnTo>
                  <a:lnTo>
                    <a:pt x="6520526" y="8942678"/>
                  </a:lnTo>
                  <a:lnTo>
                    <a:pt x="6562057" y="8924388"/>
                  </a:lnTo>
                  <a:lnTo>
                    <a:pt x="6603374" y="8905708"/>
                  </a:lnTo>
                  <a:lnTo>
                    <a:pt x="6644477" y="8886638"/>
                  </a:lnTo>
                  <a:lnTo>
                    <a:pt x="6685362" y="8867183"/>
                  </a:lnTo>
                  <a:lnTo>
                    <a:pt x="6726027" y="8847344"/>
                  </a:lnTo>
                  <a:lnTo>
                    <a:pt x="6766471" y="8827123"/>
                  </a:lnTo>
                  <a:lnTo>
                    <a:pt x="6806689" y="8806523"/>
                  </a:lnTo>
                  <a:lnTo>
                    <a:pt x="6846681" y="8785546"/>
                  </a:lnTo>
                  <a:lnTo>
                    <a:pt x="6886444" y="8764195"/>
                  </a:lnTo>
                  <a:lnTo>
                    <a:pt x="6925975" y="8742472"/>
                  </a:lnTo>
                  <a:lnTo>
                    <a:pt x="6965273" y="8720378"/>
                  </a:lnTo>
                  <a:lnTo>
                    <a:pt x="7004334" y="8697918"/>
                  </a:lnTo>
                  <a:lnTo>
                    <a:pt x="7043157" y="8675092"/>
                  </a:lnTo>
                  <a:lnTo>
                    <a:pt x="7081739" y="8651903"/>
                  </a:lnTo>
                  <a:lnTo>
                    <a:pt x="7120077" y="8628354"/>
                  </a:lnTo>
                  <a:lnTo>
                    <a:pt x="7158170" y="8604447"/>
                  </a:lnTo>
                  <a:lnTo>
                    <a:pt x="7196016" y="8580184"/>
                  </a:lnTo>
                  <a:lnTo>
                    <a:pt x="7233610" y="8555568"/>
                  </a:lnTo>
                  <a:lnTo>
                    <a:pt x="7270953" y="8530600"/>
                  </a:lnTo>
                  <a:lnTo>
                    <a:pt x="7308040" y="8505284"/>
                  </a:lnTo>
                  <a:lnTo>
                    <a:pt x="7344870" y="8479622"/>
                  </a:lnTo>
                  <a:lnTo>
                    <a:pt x="7381441" y="8453615"/>
                  </a:lnTo>
                  <a:lnTo>
                    <a:pt x="7417749" y="8427267"/>
                  </a:lnTo>
                  <a:lnTo>
                    <a:pt x="7453793" y="8400580"/>
                  </a:lnTo>
                  <a:lnTo>
                    <a:pt x="7489571" y="8373555"/>
                  </a:lnTo>
                  <a:lnTo>
                    <a:pt x="7525079" y="8346196"/>
                  </a:lnTo>
                  <a:lnTo>
                    <a:pt x="7560316" y="8318505"/>
                  </a:lnTo>
                  <a:lnTo>
                    <a:pt x="7595279" y="8290484"/>
                  </a:lnTo>
                  <a:lnTo>
                    <a:pt x="7629967" y="8262135"/>
                  </a:lnTo>
                  <a:lnTo>
                    <a:pt x="7664376" y="8233461"/>
                  </a:lnTo>
                  <a:lnTo>
                    <a:pt x="7698504" y="8204463"/>
                  </a:lnTo>
                  <a:lnTo>
                    <a:pt x="7732349" y="8175146"/>
                  </a:lnTo>
                  <a:lnTo>
                    <a:pt x="7765909" y="8145510"/>
                  </a:lnTo>
                  <a:lnTo>
                    <a:pt x="7799181" y="8115558"/>
                  </a:lnTo>
                  <a:lnTo>
                    <a:pt x="7832163" y="8085292"/>
                  </a:lnTo>
                  <a:lnTo>
                    <a:pt x="7864852" y="8054716"/>
                  </a:lnTo>
                  <a:lnTo>
                    <a:pt x="7897247" y="8023830"/>
                  </a:lnTo>
                  <a:lnTo>
                    <a:pt x="7929344" y="7992638"/>
                  </a:lnTo>
                  <a:lnTo>
                    <a:pt x="7961142" y="7961142"/>
                  </a:lnTo>
                  <a:lnTo>
                    <a:pt x="7992638" y="7929344"/>
                  </a:lnTo>
                  <a:lnTo>
                    <a:pt x="8023830" y="7897247"/>
                  </a:lnTo>
                  <a:lnTo>
                    <a:pt x="8054716" y="7864852"/>
                  </a:lnTo>
                  <a:lnTo>
                    <a:pt x="8085292" y="7832163"/>
                  </a:lnTo>
                  <a:lnTo>
                    <a:pt x="8115558" y="7799181"/>
                  </a:lnTo>
                  <a:lnTo>
                    <a:pt x="8145510" y="7765909"/>
                  </a:lnTo>
                  <a:lnTo>
                    <a:pt x="8175146" y="7732349"/>
                  </a:lnTo>
                  <a:lnTo>
                    <a:pt x="8204463" y="7698504"/>
                  </a:lnTo>
                  <a:lnTo>
                    <a:pt x="8233461" y="7664376"/>
                  </a:lnTo>
                  <a:lnTo>
                    <a:pt x="8262135" y="7629967"/>
                  </a:lnTo>
                  <a:lnTo>
                    <a:pt x="8290484" y="7595279"/>
                  </a:lnTo>
                  <a:lnTo>
                    <a:pt x="8318505" y="7560316"/>
                  </a:lnTo>
                  <a:lnTo>
                    <a:pt x="8346196" y="7525079"/>
                  </a:lnTo>
                  <a:lnTo>
                    <a:pt x="8373555" y="7489571"/>
                  </a:lnTo>
                  <a:lnTo>
                    <a:pt x="8400580" y="7453793"/>
                  </a:lnTo>
                  <a:lnTo>
                    <a:pt x="8427267" y="7417749"/>
                  </a:lnTo>
                  <a:lnTo>
                    <a:pt x="8453615" y="7381441"/>
                  </a:lnTo>
                  <a:lnTo>
                    <a:pt x="8479622" y="7344870"/>
                  </a:lnTo>
                  <a:lnTo>
                    <a:pt x="8505284" y="7308040"/>
                  </a:lnTo>
                  <a:lnTo>
                    <a:pt x="8530600" y="7270953"/>
                  </a:lnTo>
                  <a:lnTo>
                    <a:pt x="8555568" y="7233610"/>
                  </a:lnTo>
                  <a:lnTo>
                    <a:pt x="8580184" y="7196016"/>
                  </a:lnTo>
                  <a:lnTo>
                    <a:pt x="8604447" y="7158170"/>
                  </a:lnTo>
                  <a:lnTo>
                    <a:pt x="8628354" y="7120077"/>
                  </a:lnTo>
                  <a:lnTo>
                    <a:pt x="8651903" y="7081739"/>
                  </a:lnTo>
                  <a:lnTo>
                    <a:pt x="8675092" y="7043157"/>
                  </a:lnTo>
                  <a:lnTo>
                    <a:pt x="8697918" y="7004334"/>
                  </a:lnTo>
                  <a:lnTo>
                    <a:pt x="8720378" y="6965273"/>
                  </a:lnTo>
                  <a:lnTo>
                    <a:pt x="8742472" y="6925975"/>
                  </a:lnTo>
                  <a:lnTo>
                    <a:pt x="8764195" y="6886444"/>
                  </a:lnTo>
                  <a:lnTo>
                    <a:pt x="8785546" y="6846681"/>
                  </a:lnTo>
                  <a:lnTo>
                    <a:pt x="8806523" y="6806689"/>
                  </a:lnTo>
                  <a:lnTo>
                    <a:pt x="8827123" y="6766471"/>
                  </a:lnTo>
                  <a:lnTo>
                    <a:pt x="8847344" y="6726027"/>
                  </a:lnTo>
                  <a:lnTo>
                    <a:pt x="8867183" y="6685362"/>
                  </a:lnTo>
                  <a:lnTo>
                    <a:pt x="8886638" y="6644477"/>
                  </a:lnTo>
                  <a:lnTo>
                    <a:pt x="8905708" y="6603374"/>
                  </a:lnTo>
                  <a:lnTo>
                    <a:pt x="8924388" y="6562057"/>
                  </a:lnTo>
                  <a:lnTo>
                    <a:pt x="8942678" y="6520526"/>
                  </a:lnTo>
                  <a:lnTo>
                    <a:pt x="8960574" y="6478785"/>
                  </a:lnTo>
                  <a:lnTo>
                    <a:pt x="8978075" y="6436836"/>
                  </a:lnTo>
                  <a:lnTo>
                    <a:pt x="8995178" y="6394682"/>
                  </a:lnTo>
                  <a:lnTo>
                    <a:pt x="9011881" y="6352324"/>
                  </a:lnTo>
                  <a:lnTo>
                    <a:pt x="9028181" y="6309765"/>
                  </a:lnTo>
                  <a:lnTo>
                    <a:pt x="9044076" y="6267007"/>
                  </a:lnTo>
                  <a:lnTo>
                    <a:pt x="9059564" y="6224053"/>
                  </a:lnTo>
                  <a:lnTo>
                    <a:pt x="9074642" y="6180905"/>
                  </a:lnTo>
                  <a:lnTo>
                    <a:pt x="9089308" y="6137565"/>
                  </a:lnTo>
                  <a:lnTo>
                    <a:pt x="9103559" y="6094036"/>
                  </a:lnTo>
                  <a:lnTo>
                    <a:pt x="9117394" y="6050320"/>
                  </a:lnTo>
                  <a:lnTo>
                    <a:pt x="9130810" y="6006419"/>
                  </a:lnTo>
                  <a:lnTo>
                    <a:pt x="9143805" y="5962337"/>
                  </a:lnTo>
                  <a:lnTo>
                    <a:pt x="9156376" y="5918074"/>
                  </a:lnTo>
                  <a:lnTo>
                    <a:pt x="9168521" y="5873633"/>
                  </a:lnTo>
                  <a:lnTo>
                    <a:pt x="9180237" y="5829018"/>
                  </a:lnTo>
                  <a:lnTo>
                    <a:pt x="9191523" y="5784229"/>
                  </a:lnTo>
                  <a:lnTo>
                    <a:pt x="9202375" y="5739270"/>
                  </a:lnTo>
                  <a:lnTo>
                    <a:pt x="9212793" y="5694143"/>
                  </a:lnTo>
                  <a:lnTo>
                    <a:pt x="9222772" y="5648849"/>
                  </a:lnTo>
                  <a:lnTo>
                    <a:pt x="9232311" y="5603393"/>
                  </a:lnTo>
                  <a:lnTo>
                    <a:pt x="9241408" y="5557775"/>
                  </a:lnTo>
                  <a:lnTo>
                    <a:pt x="9250060" y="5511998"/>
                  </a:lnTo>
                  <a:lnTo>
                    <a:pt x="9258264" y="5466065"/>
                  </a:lnTo>
                  <a:lnTo>
                    <a:pt x="9266020" y="5419978"/>
                  </a:lnTo>
                  <a:lnTo>
                    <a:pt x="9273323" y="5373738"/>
                  </a:lnTo>
                  <a:lnTo>
                    <a:pt x="9280172" y="5327350"/>
                  </a:lnTo>
                  <a:lnTo>
                    <a:pt x="9286565" y="5280814"/>
                  </a:lnTo>
                  <a:lnTo>
                    <a:pt x="9292499" y="5234133"/>
                  </a:lnTo>
                  <a:lnTo>
                    <a:pt x="9297971" y="5187311"/>
                  </a:lnTo>
                  <a:lnTo>
                    <a:pt x="9302980" y="5140348"/>
                  </a:lnTo>
                  <a:lnTo>
                    <a:pt x="9307523" y="5093247"/>
                  </a:lnTo>
                  <a:lnTo>
                    <a:pt x="9311598" y="5046011"/>
                  </a:lnTo>
                  <a:lnTo>
                    <a:pt x="9315202" y="4998641"/>
                  </a:lnTo>
                  <a:lnTo>
                    <a:pt x="9318333" y="4951141"/>
                  </a:lnTo>
                  <a:lnTo>
                    <a:pt x="9320989" y="4903513"/>
                  </a:lnTo>
                  <a:lnTo>
                    <a:pt x="9323167" y="4855759"/>
                  </a:lnTo>
                  <a:lnTo>
                    <a:pt x="9324866" y="4807881"/>
                  </a:lnTo>
                  <a:lnTo>
                    <a:pt x="9326082" y="4759882"/>
                  </a:lnTo>
                  <a:lnTo>
                    <a:pt x="9326813" y="4711763"/>
                  </a:lnTo>
                  <a:lnTo>
                    <a:pt x="9327057" y="4663528"/>
                  </a:lnTo>
                  <a:lnTo>
                    <a:pt x="9326813" y="4615293"/>
                  </a:lnTo>
                  <a:lnTo>
                    <a:pt x="9326082" y="4567175"/>
                  </a:lnTo>
                  <a:lnTo>
                    <a:pt x="9324866" y="4519176"/>
                  </a:lnTo>
                  <a:lnTo>
                    <a:pt x="9323167" y="4471298"/>
                  </a:lnTo>
                  <a:lnTo>
                    <a:pt x="9320989" y="4423544"/>
                  </a:lnTo>
                  <a:lnTo>
                    <a:pt x="9318333" y="4375915"/>
                  </a:lnTo>
                  <a:lnTo>
                    <a:pt x="9315202" y="4328415"/>
                  </a:lnTo>
                  <a:lnTo>
                    <a:pt x="9311598" y="4281046"/>
                  </a:lnTo>
                  <a:lnTo>
                    <a:pt x="9307523" y="4233810"/>
                  </a:lnTo>
                  <a:lnTo>
                    <a:pt x="9302980" y="4186709"/>
                  </a:lnTo>
                  <a:lnTo>
                    <a:pt x="9297971" y="4139746"/>
                  </a:lnTo>
                  <a:lnTo>
                    <a:pt x="9292499" y="4092923"/>
                  </a:lnTo>
                  <a:lnTo>
                    <a:pt x="9286565" y="4046243"/>
                  </a:lnTo>
                  <a:lnTo>
                    <a:pt x="9280172" y="3999707"/>
                  </a:lnTo>
                  <a:lnTo>
                    <a:pt x="9273323" y="3953318"/>
                  </a:lnTo>
                  <a:lnTo>
                    <a:pt x="9266020" y="3907079"/>
                  </a:lnTo>
                  <a:lnTo>
                    <a:pt x="9258264" y="3860992"/>
                  </a:lnTo>
                  <a:lnTo>
                    <a:pt x="9250060" y="3815059"/>
                  </a:lnTo>
                  <a:lnTo>
                    <a:pt x="9241408" y="3769282"/>
                  </a:lnTo>
                  <a:lnTo>
                    <a:pt x="9232311" y="3723664"/>
                  </a:lnTo>
                  <a:lnTo>
                    <a:pt x="9222772" y="3678207"/>
                  </a:lnTo>
                  <a:lnTo>
                    <a:pt x="9212793" y="3632914"/>
                  </a:lnTo>
                  <a:lnTo>
                    <a:pt x="9202375" y="3587787"/>
                  </a:lnTo>
                  <a:lnTo>
                    <a:pt x="9191523" y="3542828"/>
                  </a:lnTo>
                  <a:lnTo>
                    <a:pt x="9180237" y="3498039"/>
                  </a:lnTo>
                  <a:lnTo>
                    <a:pt x="9168521" y="3453423"/>
                  </a:lnTo>
                  <a:lnTo>
                    <a:pt x="9156376" y="3408983"/>
                  </a:lnTo>
                  <a:lnTo>
                    <a:pt x="9143805" y="3364720"/>
                  </a:lnTo>
                  <a:lnTo>
                    <a:pt x="9130810" y="3320637"/>
                  </a:lnTo>
                  <a:lnTo>
                    <a:pt x="9117394" y="3276737"/>
                  </a:lnTo>
                  <a:lnTo>
                    <a:pt x="9103559" y="3233021"/>
                  </a:lnTo>
                  <a:lnTo>
                    <a:pt x="9089308" y="3189492"/>
                  </a:lnTo>
                  <a:lnTo>
                    <a:pt x="9074642" y="3146152"/>
                  </a:lnTo>
                  <a:lnTo>
                    <a:pt x="9059564" y="3103004"/>
                  </a:lnTo>
                  <a:lnTo>
                    <a:pt x="9044076" y="3060050"/>
                  </a:lnTo>
                  <a:lnTo>
                    <a:pt x="9028181" y="3017292"/>
                  </a:lnTo>
                  <a:lnTo>
                    <a:pt x="9011881" y="2974733"/>
                  </a:lnTo>
                  <a:lnTo>
                    <a:pt x="8995178" y="2932375"/>
                  </a:lnTo>
                  <a:lnTo>
                    <a:pt x="8978075" y="2890220"/>
                  </a:lnTo>
                  <a:lnTo>
                    <a:pt x="8960574" y="2848272"/>
                  </a:lnTo>
                  <a:lnTo>
                    <a:pt x="8942678" y="2806531"/>
                  </a:lnTo>
                  <a:lnTo>
                    <a:pt x="8924388" y="2765000"/>
                  </a:lnTo>
                  <a:lnTo>
                    <a:pt x="8905708" y="2723683"/>
                  </a:lnTo>
                  <a:lnTo>
                    <a:pt x="8886638" y="2682580"/>
                  </a:lnTo>
                  <a:lnTo>
                    <a:pt x="8867183" y="2641695"/>
                  </a:lnTo>
                  <a:lnTo>
                    <a:pt x="8847344" y="2601029"/>
                  </a:lnTo>
                  <a:lnTo>
                    <a:pt x="8827123" y="2560586"/>
                  </a:lnTo>
                  <a:lnTo>
                    <a:pt x="8806523" y="2520367"/>
                  </a:lnTo>
                  <a:lnTo>
                    <a:pt x="8785546" y="2480375"/>
                  </a:lnTo>
                  <a:lnTo>
                    <a:pt x="8764195" y="2440613"/>
                  </a:lnTo>
                  <a:lnTo>
                    <a:pt x="8742472" y="2401081"/>
                  </a:lnTo>
                  <a:lnTo>
                    <a:pt x="8720378" y="2361784"/>
                  </a:lnTo>
                  <a:lnTo>
                    <a:pt x="8697918" y="2322723"/>
                  </a:lnTo>
                  <a:lnTo>
                    <a:pt x="8675092" y="2283900"/>
                  </a:lnTo>
                  <a:lnTo>
                    <a:pt x="8651903" y="2245318"/>
                  </a:lnTo>
                  <a:lnTo>
                    <a:pt x="8628354" y="2206979"/>
                  </a:lnTo>
                  <a:lnTo>
                    <a:pt x="8604447" y="2168886"/>
                  </a:lnTo>
                  <a:lnTo>
                    <a:pt x="8580184" y="2131041"/>
                  </a:lnTo>
                  <a:lnTo>
                    <a:pt x="8555568" y="2093446"/>
                  </a:lnTo>
                  <a:lnTo>
                    <a:pt x="8530600" y="2056104"/>
                  </a:lnTo>
                  <a:lnTo>
                    <a:pt x="8505284" y="2019017"/>
                  </a:lnTo>
                  <a:lnTo>
                    <a:pt x="8479622" y="1982187"/>
                  </a:lnTo>
                  <a:lnTo>
                    <a:pt x="8453615" y="1945616"/>
                  </a:lnTo>
                  <a:lnTo>
                    <a:pt x="8427267" y="1909308"/>
                  </a:lnTo>
                  <a:lnTo>
                    <a:pt x="8400580" y="1873264"/>
                  </a:lnTo>
                  <a:lnTo>
                    <a:pt x="8373555" y="1837486"/>
                  </a:lnTo>
                  <a:lnTo>
                    <a:pt x="8346196" y="1801978"/>
                  </a:lnTo>
                  <a:lnTo>
                    <a:pt x="8318505" y="1766741"/>
                  </a:lnTo>
                  <a:lnTo>
                    <a:pt x="8290484" y="1731777"/>
                  </a:lnTo>
                  <a:lnTo>
                    <a:pt x="8262135" y="1697090"/>
                  </a:lnTo>
                  <a:lnTo>
                    <a:pt x="8233461" y="1662681"/>
                  </a:lnTo>
                  <a:lnTo>
                    <a:pt x="8204463" y="1628553"/>
                  </a:lnTo>
                  <a:lnTo>
                    <a:pt x="8175146" y="1594708"/>
                  </a:lnTo>
                  <a:lnTo>
                    <a:pt x="8145510" y="1561148"/>
                  </a:lnTo>
                  <a:lnTo>
                    <a:pt x="8115558" y="1527876"/>
                  </a:lnTo>
                  <a:lnTo>
                    <a:pt x="8085292" y="1494894"/>
                  </a:lnTo>
                  <a:lnTo>
                    <a:pt x="8054716" y="1462205"/>
                  </a:lnTo>
                  <a:lnTo>
                    <a:pt x="8023830" y="1429810"/>
                  </a:lnTo>
                  <a:lnTo>
                    <a:pt x="7992638" y="1397713"/>
                  </a:lnTo>
                  <a:lnTo>
                    <a:pt x="7961142" y="1365915"/>
                  </a:lnTo>
                  <a:lnTo>
                    <a:pt x="7929344" y="1334418"/>
                  </a:lnTo>
                  <a:lnTo>
                    <a:pt x="7897247" y="1303227"/>
                  </a:lnTo>
                  <a:lnTo>
                    <a:pt x="7864852" y="1272341"/>
                  </a:lnTo>
                  <a:lnTo>
                    <a:pt x="7832163" y="1241764"/>
                  </a:lnTo>
                  <a:lnTo>
                    <a:pt x="7799181" y="1211499"/>
                  </a:lnTo>
                  <a:lnTo>
                    <a:pt x="7765909" y="1181547"/>
                  </a:lnTo>
                  <a:lnTo>
                    <a:pt x="7732349" y="1151911"/>
                  </a:lnTo>
                  <a:lnTo>
                    <a:pt x="7698504" y="1122593"/>
                  </a:lnTo>
                  <a:lnTo>
                    <a:pt x="7664376" y="1093596"/>
                  </a:lnTo>
                  <a:lnTo>
                    <a:pt x="7629967" y="1064922"/>
                  </a:lnTo>
                  <a:lnTo>
                    <a:pt x="7595279" y="1036573"/>
                  </a:lnTo>
                  <a:lnTo>
                    <a:pt x="7560316" y="1008552"/>
                  </a:lnTo>
                  <a:lnTo>
                    <a:pt x="7525079" y="980860"/>
                  </a:lnTo>
                  <a:lnTo>
                    <a:pt x="7489571" y="953501"/>
                  </a:lnTo>
                  <a:lnTo>
                    <a:pt x="7453793" y="926477"/>
                  </a:lnTo>
                  <a:lnTo>
                    <a:pt x="7417749" y="899789"/>
                  </a:lnTo>
                  <a:lnTo>
                    <a:pt x="7381441" y="873441"/>
                  </a:lnTo>
                  <a:lnTo>
                    <a:pt x="7344870" y="847435"/>
                  </a:lnTo>
                  <a:lnTo>
                    <a:pt x="7308040" y="821772"/>
                  </a:lnTo>
                  <a:lnTo>
                    <a:pt x="7270953" y="796456"/>
                  </a:lnTo>
                  <a:lnTo>
                    <a:pt x="7233610" y="771489"/>
                  </a:lnTo>
                  <a:lnTo>
                    <a:pt x="7196016" y="746873"/>
                  </a:lnTo>
                  <a:lnTo>
                    <a:pt x="7158170" y="722610"/>
                  </a:lnTo>
                  <a:lnTo>
                    <a:pt x="7120077" y="698703"/>
                  </a:lnTo>
                  <a:lnTo>
                    <a:pt x="7081739" y="675154"/>
                  </a:lnTo>
                  <a:lnTo>
                    <a:pt x="7043157" y="651965"/>
                  </a:lnTo>
                  <a:lnTo>
                    <a:pt x="7004334" y="629139"/>
                  </a:lnTo>
                  <a:lnTo>
                    <a:pt x="6965273" y="606679"/>
                  </a:lnTo>
                  <a:lnTo>
                    <a:pt x="6925975" y="584585"/>
                  </a:lnTo>
                  <a:lnTo>
                    <a:pt x="6886444" y="562862"/>
                  </a:lnTo>
                  <a:lnTo>
                    <a:pt x="6846681" y="541511"/>
                  </a:lnTo>
                  <a:lnTo>
                    <a:pt x="6806689" y="520534"/>
                  </a:lnTo>
                  <a:lnTo>
                    <a:pt x="6766471" y="499934"/>
                  </a:lnTo>
                  <a:lnTo>
                    <a:pt x="6726027" y="479713"/>
                  </a:lnTo>
                  <a:lnTo>
                    <a:pt x="6685362" y="459874"/>
                  </a:lnTo>
                  <a:lnTo>
                    <a:pt x="6644477" y="440418"/>
                  </a:lnTo>
                  <a:lnTo>
                    <a:pt x="6603374" y="421349"/>
                  </a:lnTo>
                  <a:lnTo>
                    <a:pt x="6562057" y="402669"/>
                  </a:lnTo>
                  <a:lnTo>
                    <a:pt x="6520526" y="384379"/>
                  </a:lnTo>
                  <a:lnTo>
                    <a:pt x="6478785" y="366482"/>
                  </a:lnTo>
                  <a:lnTo>
                    <a:pt x="6436836" y="348982"/>
                  </a:lnTo>
                  <a:lnTo>
                    <a:pt x="6394682" y="331879"/>
                  </a:lnTo>
                  <a:lnTo>
                    <a:pt x="6352324" y="315176"/>
                  </a:lnTo>
                  <a:lnTo>
                    <a:pt x="6309765" y="298876"/>
                  </a:lnTo>
                  <a:lnTo>
                    <a:pt x="6267007" y="282981"/>
                  </a:lnTo>
                  <a:lnTo>
                    <a:pt x="6224053" y="267493"/>
                  </a:lnTo>
                  <a:lnTo>
                    <a:pt x="6180905" y="252415"/>
                  </a:lnTo>
                  <a:lnTo>
                    <a:pt x="6137565" y="237749"/>
                  </a:lnTo>
                  <a:lnTo>
                    <a:pt x="6094036" y="223497"/>
                  </a:lnTo>
                  <a:lnTo>
                    <a:pt x="6050320" y="209662"/>
                  </a:lnTo>
                  <a:lnTo>
                    <a:pt x="6006419" y="196246"/>
                  </a:lnTo>
                  <a:lnTo>
                    <a:pt x="5962337" y="183252"/>
                  </a:lnTo>
                  <a:lnTo>
                    <a:pt x="5918074" y="170681"/>
                  </a:lnTo>
                  <a:lnTo>
                    <a:pt x="5873633" y="158536"/>
                  </a:lnTo>
                  <a:lnTo>
                    <a:pt x="5829018" y="146820"/>
                  </a:lnTo>
                  <a:lnTo>
                    <a:pt x="5784229" y="135534"/>
                  </a:lnTo>
                  <a:lnTo>
                    <a:pt x="5739270" y="124681"/>
                  </a:lnTo>
                  <a:lnTo>
                    <a:pt x="5694143" y="114264"/>
                  </a:lnTo>
                  <a:lnTo>
                    <a:pt x="5648849" y="104285"/>
                  </a:lnTo>
                  <a:lnTo>
                    <a:pt x="5603393" y="94746"/>
                  </a:lnTo>
                  <a:lnTo>
                    <a:pt x="5557775" y="85649"/>
                  </a:lnTo>
                  <a:lnTo>
                    <a:pt x="5511998" y="76997"/>
                  </a:lnTo>
                  <a:lnTo>
                    <a:pt x="5466065" y="68792"/>
                  </a:lnTo>
                  <a:lnTo>
                    <a:pt x="5419978" y="61037"/>
                  </a:lnTo>
                  <a:lnTo>
                    <a:pt x="5373738" y="53734"/>
                  </a:lnTo>
                  <a:lnTo>
                    <a:pt x="5327350" y="46885"/>
                  </a:lnTo>
                  <a:lnTo>
                    <a:pt x="5280814" y="40492"/>
                  </a:lnTo>
                  <a:lnTo>
                    <a:pt x="5234133" y="34558"/>
                  </a:lnTo>
                  <a:lnTo>
                    <a:pt x="5187311" y="29086"/>
                  </a:lnTo>
                  <a:lnTo>
                    <a:pt x="5140348" y="24077"/>
                  </a:lnTo>
                  <a:lnTo>
                    <a:pt x="5093247" y="19534"/>
                  </a:lnTo>
                  <a:lnTo>
                    <a:pt x="5046011" y="15459"/>
                  </a:lnTo>
                  <a:lnTo>
                    <a:pt x="4998641" y="11855"/>
                  </a:lnTo>
                  <a:lnTo>
                    <a:pt x="4951141" y="8724"/>
                  </a:lnTo>
                  <a:lnTo>
                    <a:pt x="4903513" y="6068"/>
                  </a:lnTo>
                  <a:lnTo>
                    <a:pt x="4855759" y="3889"/>
                  </a:lnTo>
                  <a:lnTo>
                    <a:pt x="4807881" y="2191"/>
                  </a:lnTo>
                  <a:lnTo>
                    <a:pt x="4759882" y="975"/>
                  </a:lnTo>
                  <a:lnTo>
                    <a:pt x="4711763" y="244"/>
                  </a:lnTo>
                  <a:lnTo>
                    <a:pt x="4663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0" name="object 40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482285" y="1539595"/>
              <a:ext cx="5889244" cy="3832441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5482281" y="1539646"/>
              <a:ext cx="5889625" cy="3832860"/>
            </a:xfrm>
            <a:custGeom>
              <a:avLst/>
              <a:gdLst/>
              <a:ahLst/>
              <a:cxnLst/>
              <a:rect l="l" t="t" r="r" b="b"/>
              <a:pathLst>
                <a:path w="5889625" h="3832860">
                  <a:moveTo>
                    <a:pt x="2081682" y="3832391"/>
                  </a:moveTo>
                  <a:lnTo>
                    <a:pt x="0" y="618618"/>
                  </a:lnTo>
                  <a:lnTo>
                    <a:pt x="40645" y="592511"/>
                  </a:lnTo>
                  <a:lnTo>
                    <a:pt x="81495" y="566982"/>
                  </a:lnTo>
                  <a:lnTo>
                    <a:pt x="122543" y="542031"/>
                  </a:lnTo>
                  <a:lnTo>
                    <a:pt x="163786" y="517655"/>
                  </a:lnTo>
                  <a:lnTo>
                    <a:pt x="205218" y="493855"/>
                  </a:lnTo>
                  <a:lnTo>
                    <a:pt x="246834" y="470630"/>
                  </a:lnTo>
                  <a:lnTo>
                    <a:pt x="288630" y="447977"/>
                  </a:lnTo>
                  <a:lnTo>
                    <a:pt x="330601" y="425897"/>
                  </a:lnTo>
                  <a:lnTo>
                    <a:pt x="372742" y="404388"/>
                  </a:lnTo>
                  <a:lnTo>
                    <a:pt x="415047" y="383448"/>
                  </a:lnTo>
                  <a:lnTo>
                    <a:pt x="457513" y="363078"/>
                  </a:lnTo>
                  <a:lnTo>
                    <a:pt x="500135" y="343276"/>
                  </a:lnTo>
                  <a:lnTo>
                    <a:pt x="542907" y="324041"/>
                  </a:lnTo>
                  <a:lnTo>
                    <a:pt x="585825" y="305372"/>
                  </a:lnTo>
                  <a:lnTo>
                    <a:pt x="628883" y="287268"/>
                  </a:lnTo>
                  <a:lnTo>
                    <a:pt x="672078" y="269728"/>
                  </a:lnTo>
                  <a:lnTo>
                    <a:pt x="715403" y="252750"/>
                  </a:lnTo>
                  <a:lnTo>
                    <a:pt x="758856" y="236334"/>
                  </a:lnTo>
                  <a:lnTo>
                    <a:pt x="802429" y="220480"/>
                  </a:lnTo>
                  <a:lnTo>
                    <a:pt x="846119" y="205185"/>
                  </a:lnTo>
                  <a:lnTo>
                    <a:pt x="889922" y="190448"/>
                  </a:lnTo>
                  <a:lnTo>
                    <a:pt x="933831" y="176270"/>
                  </a:lnTo>
                  <a:lnTo>
                    <a:pt x="977842" y="162648"/>
                  </a:lnTo>
                  <a:lnTo>
                    <a:pt x="1021950" y="149581"/>
                  </a:lnTo>
                  <a:lnTo>
                    <a:pt x="1066151" y="137070"/>
                  </a:lnTo>
                  <a:lnTo>
                    <a:pt x="1110440" y="125112"/>
                  </a:lnTo>
                  <a:lnTo>
                    <a:pt x="1154811" y="113706"/>
                  </a:lnTo>
                  <a:lnTo>
                    <a:pt x="1199260" y="102852"/>
                  </a:lnTo>
                  <a:lnTo>
                    <a:pt x="1243783" y="92549"/>
                  </a:lnTo>
                  <a:lnTo>
                    <a:pt x="1288373" y="82794"/>
                  </a:lnTo>
                  <a:lnTo>
                    <a:pt x="1333027" y="73589"/>
                  </a:lnTo>
                  <a:lnTo>
                    <a:pt x="1377740" y="64930"/>
                  </a:lnTo>
                  <a:lnTo>
                    <a:pt x="1422506" y="56818"/>
                  </a:lnTo>
                  <a:lnTo>
                    <a:pt x="1467321" y="49252"/>
                  </a:lnTo>
                  <a:lnTo>
                    <a:pt x="1512180" y="42229"/>
                  </a:lnTo>
                  <a:lnTo>
                    <a:pt x="1557079" y="35750"/>
                  </a:lnTo>
                  <a:lnTo>
                    <a:pt x="1602011" y="29813"/>
                  </a:lnTo>
                  <a:lnTo>
                    <a:pt x="1646974" y="24418"/>
                  </a:lnTo>
                  <a:lnTo>
                    <a:pt x="1691960" y="19562"/>
                  </a:lnTo>
                  <a:lnTo>
                    <a:pt x="1736967" y="15246"/>
                  </a:lnTo>
                  <a:lnTo>
                    <a:pt x="1781989" y="11468"/>
                  </a:lnTo>
                  <a:lnTo>
                    <a:pt x="1827020" y="8226"/>
                  </a:lnTo>
                  <a:lnTo>
                    <a:pt x="1872057" y="5521"/>
                  </a:lnTo>
                  <a:lnTo>
                    <a:pt x="1917095" y="3351"/>
                  </a:lnTo>
                  <a:lnTo>
                    <a:pt x="1962128" y="1715"/>
                  </a:lnTo>
                  <a:lnTo>
                    <a:pt x="2007152" y="611"/>
                  </a:lnTo>
                  <a:lnTo>
                    <a:pt x="2052162" y="40"/>
                  </a:lnTo>
                  <a:lnTo>
                    <a:pt x="2097153" y="0"/>
                  </a:lnTo>
                  <a:lnTo>
                    <a:pt x="2142120" y="489"/>
                  </a:lnTo>
                  <a:lnTo>
                    <a:pt x="2187058" y="1507"/>
                  </a:lnTo>
                  <a:lnTo>
                    <a:pt x="2231963" y="3053"/>
                  </a:lnTo>
                  <a:lnTo>
                    <a:pt x="2276830" y="5126"/>
                  </a:lnTo>
                  <a:lnTo>
                    <a:pt x="2321654" y="7724"/>
                  </a:lnTo>
                  <a:lnTo>
                    <a:pt x="2366429" y="10847"/>
                  </a:lnTo>
                  <a:lnTo>
                    <a:pt x="2411152" y="14494"/>
                  </a:lnTo>
                  <a:lnTo>
                    <a:pt x="2455817" y="18663"/>
                  </a:lnTo>
                  <a:lnTo>
                    <a:pt x="2500420" y="23354"/>
                  </a:lnTo>
                  <a:lnTo>
                    <a:pt x="2544955" y="28565"/>
                  </a:lnTo>
                  <a:lnTo>
                    <a:pt x="2589419" y="34296"/>
                  </a:lnTo>
                  <a:lnTo>
                    <a:pt x="2633805" y="40546"/>
                  </a:lnTo>
                  <a:lnTo>
                    <a:pt x="2678109" y="47313"/>
                  </a:lnTo>
                  <a:lnTo>
                    <a:pt x="2722327" y="54596"/>
                  </a:lnTo>
                  <a:lnTo>
                    <a:pt x="2766453" y="62395"/>
                  </a:lnTo>
                  <a:lnTo>
                    <a:pt x="2810482" y="70708"/>
                  </a:lnTo>
                  <a:lnTo>
                    <a:pt x="2854410" y="79534"/>
                  </a:lnTo>
                  <a:lnTo>
                    <a:pt x="2898233" y="88873"/>
                  </a:lnTo>
                  <a:lnTo>
                    <a:pt x="2941944" y="98723"/>
                  </a:lnTo>
                  <a:lnTo>
                    <a:pt x="2985540" y="109083"/>
                  </a:lnTo>
                  <a:lnTo>
                    <a:pt x="3029015" y="119953"/>
                  </a:lnTo>
                  <a:lnTo>
                    <a:pt x="3072364" y="131331"/>
                  </a:lnTo>
                  <a:lnTo>
                    <a:pt x="3115584" y="143215"/>
                  </a:lnTo>
                  <a:lnTo>
                    <a:pt x="3158668" y="155606"/>
                  </a:lnTo>
                  <a:lnTo>
                    <a:pt x="3201612" y="168502"/>
                  </a:lnTo>
                  <a:lnTo>
                    <a:pt x="3244411" y="181902"/>
                  </a:lnTo>
                  <a:lnTo>
                    <a:pt x="3287061" y="195805"/>
                  </a:lnTo>
                  <a:lnTo>
                    <a:pt x="3329556" y="210210"/>
                  </a:lnTo>
                  <a:lnTo>
                    <a:pt x="3371892" y="225116"/>
                  </a:lnTo>
                  <a:lnTo>
                    <a:pt x="3414063" y="240522"/>
                  </a:lnTo>
                  <a:lnTo>
                    <a:pt x="3456066" y="256427"/>
                  </a:lnTo>
                  <a:lnTo>
                    <a:pt x="3497895" y="272829"/>
                  </a:lnTo>
                  <a:lnTo>
                    <a:pt x="3539545" y="289729"/>
                  </a:lnTo>
                  <a:lnTo>
                    <a:pt x="3581011" y="307124"/>
                  </a:lnTo>
                  <a:lnTo>
                    <a:pt x="3622289" y="325014"/>
                  </a:lnTo>
                  <a:lnTo>
                    <a:pt x="3663374" y="343397"/>
                  </a:lnTo>
                  <a:lnTo>
                    <a:pt x="3704261" y="362274"/>
                  </a:lnTo>
                  <a:lnTo>
                    <a:pt x="3744945" y="381642"/>
                  </a:lnTo>
                  <a:lnTo>
                    <a:pt x="3785421" y="401500"/>
                  </a:lnTo>
                  <a:lnTo>
                    <a:pt x="3825684" y="421848"/>
                  </a:lnTo>
                  <a:lnTo>
                    <a:pt x="3865730" y="442685"/>
                  </a:lnTo>
                  <a:lnTo>
                    <a:pt x="3905554" y="464010"/>
                  </a:lnTo>
                  <a:lnTo>
                    <a:pt x="3945151" y="485820"/>
                  </a:lnTo>
                  <a:lnTo>
                    <a:pt x="3984515" y="508117"/>
                  </a:lnTo>
                  <a:lnTo>
                    <a:pt x="4023643" y="530897"/>
                  </a:lnTo>
                  <a:lnTo>
                    <a:pt x="4062529" y="554162"/>
                  </a:lnTo>
                  <a:lnTo>
                    <a:pt x="4101169" y="577908"/>
                  </a:lnTo>
                  <a:lnTo>
                    <a:pt x="4139557" y="602136"/>
                  </a:lnTo>
                  <a:lnTo>
                    <a:pt x="4177689" y="626844"/>
                  </a:lnTo>
                  <a:lnTo>
                    <a:pt x="4215560" y="652031"/>
                  </a:lnTo>
                  <a:lnTo>
                    <a:pt x="4253165" y="677697"/>
                  </a:lnTo>
                  <a:lnTo>
                    <a:pt x="4290500" y="703840"/>
                  </a:lnTo>
                  <a:lnTo>
                    <a:pt x="4327559" y="730459"/>
                  </a:lnTo>
                  <a:lnTo>
                    <a:pt x="4364337" y="757553"/>
                  </a:lnTo>
                  <a:lnTo>
                    <a:pt x="4400830" y="785122"/>
                  </a:lnTo>
                  <a:lnTo>
                    <a:pt x="4437034" y="813163"/>
                  </a:lnTo>
                  <a:lnTo>
                    <a:pt x="4472942" y="841677"/>
                  </a:lnTo>
                  <a:lnTo>
                    <a:pt x="4508550" y="870661"/>
                  </a:lnTo>
                  <a:lnTo>
                    <a:pt x="4543854" y="900115"/>
                  </a:lnTo>
                  <a:lnTo>
                    <a:pt x="4578849" y="930039"/>
                  </a:lnTo>
                  <a:lnTo>
                    <a:pt x="4613529" y="960430"/>
                  </a:lnTo>
                  <a:lnTo>
                    <a:pt x="4647890" y="991289"/>
                  </a:lnTo>
                  <a:lnTo>
                    <a:pt x="4681927" y="1022613"/>
                  </a:lnTo>
                  <a:lnTo>
                    <a:pt x="4715635" y="1054402"/>
                  </a:lnTo>
                  <a:lnTo>
                    <a:pt x="4749010" y="1086654"/>
                  </a:lnTo>
                  <a:lnTo>
                    <a:pt x="4782046" y="1119370"/>
                  </a:lnTo>
                  <a:lnTo>
                    <a:pt x="4814738" y="1152547"/>
                  </a:lnTo>
                  <a:lnTo>
                    <a:pt x="4847083" y="1186185"/>
                  </a:lnTo>
                  <a:lnTo>
                    <a:pt x="4879074" y="1220283"/>
                  </a:lnTo>
                  <a:lnTo>
                    <a:pt x="4910708" y="1254839"/>
                  </a:lnTo>
                  <a:lnTo>
                    <a:pt x="4941979" y="1289853"/>
                  </a:lnTo>
                  <a:lnTo>
                    <a:pt x="4972882" y="1325323"/>
                  </a:lnTo>
                  <a:lnTo>
                    <a:pt x="5003413" y="1361249"/>
                  </a:lnTo>
                  <a:lnTo>
                    <a:pt x="5033567" y="1397630"/>
                  </a:lnTo>
                  <a:lnTo>
                    <a:pt x="5063338" y="1434463"/>
                  </a:lnTo>
                  <a:lnTo>
                    <a:pt x="5092723" y="1471750"/>
                  </a:lnTo>
                  <a:lnTo>
                    <a:pt x="5121716" y="1509488"/>
                  </a:lnTo>
                  <a:lnTo>
                    <a:pt x="5150312" y="1547676"/>
                  </a:lnTo>
                  <a:lnTo>
                    <a:pt x="5178507" y="1586313"/>
                  </a:lnTo>
                  <a:lnTo>
                    <a:pt x="5206295" y="1625399"/>
                  </a:lnTo>
                  <a:lnTo>
                    <a:pt x="5233673" y="1664932"/>
                  </a:lnTo>
                  <a:lnTo>
                    <a:pt x="5260634" y="1704912"/>
                  </a:lnTo>
                  <a:lnTo>
                    <a:pt x="5287175" y="1745336"/>
                  </a:lnTo>
                  <a:lnTo>
                    <a:pt x="5315968" y="1790343"/>
                  </a:lnTo>
                  <a:lnTo>
                    <a:pt x="5343999" y="1835289"/>
                  </a:lnTo>
                  <a:lnTo>
                    <a:pt x="5371274" y="1880188"/>
                  </a:lnTo>
                  <a:lnTo>
                    <a:pt x="5397799" y="1925060"/>
                  </a:lnTo>
                  <a:lnTo>
                    <a:pt x="5423578" y="1969919"/>
                  </a:lnTo>
                  <a:lnTo>
                    <a:pt x="5448618" y="2014782"/>
                  </a:lnTo>
                  <a:lnTo>
                    <a:pt x="5472924" y="2059667"/>
                  </a:lnTo>
                  <a:lnTo>
                    <a:pt x="5496502" y="2104590"/>
                  </a:lnTo>
                  <a:lnTo>
                    <a:pt x="5519359" y="2149567"/>
                  </a:lnTo>
                  <a:lnTo>
                    <a:pt x="5541498" y="2194615"/>
                  </a:lnTo>
                  <a:lnTo>
                    <a:pt x="5562927" y="2239750"/>
                  </a:lnTo>
                  <a:lnTo>
                    <a:pt x="5583651" y="2284990"/>
                  </a:lnTo>
                  <a:lnTo>
                    <a:pt x="5603675" y="2330350"/>
                  </a:lnTo>
                  <a:lnTo>
                    <a:pt x="5623006" y="2375848"/>
                  </a:lnTo>
                  <a:lnTo>
                    <a:pt x="5641648" y="2421500"/>
                  </a:lnTo>
                  <a:lnTo>
                    <a:pt x="5659609" y="2467323"/>
                  </a:lnTo>
                  <a:lnTo>
                    <a:pt x="5676892" y="2513333"/>
                  </a:lnTo>
                  <a:lnTo>
                    <a:pt x="5693505" y="2559546"/>
                  </a:lnTo>
                  <a:lnTo>
                    <a:pt x="5709452" y="2605980"/>
                  </a:lnTo>
                  <a:lnTo>
                    <a:pt x="5724740" y="2652651"/>
                  </a:lnTo>
                  <a:lnTo>
                    <a:pt x="5739374" y="2699576"/>
                  </a:lnTo>
                  <a:lnTo>
                    <a:pt x="5753360" y="2746771"/>
                  </a:lnTo>
                  <a:lnTo>
                    <a:pt x="5766703" y="2794253"/>
                  </a:lnTo>
                  <a:lnTo>
                    <a:pt x="5779410" y="2842038"/>
                  </a:lnTo>
                  <a:lnTo>
                    <a:pt x="5791486" y="2890144"/>
                  </a:lnTo>
                  <a:lnTo>
                    <a:pt x="5802936" y="2938586"/>
                  </a:lnTo>
                  <a:lnTo>
                    <a:pt x="5813766" y="2987381"/>
                  </a:lnTo>
                  <a:lnTo>
                    <a:pt x="5823983" y="3036546"/>
                  </a:lnTo>
                  <a:lnTo>
                    <a:pt x="5833591" y="3086098"/>
                  </a:lnTo>
                  <a:lnTo>
                    <a:pt x="5842597" y="3136053"/>
                  </a:lnTo>
                  <a:lnTo>
                    <a:pt x="5851006" y="3186428"/>
                  </a:lnTo>
                  <a:lnTo>
                    <a:pt x="5858823" y="3237238"/>
                  </a:lnTo>
                  <a:lnTo>
                    <a:pt x="5866056" y="3288502"/>
                  </a:lnTo>
                  <a:lnTo>
                    <a:pt x="5872708" y="3340236"/>
                  </a:lnTo>
                  <a:lnTo>
                    <a:pt x="5878786" y="3392455"/>
                  </a:lnTo>
                  <a:lnTo>
                    <a:pt x="5884296" y="3445177"/>
                  </a:lnTo>
                  <a:lnTo>
                    <a:pt x="5889244" y="3498419"/>
                  </a:lnTo>
                  <a:lnTo>
                    <a:pt x="2081682" y="3832391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2" name="object 4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747947" y="2154339"/>
              <a:ext cx="3831132" cy="3217430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3747946" y="2154349"/>
              <a:ext cx="3831590" cy="3217545"/>
            </a:xfrm>
            <a:custGeom>
              <a:avLst/>
              <a:gdLst/>
              <a:ahLst/>
              <a:cxnLst/>
              <a:rect l="l" t="t" r="r" b="b"/>
              <a:pathLst>
                <a:path w="3831590" h="3217545">
                  <a:moveTo>
                    <a:pt x="3807587" y="3191217"/>
                  </a:moveTo>
                  <a:lnTo>
                    <a:pt x="1736483" y="0"/>
                  </a:lnTo>
                  <a:lnTo>
                    <a:pt x="1692471" y="28943"/>
                  </a:lnTo>
                  <a:lnTo>
                    <a:pt x="1649931" y="57639"/>
                  </a:lnTo>
                  <a:lnTo>
                    <a:pt x="1608654" y="86247"/>
                  </a:lnTo>
                  <a:lnTo>
                    <a:pt x="1568430" y="114927"/>
                  </a:lnTo>
                  <a:lnTo>
                    <a:pt x="1529051" y="143842"/>
                  </a:lnTo>
                  <a:lnTo>
                    <a:pt x="1490306" y="173150"/>
                  </a:lnTo>
                  <a:lnTo>
                    <a:pt x="1451987" y="203012"/>
                  </a:lnTo>
                  <a:lnTo>
                    <a:pt x="1413884" y="233589"/>
                  </a:lnTo>
                  <a:lnTo>
                    <a:pt x="1375788" y="265042"/>
                  </a:lnTo>
                  <a:lnTo>
                    <a:pt x="1337489" y="297530"/>
                  </a:lnTo>
                  <a:lnTo>
                    <a:pt x="1298778" y="331214"/>
                  </a:lnTo>
                  <a:lnTo>
                    <a:pt x="1259446" y="366255"/>
                  </a:lnTo>
                  <a:lnTo>
                    <a:pt x="1262443" y="369570"/>
                  </a:lnTo>
                  <a:lnTo>
                    <a:pt x="1223721" y="405009"/>
                  </a:lnTo>
                  <a:lnTo>
                    <a:pt x="1185607" y="440698"/>
                  </a:lnTo>
                  <a:lnTo>
                    <a:pt x="1148101" y="476637"/>
                  </a:lnTo>
                  <a:lnTo>
                    <a:pt x="1111204" y="512826"/>
                  </a:lnTo>
                  <a:lnTo>
                    <a:pt x="1074914" y="549266"/>
                  </a:lnTo>
                  <a:lnTo>
                    <a:pt x="1039232" y="585958"/>
                  </a:lnTo>
                  <a:lnTo>
                    <a:pt x="1004157" y="622902"/>
                  </a:lnTo>
                  <a:lnTo>
                    <a:pt x="969690" y="660098"/>
                  </a:lnTo>
                  <a:lnTo>
                    <a:pt x="935829" y="697549"/>
                  </a:lnTo>
                  <a:lnTo>
                    <a:pt x="902574" y="735253"/>
                  </a:lnTo>
                  <a:lnTo>
                    <a:pt x="869926" y="773211"/>
                  </a:lnTo>
                  <a:lnTo>
                    <a:pt x="837883" y="811425"/>
                  </a:lnTo>
                  <a:lnTo>
                    <a:pt x="806447" y="849895"/>
                  </a:lnTo>
                  <a:lnTo>
                    <a:pt x="775615" y="888621"/>
                  </a:lnTo>
                  <a:lnTo>
                    <a:pt x="745389" y="927604"/>
                  </a:lnTo>
                  <a:lnTo>
                    <a:pt x="715768" y="966844"/>
                  </a:lnTo>
                  <a:lnTo>
                    <a:pt x="686752" y="1006343"/>
                  </a:lnTo>
                  <a:lnTo>
                    <a:pt x="658340" y="1046100"/>
                  </a:lnTo>
                  <a:lnTo>
                    <a:pt x="630532" y="1086117"/>
                  </a:lnTo>
                  <a:lnTo>
                    <a:pt x="603329" y="1126393"/>
                  </a:lnTo>
                  <a:lnTo>
                    <a:pt x="576728" y="1166930"/>
                  </a:lnTo>
                  <a:lnTo>
                    <a:pt x="550731" y="1207728"/>
                  </a:lnTo>
                  <a:lnTo>
                    <a:pt x="525338" y="1248788"/>
                  </a:lnTo>
                  <a:lnTo>
                    <a:pt x="500547" y="1290110"/>
                  </a:lnTo>
                  <a:lnTo>
                    <a:pt x="476359" y="1331694"/>
                  </a:lnTo>
                  <a:lnTo>
                    <a:pt x="452773" y="1373543"/>
                  </a:lnTo>
                  <a:lnTo>
                    <a:pt x="429789" y="1415655"/>
                  </a:lnTo>
                  <a:lnTo>
                    <a:pt x="407407" y="1458032"/>
                  </a:lnTo>
                  <a:lnTo>
                    <a:pt x="385627" y="1500674"/>
                  </a:lnTo>
                  <a:lnTo>
                    <a:pt x="364448" y="1543582"/>
                  </a:lnTo>
                  <a:lnTo>
                    <a:pt x="343870" y="1586756"/>
                  </a:lnTo>
                  <a:lnTo>
                    <a:pt x="323893" y="1630198"/>
                  </a:lnTo>
                  <a:lnTo>
                    <a:pt x="304516" y="1673907"/>
                  </a:lnTo>
                  <a:lnTo>
                    <a:pt x="285740" y="1717884"/>
                  </a:lnTo>
                  <a:lnTo>
                    <a:pt x="267563" y="1762130"/>
                  </a:lnTo>
                  <a:lnTo>
                    <a:pt x="249987" y="1806645"/>
                  </a:lnTo>
                  <a:lnTo>
                    <a:pt x="233010" y="1851430"/>
                  </a:lnTo>
                  <a:lnTo>
                    <a:pt x="216632" y="1896486"/>
                  </a:lnTo>
                  <a:lnTo>
                    <a:pt x="200853" y="1941813"/>
                  </a:lnTo>
                  <a:lnTo>
                    <a:pt x="185673" y="1987411"/>
                  </a:lnTo>
                  <a:lnTo>
                    <a:pt x="171091" y="2033282"/>
                  </a:lnTo>
                  <a:lnTo>
                    <a:pt x="157108" y="2079426"/>
                  </a:lnTo>
                  <a:lnTo>
                    <a:pt x="143722" y="2125843"/>
                  </a:lnTo>
                  <a:lnTo>
                    <a:pt x="130934" y="2172535"/>
                  </a:lnTo>
                  <a:lnTo>
                    <a:pt x="118744" y="2219501"/>
                  </a:lnTo>
                  <a:lnTo>
                    <a:pt x="107151" y="2266742"/>
                  </a:lnTo>
                  <a:lnTo>
                    <a:pt x="96155" y="2314259"/>
                  </a:lnTo>
                  <a:lnTo>
                    <a:pt x="85755" y="2362053"/>
                  </a:lnTo>
                  <a:lnTo>
                    <a:pt x="75952" y="2410124"/>
                  </a:lnTo>
                  <a:lnTo>
                    <a:pt x="66745" y="2458472"/>
                  </a:lnTo>
                  <a:lnTo>
                    <a:pt x="58134" y="2507099"/>
                  </a:lnTo>
                  <a:lnTo>
                    <a:pt x="50118" y="2556004"/>
                  </a:lnTo>
                  <a:lnTo>
                    <a:pt x="42698" y="2605189"/>
                  </a:lnTo>
                  <a:lnTo>
                    <a:pt x="35873" y="2654654"/>
                  </a:lnTo>
                  <a:lnTo>
                    <a:pt x="29643" y="2704400"/>
                  </a:lnTo>
                  <a:lnTo>
                    <a:pt x="24007" y="2754426"/>
                  </a:lnTo>
                  <a:lnTo>
                    <a:pt x="18966" y="2804735"/>
                  </a:lnTo>
                  <a:lnTo>
                    <a:pt x="14518" y="2855326"/>
                  </a:lnTo>
                  <a:lnTo>
                    <a:pt x="10665" y="2906199"/>
                  </a:lnTo>
                  <a:lnTo>
                    <a:pt x="7405" y="2957357"/>
                  </a:lnTo>
                  <a:lnTo>
                    <a:pt x="4738" y="3008798"/>
                  </a:lnTo>
                  <a:lnTo>
                    <a:pt x="2665" y="3060524"/>
                  </a:lnTo>
                  <a:lnTo>
                    <a:pt x="1184" y="3112536"/>
                  </a:lnTo>
                  <a:lnTo>
                    <a:pt x="296" y="3164833"/>
                  </a:lnTo>
                  <a:lnTo>
                    <a:pt x="0" y="3217418"/>
                  </a:lnTo>
                  <a:lnTo>
                    <a:pt x="3831132" y="3217418"/>
                  </a:lnTo>
                  <a:lnTo>
                    <a:pt x="3807587" y="3191217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4181739" y="2004005"/>
              <a:ext cx="6768465" cy="6866890"/>
            </a:xfrm>
            <a:custGeom>
              <a:avLst/>
              <a:gdLst/>
              <a:ahLst/>
              <a:cxnLst/>
              <a:rect l="l" t="t" r="r" b="b"/>
              <a:pathLst>
                <a:path w="6768465" h="6866890">
                  <a:moveTo>
                    <a:pt x="3384054" y="0"/>
                  </a:moveTo>
                  <a:lnTo>
                    <a:pt x="3336210" y="336"/>
                  </a:lnTo>
                  <a:lnTo>
                    <a:pt x="3288526" y="1341"/>
                  </a:lnTo>
                  <a:lnTo>
                    <a:pt x="3241006" y="3012"/>
                  </a:lnTo>
                  <a:lnTo>
                    <a:pt x="3193653" y="5342"/>
                  </a:lnTo>
                  <a:lnTo>
                    <a:pt x="3146474" y="8329"/>
                  </a:lnTo>
                  <a:lnTo>
                    <a:pt x="3099471" y="11968"/>
                  </a:lnTo>
                  <a:lnTo>
                    <a:pt x="3052649" y="16254"/>
                  </a:lnTo>
                  <a:lnTo>
                    <a:pt x="3006013" y="21183"/>
                  </a:lnTo>
                  <a:lnTo>
                    <a:pt x="2959566" y="26750"/>
                  </a:lnTo>
                  <a:lnTo>
                    <a:pt x="2913314" y="32952"/>
                  </a:lnTo>
                  <a:lnTo>
                    <a:pt x="2867261" y="39783"/>
                  </a:lnTo>
                  <a:lnTo>
                    <a:pt x="2821410" y="47239"/>
                  </a:lnTo>
                  <a:lnTo>
                    <a:pt x="2775767" y="55316"/>
                  </a:lnTo>
                  <a:lnTo>
                    <a:pt x="2730336" y="64009"/>
                  </a:lnTo>
                  <a:lnTo>
                    <a:pt x="2685120" y="73314"/>
                  </a:lnTo>
                  <a:lnTo>
                    <a:pt x="2640125" y="83227"/>
                  </a:lnTo>
                  <a:lnTo>
                    <a:pt x="2595355" y="93743"/>
                  </a:lnTo>
                  <a:lnTo>
                    <a:pt x="2550813" y="104858"/>
                  </a:lnTo>
                  <a:lnTo>
                    <a:pt x="2506505" y="116567"/>
                  </a:lnTo>
                  <a:lnTo>
                    <a:pt x="2462435" y="128866"/>
                  </a:lnTo>
                  <a:lnTo>
                    <a:pt x="2418607" y="141750"/>
                  </a:lnTo>
                  <a:lnTo>
                    <a:pt x="2375025" y="155215"/>
                  </a:lnTo>
                  <a:lnTo>
                    <a:pt x="2331694" y="169257"/>
                  </a:lnTo>
                  <a:lnTo>
                    <a:pt x="2288618" y="183872"/>
                  </a:lnTo>
                  <a:lnTo>
                    <a:pt x="2245802" y="199054"/>
                  </a:lnTo>
                  <a:lnTo>
                    <a:pt x="2203250" y="214800"/>
                  </a:lnTo>
                  <a:lnTo>
                    <a:pt x="2160965" y="231104"/>
                  </a:lnTo>
                  <a:lnTo>
                    <a:pt x="2118954" y="247963"/>
                  </a:lnTo>
                  <a:lnTo>
                    <a:pt x="2077219" y="265373"/>
                  </a:lnTo>
                  <a:lnTo>
                    <a:pt x="2035766" y="283328"/>
                  </a:lnTo>
                  <a:lnTo>
                    <a:pt x="1994598" y="301824"/>
                  </a:lnTo>
                  <a:lnTo>
                    <a:pt x="1953720" y="320858"/>
                  </a:lnTo>
                  <a:lnTo>
                    <a:pt x="1913136" y="340423"/>
                  </a:lnTo>
                  <a:lnTo>
                    <a:pt x="1872851" y="360517"/>
                  </a:lnTo>
                  <a:lnTo>
                    <a:pt x="1832870" y="381135"/>
                  </a:lnTo>
                  <a:lnTo>
                    <a:pt x="1793195" y="402272"/>
                  </a:lnTo>
                  <a:lnTo>
                    <a:pt x="1753832" y="423924"/>
                  </a:lnTo>
                  <a:lnTo>
                    <a:pt x="1714785" y="446086"/>
                  </a:lnTo>
                  <a:lnTo>
                    <a:pt x="1676059" y="468755"/>
                  </a:lnTo>
                  <a:lnTo>
                    <a:pt x="1637657" y="491925"/>
                  </a:lnTo>
                  <a:lnTo>
                    <a:pt x="1599585" y="515592"/>
                  </a:lnTo>
                  <a:lnTo>
                    <a:pt x="1561846" y="539752"/>
                  </a:lnTo>
                  <a:lnTo>
                    <a:pt x="1524445" y="564400"/>
                  </a:lnTo>
                  <a:lnTo>
                    <a:pt x="1487385" y="589532"/>
                  </a:lnTo>
                  <a:lnTo>
                    <a:pt x="1450673" y="615144"/>
                  </a:lnTo>
                  <a:lnTo>
                    <a:pt x="1414311" y="641231"/>
                  </a:lnTo>
                  <a:lnTo>
                    <a:pt x="1378305" y="667789"/>
                  </a:lnTo>
                  <a:lnTo>
                    <a:pt x="1342658" y="694813"/>
                  </a:lnTo>
                  <a:lnTo>
                    <a:pt x="1307375" y="722299"/>
                  </a:lnTo>
                  <a:lnTo>
                    <a:pt x="1272460" y="750243"/>
                  </a:lnTo>
                  <a:lnTo>
                    <a:pt x="1237918" y="778639"/>
                  </a:lnTo>
                  <a:lnTo>
                    <a:pt x="1203753" y="807484"/>
                  </a:lnTo>
                  <a:lnTo>
                    <a:pt x="1169969" y="836774"/>
                  </a:lnTo>
                  <a:lnTo>
                    <a:pt x="1136571" y="866503"/>
                  </a:lnTo>
                  <a:lnTo>
                    <a:pt x="1103562" y="896668"/>
                  </a:lnTo>
                  <a:lnTo>
                    <a:pt x="1070949" y="927263"/>
                  </a:lnTo>
                  <a:lnTo>
                    <a:pt x="1038733" y="958286"/>
                  </a:lnTo>
                  <a:lnTo>
                    <a:pt x="1006921" y="989730"/>
                  </a:lnTo>
                  <a:lnTo>
                    <a:pt x="975517" y="1021592"/>
                  </a:lnTo>
                  <a:lnTo>
                    <a:pt x="944524" y="1053868"/>
                  </a:lnTo>
                  <a:lnTo>
                    <a:pt x="913947" y="1086553"/>
                  </a:lnTo>
                  <a:lnTo>
                    <a:pt x="883791" y="1119642"/>
                  </a:lnTo>
                  <a:lnTo>
                    <a:pt x="854059" y="1153131"/>
                  </a:lnTo>
                  <a:lnTo>
                    <a:pt x="824757" y="1187016"/>
                  </a:lnTo>
                  <a:lnTo>
                    <a:pt x="795888" y="1221292"/>
                  </a:lnTo>
                  <a:lnTo>
                    <a:pt x="767457" y="1255955"/>
                  </a:lnTo>
                  <a:lnTo>
                    <a:pt x="739469" y="1291000"/>
                  </a:lnTo>
                  <a:lnTo>
                    <a:pt x="711926" y="1326424"/>
                  </a:lnTo>
                  <a:lnTo>
                    <a:pt x="684835" y="1362221"/>
                  </a:lnTo>
                  <a:lnTo>
                    <a:pt x="658199" y="1398387"/>
                  </a:lnTo>
                  <a:lnTo>
                    <a:pt x="632023" y="1434919"/>
                  </a:lnTo>
                  <a:lnTo>
                    <a:pt x="606310" y="1471810"/>
                  </a:lnTo>
                  <a:lnTo>
                    <a:pt x="581066" y="1509058"/>
                  </a:lnTo>
                  <a:lnTo>
                    <a:pt x="556295" y="1546657"/>
                  </a:lnTo>
                  <a:lnTo>
                    <a:pt x="532001" y="1584603"/>
                  </a:lnTo>
                  <a:lnTo>
                    <a:pt x="508188" y="1622892"/>
                  </a:lnTo>
                  <a:lnTo>
                    <a:pt x="484860" y="1661519"/>
                  </a:lnTo>
                  <a:lnTo>
                    <a:pt x="462023" y="1700481"/>
                  </a:lnTo>
                  <a:lnTo>
                    <a:pt x="439680" y="1739771"/>
                  </a:lnTo>
                  <a:lnTo>
                    <a:pt x="417836" y="1779387"/>
                  </a:lnTo>
                  <a:lnTo>
                    <a:pt x="396495" y="1819324"/>
                  </a:lnTo>
                  <a:lnTo>
                    <a:pt x="375662" y="1859576"/>
                  </a:lnTo>
                  <a:lnTo>
                    <a:pt x="355340" y="1900141"/>
                  </a:lnTo>
                  <a:lnTo>
                    <a:pt x="335535" y="1941013"/>
                  </a:lnTo>
                  <a:lnTo>
                    <a:pt x="316250" y="1982188"/>
                  </a:lnTo>
                  <a:lnTo>
                    <a:pt x="297490" y="2023661"/>
                  </a:lnTo>
                  <a:lnTo>
                    <a:pt x="279259" y="2065429"/>
                  </a:lnTo>
                  <a:lnTo>
                    <a:pt x="261562" y="2107487"/>
                  </a:lnTo>
                  <a:lnTo>
                    <a:pt x="244403" y="2149830"/>
                  </a:lnTo>
                  <a:lnTo>
                    <a:pt x="227785" y="2192454"/>
                  </a:lnTo>
                  <a:lnTo>
                    <a:pt x="211715" y="2235354"/>
                  </a:lnTo>
                  <a:lnTo>
                    <a:pt x="196196" y="2278527"/>
                  </a:lnTo>
                  <a:lnTo>
                    <a:pt x="181231" y="2321967"/>
                  </a:lnTo>
                  <a:lnTo>
                    <a:pt x="166827" y="2365670"/>
                  </a:lnTo>
                  <a:lnTo>
                    <a:pt x="152986" y="2409633"/>
                  </a:lnTo>
                  <a:lnTo>
                    <a:pt x="139714" y="2453850"/>
                  </a:lnTo>
                  <a:lnTo>
                    <a:pt x="127015" y="2498316"/>
                  </a:lnTo>
                  <a:lnTo>
                    <a:pt x="114893" y="2543029"/>
                  </a:lnTo>
                  <a:lnTo>
                    <a:pt x="103352" y="2587983"/>
                  </a:lnTo>
                  <a:lnTo>
                    <a:pt x="92397" y="2633173"/>
                  </a:lnTo>
                  <a:lnTo>
                    <a:pt x="82032" y="2678596"/>
                  </a:lnTo>
                  <a:lnTo>
                    <a:pt x="72261" y="2724247"/>
                  </a:lnTo>
                  <a:lnTo>
                    <a:pt x="63090" y="2770122"/>
                  </a:lnTo>
                  <a:lnTo>
                    <a:pt x="54521" y="2816215"/>
                  </a:lnTo>
                  <a:lnTo>
                    <a:pt x="46560" y="2862524"/>
                  </a:lnTo>
                  <a:lnTo>
                    <a:pt x="39211" y="2909043"/>
                  </a:lnTo>
                  <a:lnTo>
                    <a:pt x="32478" y="2955767"/>
                  </a:lnTo>
                  <a:lnTo>
                    <a:pt x="26366" y="3002693"/>
                  </a:lnTo>
                  <a:lnTo>
                    <a:pt x="20879" y="3049817"/>
                  </a:lnTo>
                  <a:lnTo>
                    <a:pt x="16021" y="3097133"/>
                  </a:lnTo>
                  <a:lnTo>
                    <a:pt x="11796" y="3144637"/>
                  </a:lnTo>
                  <a:lnTo>
                    <a:pt x="8210" y="3192325"/>
                  </a:lnTo>
                  <a:lnTo>
                    <a:pt x="5266" y="3240192"/>
                  </a:lnTo>
                  <a:lnTo>
                    <a:pt x="2968" y="3288235"/>
                  </a:lnTo>
                  <a:lnTo>
                    <a:pt x="1322" y="3336448"/>
                  </a:lnTo>
                  <a:lnTo>
                    <a:pt x="331" y="3384827"/>
                  </a:lnTo>
                  <a:lnTo>
                    <a:pt x="0" y="3433368"/>
                  </a:lnTo>
                  <a:lnTo>
                    <a:pt x="331" y="3481909"/>
                  </a:lnTo>
                  <a:lnTo>
                    <a:pt x="1322" y="3530289"/>
                  </a:lnTo>
                  <a:lnTo>
                    <a:pt x="2968" y="3578502"/>
                  </a:lnTo>
                  <a:lnTo>
                    <a:pt x="5266" y="3626544"/>
                  </a:lnTo>
                  <a:lnTo>
                    <a:pt x="8210" y="3674412"/>
                  </a:lnTo>
                  <a:lnTo>
                    <a:pt x="11796" y="3722100"/>
                  </a:lnTo>
                  <a:lnTo>
                    <a:pt x="16021" y="3769604"/>
                  </a:lnTo>
                  <a:lnTo>
                    <a:pt x="20879" y="3816920"/>
                  </a:lnTo>
                  <a:lnTo>
                    <a:pt x="26366" y="3864043"/>
                  </a:lnTo>
                  <a:lnTo>
                    <a:pt x="32478" y="3910970"/>
                  </a:lnTo>
                  <a:lnTo>
                    <a:pt x="39211" y="3957694"/>
                  </a:lnTo>
                  <a:lnTo>
                    <a:pt x="46560" y="4004213"/>
                  </a:lnTo>
                  <a:lnTo>
                    <a:pt x="54521" y="4050522"/>
                  </a:lnTo>
                  <a:lnTo>
                    <a:pt x="63090" y="4096615"/>
                  </a:lnTo>
                  <a:lnTo>
                    <a:pt x="72261" y="4142490"/>
                  </a:lnTo>
                  <a:lnTo>
                    <a:pt x="82032" y="4188141"/>
                  </a:lnTo>
                  <a:lnTo>
                    <a:pt x="92397" y="4233564"/>
                  </a:lnTo>
                  <a:lnTo>
                    <a:pt x="103352" y="4278755"/>
                  </a:lnTo>
                  <a:lnTo>
                    <a:pt x="114893" y="4323709"/>
                  </a:lnTo>
                  <a:lnTo>
                    <a:pt x="127015" y="4368421"/>
                  </a:lnTo>
                  <a:lnTo>
                    <a:pt x="139714" y="4412888"/>
                  </a:lnTo>
                  <a:lnTo>
                    <a:pt x="152986" y="4457105"/>
                  </a:lnTo>
                  <a:lnTo>
                    <a:pt x="166827" y="4501068"/>
                  </a:lnTo>
                  <a:lnTo>
                    <a:pt x="181231" y="4544771"/>
                  </a:lnTo>
                  <a:lnTo>
                    <a:pt x="196196" y="4588212"/>
                  </a:lnTo>
                  <a:lnTo>
                    <a:pt x="211715" y="4631384"/>
                  </a:lnTo>
                  <a:lnTo>
                    <a:pt x="227785" y="4674285"/>
                  </a:lnTo>
                  <a:lnTo>
                    <a:pt x="244403" y="4716909"/>
                  </a:lnTo>
                  <a:lnTo>
                    <a:pt x="261562" y="4759252"/>
                  </a:lnTo>
                  <a:lnTo>
                    <a:pt x="279259" y="4801309"/>
                  </a:lnTo>
                  <a:lnTo>
                    <a:pt x="297490" y="4843077"/>
                  </a:lnTo>
                  <a:lnTo>
                    <a:pt x="316250" y="4884551"/>
                  </a:lnTo>
                  <a:lnTo>
                    <a:pt x="335535" y="4925726"/>
                  </a:lnTo>
                  <a:lnTo>
                    <a:pt x="355340" y="4966598"/>
                  </a:lnTo>
                  <a:lnTo>
                    <a:pt x="375662" y="5007163"/>
                  </a:lnTo>
                  <a:lnTo>
                    <a:pt x="396495" y="5047416"/>
                  </a:lnTo>
                  <a:lnTo>
                    <a:pt x="417836" y="5087353"/>
                  </a:lnTo>
                  <a:lnTo>
                    <a:pt x="439680" y="5126968"/>
                  </a:lnTo>
                  <a:lnTo>
                    <a:pt x="462023" y="5166259"/>
                  </a:lnTo>
                  <a:lnTo>
                    <a:pt x="484860" y="5205221"/>
                  </a:lnTo>
                  <a:lnTo>
                    <a:pt x="508188" y="5243848"/>
                  </a:lnTo>
                  <a:lnTo>
                    <a:pt x="532001" y="5282137"/>
                  </a:lnTo>
                  <a:lnTo>
                    <a:pt x="556295" y="5320084"/>
                  </a:lnTo>
                  <a:lnTo>
                    <a:pt x="581066" y="5357683"/>
                  </a:lnTo>
                  <a:lnTo>
                    <a:pt x="606310" y="5394931"/>
                  </a:lnTo>
                  <a:lnTo>
                    <a:pt x="632023" y="5431822"/>
                  </a:lnTo>
                  <a:lnTo>
                    <a:pt x="658199" y="5468354"/>
                  </a:lnTo>
                  <a:lnTo>
                    <a:pt x="684835" y="5504520"/>
                  </a:lnTo>
                  <a:lnTo>
                    <a:pt x="711926" y="5540318"/>
                  </a:lnTo>
                  <a:lnTo>
                    <a:pt x="739469" y="5575741"/>
                  </a:lnTo>
                  <a:lnTo>
                    <a:pt x="767457" y="5610787"/>
                  </a:lnTo>
                  <a:lnTo>
                    <a:pt x="795888" y="5645450"/>
                  </a:lnTo>
                  <a:lnTo>
                    <a:pt x="824757" y="5679726"/>
                  </a:lnTo>
                  <a:lnTo>
                    <a:pt x="854059" y="5713611"/>
                  </a:lnTo>
                  <a:lnTo>
                    <a:pt x="883791" y="5747101"/>
                  </a:lnTo>
                  <a:lnTo>
                    <a:pt x="913947" y="5780190"/>
                  </a:lnTo>
                  <a:lnTo>
                    <a:pt x="944524" y="5812875"/>
                  </a:lnTo>
                  <a:lnTo>
                    <a:pt x="975517" y="5845150"/>
                  </a:lnTo>
                  <a:lnTo>
                    <a:pt x="1006921" y="5877013"/>
                  </a:lnTo>
                  <a:lnTo>
                    <a:pt x="1038733" y="5908458"/>
                  </a:lnTo>
                  <a:lnTo>
                    <a:pt x="1070949" y="5939480"/>
                  </a:lnTo>
                  <a:lnTo>
                    <a:pt x="1103562" y="5970076"/>
                  </a:lnTo>
                  <a:lnTo>
                    <a:pt x="1136571" y="6000241"/>
                  </a:lnTo>
                  <a:lnTo>
                    <a:pt x="1169969" y="6029970"/>
                  </a:lnTo>
                  <a:lnTo>
                    <a:pt x="1203753" y="6059260"/>
                  </a:lnTo>
                  <a:lnTo>
                    <a:pt x="1237918" y="6088105"/>
                  </a:lnTo>
                  <a:lnTo>
                    <a:pt x="1272460" y="6116502"/>
                  </a:lnTo>
                  <a:lnTo>
                    <a:pt x="1307375" y="6144445"/>
                  </a:lnTo>
                  <a:lnTo>
                    <a:pt x="1342658" y="6171932"/>
                  </a:lnTo>
                  <a:lnTo>
                    <a:pt x="1378305" y="6198956"/>
                  </a:lnTo>
                  <a:lnTo>
                    <a:pt x="1414311" y="6225514"/>
                  </a:lnTo>
                  <a:lnTo>
                    <a:pt x="1450673" y="6251601"/>
                  </a:lnTo>
                  <a:lnTo>
                    <a:pt x="1487385" y="6277213"/>
                  </a:lnTo>
                  <a:lnTo>
                    <a:pt x="1524445" y="6302345"/>
                  </a:lnTo>
                  <a:lnTo>
                    <a:pt x="1561846" y="6326994"/>
                  </a:lnTo>
                  <a:lnTo>
                    <a:pt x="1599585" y="6351154"/>
                  </a:lnTo>
                  <a:lnTo>
                    <a:pt x="1637657" y="6374821"/>
                  </a:lnTo>
                  <a:lnTo>
                    <a:pt x="1676059" y="6397991"/>
                  </a:lnTo>
                  <a:lnTo>
                    <a:pt x="1714785" y="6420660"/>
                  </a:lnTo>
                  <a:lnTo>
                    <a:pt x="1753832" y="6442822"/>
                  </a:lnTo>
                  <a:lnTo>
                    <a:pt x="1793195" y="6464474"/>
                  </a:lnTo>
                  <a:lnTo>
                    <a:pt x="1832870" y="6485611"/>
                  </a:lnTo>
                  <a:lnTo>
                    <a:pt x="1872851" y="6506229"/>
                  </a:lnTo>
                  <a:lnTo>
                    <a:pt x="1913136" y="6526323"/>
                  </a:lnTo>
                  <a:lnTo>
                    <a:pt x="1953720" y="6545889"/>
                  </a:lnTo>
                  <a:lnTo>
                    <a:pt x="1994598" y="6564923"/>
                  </a:lnTo>
                  <a:lnTo>
                    <a:pt x="2035766" y="6583419"/>
                  </a:lnTo>
                  <a:lnTo>
                    <a:pt x="2077219" y="6601375"/>
                  </a:lnTo>
                  <a:lnTo>
                    <a:pt x="2118954" y="6618784"/>
                  </a:lnTo>
                  <a:lnTo>
                    <a:pt x="2160965" y="6635643"/>
                  </a:lnTo>
                  <a:lnTo>
                    <a:pt x="2203250" y="6651948"/>
                  </a:lnTo>
                  <a:lnTo>
                    <a:pt x="2245802" y="6667694"/>
                  </a:lnTo>
                  <a:lnTo>
                    <a:pt x="2288618" y="6682876"/>
                  </a:lnTo>
                  <a:lnTo>
                    <a:pt x="2331694" y="6697491"/>
                  </a:lnTo>
                  <a:lnTo>
                    <a:pt x="2375025" y="6711533"/>
                  </a:lnTo>
                  <a:lnTo>
                    <a:pt x="2418607" y="6724998"/>
                  </a:lnTo>
                  <a:lnTo>
                    <a:pt x="2462435" y="6737883"/>
                  </a:lnTo>
                  <a:lnTo>
                    <a:pt x="2506505" y="6750182"/>
                  </a:lnTo>
                  <a:lnTo>
                    <a:pt x="2550813" y="6761891"/>
                  </a:lnTo>
                  <a:lnTo>
                    <a:pt x="2595355" y="6773006"/>
                  </a:lnTo>
                  <a:lnTo>
                    <a:pt x="2640125" y="6783522"/>
                  </a:lnTo>
                  <a:lnTo>
                    <a:pt x="2685120" y="6793435"/>
                  </a:lnTo>
                  <a:lnTo>
                    <a:pt x="2730336" y="6802740"/>
                  </a:lnTo>
                  <a:lnTo>
                    <a:pt x="2775767" y="6811433"/>
                  </a:lnTo>
                  <a:lnTo>
                    <a:pt x="2821410" y="6819510"/>
                  </a:lnTo>
                  <a:lnTo>
                    <a:pt x="2867261" y="6826966"/>
                  </a:lnTo>
                  <a:lnTo>
                    <a:pt x="2913314" y="6833797"/>
                  </a:lnTo>
                  <a:lnTo>
                    <a:pt x="2959566" y="6839999"/>
                  </a:lnTo>
                  <a:lnTo>
                    <a:pt x="3006013" y="6845566"/>
                  </a:lnTo>
                  <a:lnTo>
                    <a:pt x="3052649" y="6850495"/>
                  </a:lnTo>
                  <a:lnTo>
                    <a:pt x="3099471" y="6854781"/>
                  </a:lnTo>
                  <a:lnTo>
                    <a:pt x="3146474" y="6858420"/>
                  </a:lnTo>
                  <a:lnTo>
                    <a:pt x="3193653" y="6861407"/>
                  </a:lnTo>
                  <a:lnTo>
                    <a:pt x="3241006" y="6863738"/>
                  </a:lnTo>
                  <a:lnTo>
                    <a:pt x="3288526" y="6865408"/>
                  </a:lnTo>
                  <a:lnTo>
                    <a:pt x="3336210" y="6866414"/>
                  </a:lnTo>
                  <a:lnTo>
                    <a:pt x="3384054" y="6866750"/>
                  </a:lnTo>
                  <a:lnTo>
                    <a:pt x="3431898" y="6866414"/>
                  </a:lnTo>
                  <a:lnTo>
                    <a:pt x="3479582" y="6865408"/>
                  </a:lnTo>
                  <a:lnTo>
                    <a:pt x="3527103" y="6863738"/>
                  </a:lnTo>
                  <a:lnTo>
                    <a:pt x="3574455" y="6861407"/>
                  </a:lnTo>
                  <a:lnTo>
                    <a:pt x="3621635" y="6858420"/>
                  </a:lnTo>
                  <a:lnTo>
                    <a:pt x="3668638" y="6854781"/>
                  </a:lnTo>
                  <a:lnTo>
                    <a:pt x="3715459" y="6850495"/>
                  </a:lnTo>
                  <a:lnTo>
                    <a:pt x="3762096" y="6845566"/>
                  </a:lnTo>
                  <a:lnTo>
                    <a:pt x="3808542" y="6839999"/>
                  </a:lnTo>
                  <a:lnTo>
                    <a:pt x="3854794" y="6833797"/>
                  </a:lnTo>
                  <a:lnTo>
                    <a:pt x="3900847" y="6826966"/>
                  </a:lnTo>
                  <a:lnTo>
                    <a:pt x="3946698" y="6819510"/>
                  </a:lnTo>
                  <a:lnTo>
                    <a:pt x="3992341" y="6811433"/>
                  </a:lnTo>
                  <a:lnTo>
                    <a:pt x="4037773" y="6802740"/>
                  </a:lnTo>
                  <a:lnTo>
                    <a:pt x="4082988" y="6793435"/>
                  </a:lnTo>
                  <a:lnTo>
                    <a:pt x="4127983" y="6783522"/>
                  </a:lnTo>
                  <a:lnTo>
                    <a:pt x="4172754" y="6773006"/>
                  </a:lnTo>
                  <a:lnTo>
                    <a:pt x="4217295" y="6761891"/>
                  </a:lnTo>
                  <a:lnTo>
                    <a:pt x="4261603" y="6750182"/>
                  </a:lnTo>
                  <a:lnTo>
                    <a:pt x="4305674" y="6737883"/>
                  </a:lnTo>
                  <a:lnTo>
                    <a:pt x="4349502" y="6724998"/>
                  </a:lnTo>
                  <a:lnTo>
                    <a:pt x="4393083" y="6711533"/>
                  </a:lnTo>
                  <a:lnTo>
                    <a:pt x="4436414" y="6697491"/>
                  </a:lnTo>
                  <a:lnTo>
                    <a:pt x="4479490" y="6682876"/>
                  </a:lnTo>
                  <a:lnTo>
                    <a:pt x="4522306" y="6667694"/>
                  </a:lnTo>
                  <a:lnTo>
                    <a:pt x="4564859" y="6651948"/>
                  </a:lnTo>
                  <a:lnTo>
                    <a:pt x="4607143" y="6635643"/>
                  </a:lnTo>
                  <a:lnTo>
                    <a:pt x="4649155" y="6618784"/>
                  </a:lnTo>
                  <a:lnTo>
                    <a:pt x="4690889" y="6601375"/>
                  </a:lnTo>
                  <a:lnTo>
                    <a:pt x="4732343" y="6583419"/>
                  </a:lnTo>
                  <a:lnTo>
                    <a:pt x="4773511" y="6564923"/>
                  </a:lnTo>
                  <a:lnTo>
                    <a:pt x="4814388" y="6545889"/>
                  </a:lnTo>
                  <a:lnTo>
                    <a:pt x="4854972" y="6526323"/>
                  </a:lnTo>
                  <a:lnTo>
                    <a:pt x="4895257" y="6506229"/>
                  </a:lnTo>
                  <a:lnTo>
                    <a:pt x="4935239" y="6485611"/>
                  </a:lnTo>
                  <a:lnTo>
                    <a:pt x="4974913" y="6464474"/>
                  </a:lnTo>
                  <a:lnTo>
                    <a:pt x="5014276" y="6442822"/>
                  </a:lnTo>
                  <a:lnTo>
                    <a:pt x="5053323" y="6420660"/>
                  </a:lnTo>
                  <a:lnTo>
                    <a:pt x="5092049" y="6397991"/>
                  </a:lnTo>
                  <a:lnTo>
                    <a:pt x="5130451" y="6374821"/>
                  </a:lnTo>
                  <a:lnTo>
                    <a:pt x="5168524" y="6351154"/>
                  </a:lnTo>
                  <a:lnTo>
                    <a:pt x="5206263" y="6326994"/>
                  </a:lnTo>
                  <a:lnTo>
                    <a:pt x="5243664" y="6302345"/>
                  </a:lnTo>
                  <a:lnTo>
                    <a:pt x="5280723" y="6277213"/>
                  </a:lnTo>
                  <a:lnTo>
                    <a:pt x="5317436" y="6251601"/>
                  </a:lnTo>
                  <a:lnTo>
                    <a:pt x="5353797" y="6225514"/>
                  </a:lnTo>
                  <a:lnTo>
                    <a:pt x="5389804" y="6198956"/>
                  </a:lnTo>
                  <a:lnTo>
                    <a:pt x="5425451" y="6171932"/>
                  </a:lnTo>
                  <a:lnTo>
                    <a:pt x="5460734" y="6144445"/>
                  </a:lnTo>
                  <a:lnTo>
                    <a:pt x="5495648" y="6116502"/>
                  </a:lnTo>
                  <a:lnTo>
                    <a:pt x="5530191" y="6088105"/>
                  </a:lnTo>
                  <a:lnTo>
                    <a:pt x="5564356" y="6059260"/>
                  </a:lnTo>
                  <a:lnTo>
                    <a:pt x="5598140" y="6029970"/>
                  </a:lnTo>
                  <a:lnTo>
                    <a:pt x="5631538" y="6000241"/>
                  </a:lnTo>
                  <a:lnTo>
                    <a:pt x="5664546" y="5970076"/>
                  </a:lnTo>
                  <a:lnTo>
                    <a:pt x="5697160" y="5939480"/>
                  </a:lnTo>
                  <a:lnTo>
                    <a:pt x="5729375" y="5908458"/>
                  </a:lnTo>
                  <a:lnTo>
                    <a:pt x="5761187" y="5877013"/>
                  </a:lnTo>
                  <a:lnTo>
                    <a:pt x="5792592" y="5845150"/>
                  </a:lnTo>
                  <a:lnTo>
                    <a:pt x="5823585" y="5812875"/>
                  </a:lnTo>
                  <a:lnTo>
                    <a:pt x="5854161" y="5780190"/>
                  </a:lnTo>
                  <a:lnTo>
                    <a:pt x="5884318" y="5747101"/>
                  </a:lnTo>
                  <a:lnTo>
                    <a:pt x="5914049" y="5713611"/>
                  </a:lnTo>
                  <a:lnTo>
                    <a:pt x="5943351" y="5679726"/>
                  </a:lnTo>
                  <a:lnTo>
                    <a:pt x="5972220" y="5645450"/>
                  </a:lnTo>
                  <a:lnTo>
                    <a:pt x="6000651" y="5610787"/>
                  </a:lnTo>
                  <a:lnTo>
                    <a:pt x="6028640" y="5575741"/>
                  </a:lnTo>
                  <a:lnTo>
                    <a:pt x="6056182" y="5540318"/>
                  </a:lnTo>
                  <a:lnTo>
                    <a:pt x="6083273" y="5504520"/>
                  </a:lnTo>
                  <a:lnTo>
                    <a:pt x="6109909" y="5468354"/>
                  </a:lnTo>
                  <a:lnTo>
                    <a:pt x="6136086" y="5431822"/>
                  </a:lnTo>
                  <a:lnTo>
                    <a:pt x="6161798" y="5394931"/>
                  </a:lnTo>
                  <a:lnTo>
                    <a:pt x="6187042" y="5357683"/>
                  </a:lnTo>
                  <a:lnTo>
                    <a:pt x="6211813" y="5320084"/>
                  </a:lnTo>
                  <a:lnTo>
                    <a:pt x="6236108" y="5282137"/>
                  </a:lnTo>
                  <a:lnTo>
                    <a:pt x="6259921" y="5243848"/>
                  </a:lnTo>
                  <a:lnTo>
                    <a:pt x="6283248" y="5205221"/>
                  </a:lnTo>
                  <a:lnTo>
                    <a:pt x="6306085" y="5166259"/>
                  </a:lnTo>
                  <a:lnTo>
                    <a:pt x="6328428" y="5126968"/>
                  </a:lnTo>
                  <a:lnTo>
                    <a:pt x="6350272" y="5087353"/>
                  </a:lnTo>
                  <a:lnTo>
                    <a:pt x="6371613" y="5047416"/>
                  </a:lnTo>
                  <a:lnTo>
                    <a:pt x="6392446" y="5007163"/>
                  </a:lnTo>
                  <a:lnTo>
                    <a:pt x="6412768" y="4966598"/>
                  </a:lnTo>
                  <a:lnTo>
                    <a:pt x="6432573" y="4925726"/>
                  </a:lnTo>
                  <a:lnTo>
                    <a:pt x="6451858" y="4884551"/>
                  </a:lnTo>
                  <a:lnTo>
                    <a:pt x="6470618" y="4843077"/>
                  </a:lnTo>
                  <a:lnTo>
                    <a:pt x="6488849" y="4801309"/>
                  </a:lnTo>
                  <a:lnTo>
                    <a:pt x="6506547" y="4759252"/>
                  </a:lnTo>
                  <a:lnTo>
                    <a:pt x="6523706" y="4716909"/>
                  </a:lnTo>
                  <a:lnTo>
                    <a:pt x="6540323" y="4674285"/>
                  </a:lnTo>
                  <a:lnTo>
                    <a:pt x="6556393" y="4631384"/>
                  </a:lnTo>
                  <a:lnTo>
                    <a:pt x="6571913" y="4588212"/>
                  </a:lnTo>
                  <a:lnTo>
                    <a:pt x="6586877" y="4544771"/>
                  </a:lnTo>
                  <a:lnTo>
                    <a:pt x="6601281" y="4501068"/>
                  </a:lnTo>
                  <a:lnTo>
                    <a:pt x="6615122" y="4457105"/>
                  </a:lnTo>
                  <a:lnTo>
                    <a:pt x="6628394" y="4412888"/>
                  </a:lnTo>
                  <a:lnTo>
                    <a:pt x="6641093" y="4368421"/>
                  </a:lnTo>
                  <a:lnTo>
                    <a:pt x="6653216" y="4323709"/>
                  </a:lnTo>
                  <a:lnTo>
                    <a:pt x="6664756" y="4278755"/>
                  </a:lnTo>
                  <a:lnTo>
                    <a:pt x="6675712" y="4233564"/>
                  </a:lnTo>
                  <a:lnTo>
                    <a:pt x="6686077" y="4188141"/>
                  </a:lnTo>
                  <a:lnTo>
                    <a:pt x="6695847" y="4142490"/>
                  </a:lnTo>
                  <a:lnTo>
                    <a:pt x="6705019" y="4096615"/>
                  </a:lnTo>
                  <a:lnTo>
                    <a:pt x="6713587" y="4050522"/>
                  </a:lnTo>
                  <a:lnTo>
                    <a:pt x="6721548" y="4004213"/>
                  </a:lnTo>
                  <a:lnTo>
                    <a:pt x="6728897" y="3957694"/>
                  </a:lnTo>
                  <a:lnTo>
                    <a:pt x="6735630" y="3910970"/>
                  </a:lnTo>
                  <a:lnTo>
                    <a:pt x="6741742" y="3864043"/>
                  </a:lnTo>
                  <a:lnTo>
                    <a:pt x="6747230" y="3816920"/>
                  </a:lnTo>
                  <a:lnTo>
                    <a:pt x="6752088" y="3769604"/>
                  </a:lnTo>
                  <a:lnTo>
                    <a:pt x="6756312" y="3722100"/>
                  </a:lnTo>
                  <a:lnTo>
                    <a:pt x="6759899" y="3674412"/>
                  </a:lnTo>
                  <a:lnTo>
                    <a:pt x="6762843" y="3626544"/>
                  </a:lnTo>
                  <a:lnTo>
                    <a:pt x="6765140" y="3578502"/>
                  </a:lnTo>
                  <a:lnTo>
                    <a:pt x="6766787" y="3530289"/>
                  </a:lnTo>
                  <a:lnTo>
                    <a:pt x="6767778" y="3481909"/>
                  </a:lnTo>
                  <a:lnTo>
                    <a:pt x="6768109" y="3433368"/>
                  </a:lnTo>
                  <a:lnTo>
                    <a:pt x="6767778" y="3384827"/>
                  </a:lnTo>
                  <a:lnTo>
                    <a:pt x="6766787" y="3336448"/>
                  </a:lnTo>
                  <a:lnTo>
                    <a:pt x="6765140" y="3288235"/>
                  </a:lnTo>
                  <a:lnTo>
                    <a:pt x="6762843" y="3240192"/>
                  </a:lnTo>
                  <a:lnTo>
                    <a:pt x="6759899" y="3192325"/>
                  </a:lnTo>
                  <a:lnTo>
                    <a:pt x="6756312" y="3144637"/>
                  </a:lnTo>
                  <a:lnTo>
                    <a:pt x="6752088" y="3097133"/>
                  </a:lnTo>
                  <a:lnTo>
                    <a:pt x="6747230" y="3049817"/>
                  </a:lnTo>
                  <a:lnTo>
                    <a:pt x="6741742" y="3002693"/>
                  </a:lnTo>
                  <a:lnTo>
                    <a:pt x="6735630" y="2955767"/>
                  </a:lnTo>
                  <a:lnTo>
                    <a:pt x="6728897" y="2909043"/>
                  </a:lnTo>
                  <a:lnTo>
                    <a:pt x="6721548" y="2862524"/>
                  </a:lnTo>
                  <a:lnTo>
                    <a:pt x="6713587" y="2816215"/>
                  </a:lnTo>
                  <a:lnTo>
                    <a:pt x="6705019" y="2770122"/>
                  </a:lnTo>
                  <a:lnTo>
                    <a:pt x="6695847" y="2724247"/>
                  </a:lnTo>
                  <a:lnTo>
                    <a:pt x="6686077" y="2678596"/>
                  </a:lnTo>
                  <a:lnTo>
                    <a:pt x="6675712" y="2633173"/>
                  </a:lnTo>
                  <a:lnTo>
                    <a:pt x="6664756" y="2587983"/>
                  </a:lnTo>
                  <a:lnTo>
                    <a:pt x="6653216" y="2543029"/>
                  </a:lnTo>
                  <a:lnTo>
                    <a:pt x="6641093" y="2498316"/>
                  </a:lnTo>
                  <a:lnTo>
                    <a:pt x="6628394" y="2453850"/>
                  </a:lnTo>
                  <a:lnTo>
                    <a:pt x="6615122" y="2409633"/>
                  </a:lnTo>
                  <a:lnTo>
                    <a:pt x="6601281" y="2365670"/>
                  </a:lnTo>
                  <a:lnTo>
                    <a:pt x="6586877" y="2321967"/>
                  </a:lnTo>
                  <a:lnTo>
                    <a:pt x="6571913" y="2278527"/>
                  </a:lnTo>
                  <a:lnTo>
                    <a:pt x="6556393" y="2235354"/>
                  </a:lnTo>
                  <a:lnTo>
                    <a:pt x="6540323" y="2192454"/>
                  </a:lnTo>
                  <a:lnTo>
                    <a:pt x="6523706" y="2149830"/>
                  </a:lnTo>
                  <a:lnTo>
                    <a:pt x="6506547" y="2107487"/>
                  </a:lnTo>
                  <a:lnTo>
                    <a:pt x="6488849" y="2065429"/>
                  </a:lnTo>
                  <a:lnTo>
                    <a:pt x="6470618" y="2023661"/>
                  </a:lnTo>
                  <a:lnTo>
                    <a:pt x="6451858" y="1982188"/>
                  </a:lnTo>
                  <a:lnTo>
                    <a:pt x="6432573" y="1941013"/>
                  </a:lnTo>
                  <a:lnTo>
                    <a:pt x="6412768" y="1900141"/>
                  </a:lnTo>
                  <a:lnTo>
                    <a:pt x="6392446" y="1859576"/>
                  </a:lnTo>
                  <a:lnTo>
                    <a:pt x="6371613" y="1819324"/>
                  </a:lnTo>
                  <a:lnTo>
                    <a:pt x="6350272" y="1779387"/>
                  </a:lnTo>
                  <a:lnTo>
                    <a:pt x="6328428" y="1739771"/>
                  </a:lnTo>
                  <a:lnTo>
                    <a:pt x="6306085" y="1700481"/>
                  </a:lnTo>
                  <a:lnTo>
                    <a:pt x="6283248" y="1661519"/>
                  </a:lnTo>
                  <a:lnTo>
                    <a:pt x="6259921" y="1622892"/>
                  </a:lnTo>
                  <a:lnTo>
                    <a:pt x="6236108" y="1584603"/>
                  </a:lnTo>
                  <a:lnTo>
                    <a:pt x="6211813" y="1546657"/>
                  </a:lnTo>
                  <a:lnTo>
                    <a:pt x="6187042" y="1509058"/>
                  </a:lnTo>
                  <a:lnTo>
                    <a:pt x="6161798" y="1471810"/>
                  </a:lnTo>
                  <a:lnTo>
                    <a:pt x="6136086" y="1434919"/>
                  </a:lnTo>
                  <a:lnTo>
                    <a:pt x="6109909" y="1398387"/>
                  </a:lnTo>
                  <a:lnTo>
                    <a:pt x="6083273" y="1362221"/>
                  </a:lnTo>
                  <a:lnTo>
                    <a:pt x="6056182" y="1326424"/>
                  </a:lnTo>
                  <a:lnTo>
                    <a:pt x="6028640" y="1291000"/>
                  </a:lnTo>
                  <a:lnTo>
                    <a:pt x="6000651" y="1255955"/>
                  </a:lnTo>
                  <a:lnTo>
                    <a:pt x="5972220" y="1221292"/>
                  </a:lnTo>
                  <a:lnTo>
                    <a:pt x="5943351" y="1187016"/>
                  </a:lnTo>
                  <a:lnTo>
                    <a:pt x="5914049" y="1153131"/>
                  </a:lnTo>
                  <a:lnTo>
                    <a:pt x="5884318" y="1119642"/>
                  </a:lnTo>
                  <a:lnTo>
                    <a:pt x="5854161" y="1086553"/>
                  </a:lnTo>
                  <a:lnTo>
                    <a:pt x="5823585" y="1053868"/>
                  </a:lnTo>
                  <a:lnTo>
                    <a:pt x="5792592" y="1021592"/>
                  </a:lnTo>
                  <a:lnTo>
                    <a:pt x="5761187" y="989730"/>
                  </a:lnTo>
                  <a:lnTo>
                    <a:pt x="5729375" y="958286"/>
                  </a:lnTo>
                  <a:lnTo>
                    <a:pt x="5697160" y="927263"/>
                  </a:lnTo>
                  <a:lnTo>
                    <a:pt x="5664546" y="896668"/>
                  </a:lnTo>
                  <a:lnTo>
                    <a:pt x="5631538" y="866503"/>
                  </a:lnTo>
                  <a:lnTo>
                    <a:pt x="5598140" y="836774"/>
                  </a:lnTo>
                  <a:lnTo>
                    <a:pt x="5564356" y="807484"/>
                  </a:lnTo>
                  <a:lnTo>
                    <a:pt x="5530191" y="778639"/>
                  </a:lnTo>
                  <a:lnTo>
                    <a:pt x="5495648" y="750243"/>
                  </a:lnTo>
                  <a:lnTo>
                    <a:pt x="5460734" y="722299"/>
                  </a:lnTo>
                  <a:lnTo>
                    <a:pt x="5425451" y="694813"/>
                  </a:lnTo>
                  <a:lnTo>
                    <a:pt x="5389804" y="667789"/>
                  </a:lnTo>
                  <a:lnTo>
                    <a:pt x="5353797" y="641231"/>
                  </a:lnTo>
                  <a:lnTo>
                    <a:pt x="5317436" y="615144"/>
                  </a:lnTo>
                  <a:lnTo>
                    <a:pt x="5280723" y="589532"/>
                  </a:lnTo>
                  <a:lnTo>
                    <a:pt x="5243664" y="564400"/>
                  </a:lnTo>
                  <a:lnTo>
                    <a:pt x="5206263" y="539752"/>
                  </a:lnTo>
                  <a:lnTo>
                    <a:pt x="5168524" y="515592"/>
                  </a:lnTo>
                  <a:lnTo>
                    <a:pt x="5130451" y="491925"/>
                  </a:lnTo>
                  <a:lnTo>
                    <a:pt x="5092049" y="468755"/>
                  </a:lnTo>
                  <a:lnTo>
                    <a:pt x="5053323" y="446086"/>
                  </a:lnTo>
                  <a:lnTo>
                    <a:pt x="5014276" y="423924"/>
                  </a:lnTo>
                  <a:lnTo>
                    <a:pt x="4974913" y="402272"/>
                  </a:lnTo>
                  <a:lnTo>
                    <a:pt x="4935239" y="381135"/>
                  </a:lnTo>
                  <a:lnTo>
                    <a:pt x="4895257" y="360517"/>
                  </a:lnTo>
                  <a:lnTo>
                    <a:pt x="4854972" y="340423"/>
                  </a:lnTo>
                  <a:lnTo>
                    <a:pt x="4814388" y="320858"/>
                  </a:lnTo>
                  <a:lnTo>
                    <a:pt x="4773511" y="301824"/>
                  </a:lnTo>
                  <a:lnTo>
                    <a:pt x="4732343" y="283328"/>
                  </a:lnTo>
                  <a:lnTo>
                    <a:pt x="4690889" y="265373"/>
                  </a:lnTo>
                  <a:lnTo>
                    <a:pt x="4649155" y="247963"/>
                  </a:lnTo>
                  <a:lnTo>
                    <a:pt x="4607143" y="231104"/>
                  </a:lnTo>
                  <a:lnTo>
                    <a:pt x="4564859" y="214800"/>
                  </a:lnTo>
                  <a:lnTo>
                    <a:pt x="4522306" y="199054"/>
                  </a:lnTo>
                  <a:lnTo>
                    <a:pt x="4479490" y="183872"/>
                  </a:lnTo>
                  <a:lnTo>
                    <a:pt x="4436414" y="169257"/>
                  </a:lnTo>
                  <a:lnTo>
                    <a:pt x="4393083" y="155215"/>
                  </a:lnTo>
                  <a:lnTo>
                    <a:pt x="4349502" y="141750"/>
                  </a:lnTo>
                  <a:lnTo>
                    <a:pt x="4305674" y="128866"/>
                  </a:lnTo>
                  <a:lnTo>
                    <a:pt x="4261603" y="116567"/>
                  </a:lnTo>
                  <a:lnTo>
                    <a:pt x="4217295" y="104858"/>
                  </a:lnTo>
                  <a:lnTo>
                    <a:pt x="4172754" y="93743"/>
                  </a:lnTo>
                  <a:lnTo>
                    <a:pt x="4127983" y="83227"/>
                  </a:lnTo>
                  <a:lnTo>
                    <a:pt x="4082988" y="73314"/>
                  </a:lnTo>
                  <a:lnTo>
                    <a:pt x="4037773" y="64009"/>
                  </a:lnTo>
                  <a:lnTo>
                    <a:pt x="3992341" y="55316"/>
                  </a:lnTo>
                  <a:lnTo>
                    <a:pt x="3946698" y="47239"/>
                  </a:lnTo>
                  <a:lnTo>
                    <a:pt x="3900847" y="39783"/>
                  </a:lnTo>
                  <a:lnTo>
                    <a:pt x="3854794" y="32952"/>
                  </a:lnTo>
                  <a:lnTo>
                    <a:pt x="3808542" y="26750"/>
                  </a:lnTo>
                  <a:lnTo>
                    <a:pt x="3762096" y="21183"/>
                  </a:lnTo>
                  <a:lnTo>
                    <a:pt x="3715459" y="16254"/>
                  </a:lnTo>
                  <a:lnTo>
                    <a:pt x="3668638" y="11968"/>
                  </a:lnTo>
                  <a:lnTo>
                    <a:pt x="3621635" y="8329"/>
                  </a:lnTo>
                  <a:lnTo>
                    <a:pt x="3574455" y="5342"/>
                  </a:lnTo>
                  <a:lnTo>
                    <a:pt x="3527103" y="3012"/>
                  </a:lnTo>
                  <a:lnTo>
                    <a:pt x="3479582" y="1341"/>
                  </a:lnTo>
                  <a:lnTo>
                    <a:pt x="3431898" y="336"/>
                  </a:lnTo>
                  <a:lnTo>
                    <a:pt x="33840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5" name="object 4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7626425" y="5101197"/>
              <a:ext cx="3215144" cy="395046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5291996" y="3131999"/>
              <a:ext cx="4536440" cy="4536440"/>
            </a:xfrm>
            <a:custGeom>
              <a:avLst/>
              <a:gdLst/>
              <a:ahLst/>
              <a:cxnLst/>
              <a:rect l="l" t="t" r="r" b="b"/>
              <a:pathLst>
                <a:path w="4536440" h="4536440">
                  <a:moveTo>
                    <a:pt x="2268004" y="0"/>
                  </a:moveTo>
                  <a:lnTo>
                    <a:pt x="2219946" y="499"/>
                  </a:lnTo>
                  <a:lnTo>
                    <a:pt x="2172132" y="1989"/>
                  </a:lnTo>
                  <a:lnTo>
                    <a:pt x="2124572" y="4462"/>
                  </a:lnTo>
                  <a:lnTo>
                    <a:pt x="2077276" y="7906"/>
                  </a:lnTo>
                  <a:lnTo>
                    <a:pt x="2030252" y="12312"/>
                  </a:lnTo>
                  <a:lnTo>
                    <a:pt x="1983512" y="17671"/>
                  </a:lnTo>
                  <a:lnTo>
                    <a:pt x="1937064" y="23971"/>
                  </a:lnTo>
                  <a:lnTo>
                    <a:pt x="1890919" y="31205"/>
                  </a:lnTo>
                  <a:lnTo>
                    <a:pt x="1845087" y="39361"/>
                  </a:lnTo>
                  <a:lnTo>
                    <a:pt x="1799577" y="48430"/>
                  </a:lnTo>
                  <a:lnTo>
                    <a:pt x="1754400" y="58402"/>
                  </a:lnTo>
                  <a:lnTo>
                    <a:pt x="1709565" y="69267"/>
                  </a:lnTo>
                  <a:lnTo>
                    <a:pt x="1665081" y="81015"/>
                  </a:lnTo>
                  <a:lnTo>
                    <a:pt x="1620960" y="93637"/>
                  </a:lnTo>
                  <a:lnTo>
                    <a:pt x="1577210" y="107123"/>
                  </a:lnTo>
                  <a:lnTo>
                    <a:pt x="1533841" y="121462"/>
                  </a:lnTo>
                  <a:lnTo>
                    <a:pt x="1490864" y="136646"/>
                  </a:lnTo>
                  <a:lnTo>
                    <a:pt x="1448288" y="152663"/>
                  </a:lnTo>
                  <a:lnTo>
                    <a:pt x="1406123" y="169505"/>
                  </a:lnTo>
                  <a:lnTo>
                    <a:pt x="1364379" y="187161"/>
                  </a:lnTo>
                  <a:lnTo>
                    <a:pt x="1323065" y="205622"/>
                  </a:lnTo>
                  <a:lnTo>
                    <a:pt x="1282192" y="224877"/>
                  </a:lnTo>
                  <a:lnTo>
                    <a:pt x="1241770" y="244918"/>
                  </a:lnTo>
                  <a:lnTo>
                    <a:pt x="1201807" y="265733"/>
                  </a:lnTo>
                  <a:lnTo>
                    <a:pt x="1162315" y="287314"/>
                  </a:lnTo>
                  <a:lnTo>
                    <a:pt x="1123302" y="309650"/>
                  </a:lnTo>
                  <a:lnTo>
                    <a:pt x="1084779" y="332732"/>
                  </a:lnTo>
                  <a:lnTo>
                    <a:pt x="1046756" y="356550"/>
                  </a:lnTo>
                  <a:lnTo>
                    <a:pt x="1009242" y="381093"/>
                  </a:lnTo>
                  <a:lnTo>
                    <a:pt x="972248" y="406353"/>
                  </a:lnTo>
                  <a:lnTo>
                    <a:pt x="935782" y="432318"/>
                  </a:lnTo>
                  <a:lnTo>
                    <a:pt x="899856" y="458980"/>
                  </a:lnTo>
                  <a:lnTo>
                    <a:pt x="864478" y="486329"/>
                  </a:lnTo>
                  <a:lnTo>
                    <a:pt x="829659" y="514354"/>
                  </a:lnTo>
                  <a:lnTo>
                    <a:pt x="795408" y="543046"/>
                  </a:lnTo>
                  <a:lnTo>
                    <a:pt x="761735" y="572395"/>
                  </a:lnTo>
                  <a:lnTo>
                    <a:pt x="728651" y="602391"/>
                  </a:lnTo>
                  <a:lnTo>
                    <a:pt x="696164" y="633025"/>
                  </a:lnTo>
                  <a:lnTo>
                    <a:pt x="664286" y="664286"/>
                  </a:lnTo>
                  <a:lnTo>
                    <a:pt x="633025" y="696164"/>
                  </a:lnTo>
                  <a:lnTo>
                    <a:pt x="602391" y="728651"/>
                  </a:lnTo>
                  <a:lnTo>
                    <a:pt x="572395" y="761735"/>
                  </a:lnTo>
                  <a:lnTo>
                    <a:pt x="543046" y="795408"/>
                  </a:lnTo>
                  <a:lnTo>
                    <a:pt x="514354" y="829659"/>
                  </a:lnTo>
                  <a:lnTo>
                    <a:pt x="486329" y="864478"/>
                  </a:lnTo>
                  <a:lnTo>
                    <a:pt x="458980" y="899856"/>
                  </a:lnTo>
                  <a:lnTo>
                    <a:pt x="432318" y="935782"/>
                  </a:lnTo>
                  <a:lnTo>
                    <a:pt x="406353" y="972248"/>
                  </a:lnTo>
                  <a:lnTo>
                    <a:pt x="381093" y="1009242"/>
                  </a:lnTo>
                  <a:lnTo>
                    <a:pt x="356550" y="1046756"/>
                  </a:lnTo>
                  <a:lnTo>
                    <a:pt x="332732" y="1084779"/>
                  </a:lnTo>
                  <a:lnTo>
                    <a:pt x="309650" y="1123302"/>
                  </a:lnTo>
                  <a:lnTo>
                    <a:pt x="287314" y="1162315"/>
                  </a:lnTo>
                  <a:lnTo>
                    <a:pt x="265733" y="1201807"/>
                  </a:lnTo>
                  <a:lnTo>
                    <a:pt x="244918" y="1241770"/>
                  </a:lnTo>
                  <a:lnTo>
                    <a:pt x="224877" y="1282192"/>
                  </a:lnTo>
                  <a:lnTo>
                    <a:pt x="205622" y="1323065"/>
                  </a:lnTo>
                  <a:lnTo>
                    <a:pt x="187161" y="1364379"/>
                  </a:lnTo>
                  <a:lnTo>
                    <a:pt x="169505" y="1406123"/>
                  </a:lnTo>
                  <a:lnTo>
                    <a:pt x="152663" y="1448288"/>
                  </a:lnTo>
                  <a:lnTo>
                    <a:pt x="136646" y="1490864"/>
                  </a:lnTo>
                  <a:lnTo>
                    <a:pt x="121462" y="1533841"/>
                  </a:lnTo>
                  <a:lnTo>
                    <a:pt x="107123" y="1577210"/>
                  </a:lnTo>
                  <a:lnTo>
                    <a:pt x="93637" y="1620960"/>
                  </a:lnTo>
                  <a:lnTo>
                    <a:pt x="81015" y="1665081"/>
                  </a:lnTo>
                  <a:lnTo>
                    <a:pt x="69267" y="1709565"/>
                  </a:lnTo>
                  <a:lnTo>
                    <a:pt x="58402" y="1754400"/>
                  </a:lnTo>
                  <a:lnTo>
                    <a:pt x="48430" y="1799577"/>
                  </a:lnTo>
                  <a:lnTo>
                    <a:pt x="39361" y="1845087"/>
                  </a:lnTo>
                  <a:lnTo>
                    <a:pt x="31205" y="1890919"/>
                  </a:lnTo>
                  <a:lnTo>
                    <a:pt x="23971" y="1937064"/>
                  </a:lnTo>
                  <a:lnTo>
                    <a:pt x="17671" y="1983512"/>
                  </a:lnTo>
                  <a:lnTo>
                    <a:pt x="12312" y="2030252"/>
                  </a:lnTo>
                  <a:lnTo>
                    <a:pt x="7906" y="2077276"/>
                  </a:lnTo>
                  <a:lnTo>
                    <a:pt x="4462" y="2124572"/>
                  </a:lnTo>
                  <a:lnTo>
                    <a:pt x="1989" y="2172132"/>
                  </a:lnTo>
                  <a:lnTo>
                    <a:pt x="499" y="2219946"/>
                  </a:lnTo>
                  <a:lnTo>
                    <a:pt x="0" y="2268004"/>
                  </a:lnTo>
                  <a:lnTo>
                    <a:pt x="499" y="2316061"/>
                  </a:lnTo>
                  <a:lnTo>
                    <a:pt x="1989" y="2363875"/>
                  </a:lnTo>
                  <a:lnTo>
                    <a:pt x="4462" y="2411435"/>
                  </a:lnTo>
                  <a:lnTo>
                    <a:pt x="7906" y="2458732"/>
                  </a:lnTo>
                  <a:lnTo>
                    <a:pt x="12312" y="2505755"/>
                  </a:lnTo>
                  <a:lnTo>
                    <a:pt x="17671" y="2552496"/>
                  </a:lnTo>
                  <a:lnTo>
                    <a:pt x="23971" y="2598943"/>
                  </a:lnTo>
                  <a:lnTo>
                    <a:pt x="31205" y="2645088"/>
                  </a:lnTo>
                  <a:lnTo>
                    <a:pt x="39361" y="2690920"/>
                  </a:lnTo>
                  <a:lnTo>
                    <a:pt x="48430" y="2736430"/>
                  </a:lnTo>
                  <a:lnTo>
                    <a:pt x="58402" y="2781607"/>
                  </a:lnTo>
                  <a:lnTo>
                    <a:pt x="69267" y="2826443"/>
                  </a:lnTo>
                  <a:lnTo>
                    <a:pt x="81015" y="2870926"/>
                  </a:lnTo>
                  <a:lnTo>
                    <a:pt x="93637" y="2915048"/>
                  </a:lnTo>
                  <a:lnTo>
                    <a:pt x="107123" y="2958798"/>
                  </a:lnTo>
                  <a:lnTo>
                    <a:pt x="121462" y="3002166"/>
                  </a:lnTo>
                  <a:lnTo>
                    <a:pt x="136646" y="3045143"/>
                  </a:lnTo>
                  <a:lnTo>
                    <a:pt x="152663" y="3087719"/>
                  </a:lnTo>
                  <a:lnTo>
                    <a:pt x="169505" y="3129884"/>
                  </a:lnTo>
                  <a:lnTo>
                    <a:pt x="187161" y="3171628"/>
                  </a:lnTo>
                  <a:lnTo>
                    <a:pt x="205622" y="3212942"/>
                  </a:lnTo>
                  <a:lnTo>
                    <a:pt x="224877" y="3253815"/>
                  </a:lnTo>
                  <a:lnTo>
                    <a:pt x="244918" y="3294238"/>
                  </a:lnTo>
                  <a:lnTo>
                    <a:pt x="265733" y="3334200"/>
                  </a:lnTo>
                  <a:lnTo>
                    <a:pt x="287314" y="3373692"/>
                  </a:lnTo>
                  <a:lnTo>
                    <a:pt x="309650" y="3412705"/>
                  </a:lnTo>
                  <a:lnTo>
                    <a:pt x="332732" y="3451228"/>
                  </a:lnTo>
                  <a:lnTo>
                    <a:pt x="356550" y="3489251"/>
                  </a:lnTo>
                  <a:lnTo>
                    <a:pt x="381093" y="3526765"/>
                  </a:lnTo>
                  <a:lnTo>
                    <a:pt x="406353" y="3563759"/>
                  </a:lnTo>
                  <a:lnTo>
                    <a:pt x="432318" y="3600225"/>
                  </a:lnTo>
                  <a:lnTo>
                    <a:pt x="458980" y="3636152"/>
                  </a:lnTo>
                  <a:lnTo>
                    <a:pt x="486329" y="3671529"/>
                  </a:lnTo>
                  <a:lnTo>
                    <a:pt x="514354" y="3706349"/>
                  </a:lnTo>
                  <a:lnTo>
                    <a:pt x="543046" y="3740599"/>
                  </a:lnTo>
                  <a:lnTo>
                    <a:pt x="572395" y="3774272"/>
                  </a:lnTo>
                  <a:lnTo>
                    <a:pt x="602391" y="3807356"/>
                  </a:lnTo>
                  <a:lnTo>
                    <a:pt x="633025" y="3839843"/>
                  </a:lnTo>
                  <a:lnTo>
                    <a:pt x="664286" y="3871721"/>
                  </a:lnTo>
                  <a:lnTo>
                    <a:pt x="696164" y="3902983"/>
                  </a:lnTo>
                  <a:lnTo>
                    <a:pt x="728651" y="3933616"/>
                  </a:lnTo>
                  <a:lnTo>
                    <a:pt x="761735" y="3963612"/>
                  </a:lnTo>
                  <a:lnTo>
                    <a:pt x="795408" y="3992961"/>
                  </a:lnTo>
                  <a:lnTo>
                    <a:pt x="829659" y="4021653"/>
                  </a:lnTo>
                  <a:lnTo>
                    <a:pt x="864478" y="4049679"/>
                  </a:lnTo>
                  <a:lnTo>
                    <a:pt x="899856" y="4077027"/>
                  </a:lnTo>
                  <a:lnTo>
                    <a:pt x="935782" y="4103689"/>
                  </a:lnTo>
                  <a:lnTo>
                    <a:pt x="972248" y="4129655"/>
                  </a:lnTo>
                  <a:lnTo>
                    <a:pt x="1009242" y="4154914"/>
                  </a:lnTo>
                  <a:lnTo>
                    <a:pt x="1046756" y="4179457"/>
                  </a:lnTo>
                  <a:lnTo>
                    <a:pt x="1084779" y="4203275"/>
                  </a:lnTo>
                  <a:lnTo>
                    <a:pt x="1123302" y="4226357"/>
                  </a:lnTo>
                  <a:lnTo>
                    <a:pt x="1162315" y="4248693"/>
                  </a:lnTo>
                  <a:lnTo>
                    <a:pt x="1201807" y="4270274"/>
                  </a:lnTo>
                  <a:lnTo>
                    <a:pt x="1241770" y="4291089"/>
                  </a:lnTo>
                  <a:lnTo>
                    <a:pt x="1282192" y="4311130"/>
                  </a:lnTo>
                  <a:lnTo>
                    <a:pt x="1323065" y="4330385"/>
                  </a:lnTo>
                  <a:lnTo>
                    <a:pt x="1364379" y="4348846"/>
                  </a:lnTo>
                  <a:lnTo>
                    <a:pt x="1406123" y="4366502"/>
                  </a:lnTo>
                  <a:lnTo>
                    <a:pt x="1448288" y="4383344"/>
                  </a:lnTo>
                  <a:lnTo>
                    <a:pt x="1490864" y="4399362"/>
                  </a:lnTo>
                  <a:lnTo>
                    <a:pt x="1533841" y="4414545"/>
                  </a:lnTo>
                  <a:lnTo>
                    <a:pt x="1577210" y="4428884"/>
                  </a:lnTo>
                  <a:lnTo>
                    <a:pt x="1620960" y="4442370"/>
                  </a:lnTo>
                  <a:lnTo>
                    <a:pt x="1665081" y="4454992"/>
                  </a:lnTo>
                  <a:lnTo>
                    <a:pt x="1709565" y="4466740"/>
                  </a:lnTo>
                  <a:lnTo>
                    <a:pt x="1754400" y="4477605"/>
                  </a:lnTo>
                  <a:lnTo>
                    <a:pt x="1799577" y="4487577"/>
                  </a:lnTo>
                  <a:lnTo>
                    <a:pt x="1845087" y="4496646"/>
                  </a:lnTo>
                  <a:lnTo>
                    <a:pt x="1890919" y="4504802"/>
                  </a:lnTo>
                  <a:lnTo>
                    <a:pt x="1937064" y="4512036"/>
                  </a:lnTo>
                  <a:lnTo>
                    <a:pt x="1983512" y="4518337"/>
                  </a:lnTo>
                  <a:lnTo>
                    <a:pt x="2030252" y="4523695"/>
                  </a:lnTo>
                  <a:lnTo>
                    <a:pt x="2077276" y="4528101"/>
                  </a:lnTo>
                  <a:lnTo>
                    <a:pt x="2124572" y="4531546"/>
                  </a:lnTo>
                  <a:lnTo>
                    <a:pt x="2172132" y="4534018"/>
                  </a:lnTo>
                  <a:lnTo>
                    <a:pt x="2219946" y="4535509"/>
                  </a:lnTo>
                  <a:lnTo>
                    <a:pt x="2268004" y="4536008"/>
                  </a:lnTo>
                  <a:lnTo>
                    <a:pt x="2316061" y="4535509"/>
                  </a:lnTo>
                  <a:lnTo>
                    <a:pt x="2363875" y="4534018"/>
                  </a:lnTo>
                  <a:lnTo>
                    <a:pt x="2411435" y="4531546"/>
                  </a:lnTo>
                  <a:lnTo>
                    <a:pt x="2458732" y="4528101"/>
                  </a:lnTo>
                  <a:lnTo>
                    <a:pt x="2505755" y="4523695"/>
                  </a:lnTo>
                  <a:lnTo>
                    <a:pt x="2552496" y="4518337"/>
                  </a:lnTo>
                  <a:lnTo>
                    <a:pt x="2598943" y="4512036"/>
                  </a:lnTo>
                  <a:lnTo>
                    <a:pt x="2645088" y="4504802"/>
                  </a:lnTo>
                  <a:lnTo>
                    <a:pt x="2690920" y="4496646"/>
                  </a:lnTo>
                  <a:lnTo>
                    <a:pt x="2736430" y="4487577"/>
                  </a:lnTo>
                  <a:lnTo>
                    <a:pt x="2781607" y="4477605"/>
                  </a:lnTo>
                  <a:lnTo>
                    <a:pt x="2826443" y="4466740"/>
                  </a:lnTo>
                  <a:lnTo>
                    <a:pt x="2870926" y="4454992"/>
                  </a:lnTo>
                  <a:lnTo>
                    <a:pt x="2915048" y="4442370"/>
                  </a:lnTo>
                  <a:lnTo>
                    <a:pt x="2958798" y="4428884"/>
                  </a:lnTo>
                  <a:lnTo>
                    <a:pt x="3002166" y="4414545"/>
                  </a:lnTo>
                  <a:lnTo>
                    <a:pt x="3045143" y="4399362"/>
                  </a:lnTo>
                  <a:lnTo>
                    <a:pt x="3087719" y="4383344"/>
                  </a:lnTo>
                  <a:lnTo>
                    <a:pt x="3129884" y="4366502"/>
                  </a:lnTo>
                  <a:lnTo>
                    <a:pt x="3171628" y="4348846"/>
                  </a:lnTo>
                  <a:lnTo>
                    <a:pt x="3212942" y="4330385"/>
                  </a:lnTo>
                  <a:lnTo>
                    <a:pt x="3253815" y="4311130"/>
                  </a:lnTo>
                  <a:lnTo>
                    <a:pt x="3294238" y="4291089"/>
                  </a:lnTo>
                  <a:lnTo>
                    <a:pt x="3334200" y="4270274"/>
                  </a:lnTo>
                  <a:lnTo>
                    <a:pt x="3373692" y="4248693"/>
                  </a:lnTo>
                  <a:lnTo>
                    <a:pt x="3412705" y="4226357"/>
                  </a:lnTo>
                  <a:lnTo>
                    <a:pt x="3451228" y="4203275"/>
                  </a:lnTo>
                  <a:lnTo>
                    <a:pt x="3489251" y="4179457"/>
                  </a:lnTo>
                  <a:lnTo>
                    <a:pt x="3526765" y="4154914"/>
                  </a:lnTo>
                  <a:lnTo>
                    <a:pt x="3563759" y="4129655"/>
                  </a:lnTo>
                  <a:lnTo>
                    <a:pt x="3600225" y="4103689"/>
                  </a:lnTo>
                  <a:lnTo>
                    <a:pt x="3636152" y="4077027"/>
                  </a:lnTo>
                  <a:lnTo>
                    <a:pt x="3671529" y="4049679"/>
                  </a:lnTo>
                  <a:lnTo>
                    <a:pt x="3706349" y="4021653"/>
                  </a:lnTo>
                  <a:lnTo>
                    <a:pt x="3740599" y="3992961"/>
                  </a:lnTo>
                  <a:lnTo>
                    <a:pt x="3774272" y="3963612"/>
                  </a:lnTo>
                  <a:lnTo>
                    <a:pt x="3807356" y="3933616"/>
                  </a:lnTo>
                  <a:lnTo>
                    <a:pt x="3839843" y="3902983"/>
                  </a:lnTo>
                  <a:lnTo>
                    <a:pt x="3871722" y="3871722"/>
                  </a:lnTo>
                  <a:lnTo>
                    <a:pt x="3902983" y="3839843"/>
                  </a:lnTo>
                  <a:lnTo>
                    <a:pt x="3933616" y="3807356"/>
                  </a:lnTo>
                  <a:lnTo>
                    <a:pt x="3963612" y="3774272"/>
                  </a:lnTo>
                  <a:lnTo>
                    <a:pt x="3992961" y="3740599"/>
                  </a:lnTo>
                  <a:lnTo>
                    <a:pt x="4021653" y="3706349"/>
                  </a:lnTo>
                  <a:lnTo>
                    <a:pt x="4049679" y="3671529"/>
                  </a:lnTo>
                  <a:lnTo>
                    <a:pt x="4077027" y="3636152"/>
                  </a:lnTo>
                  <a:lnTo>
                    <a:pt x="4103689" y="3600225"/>
                  </a:lnTo>
                  <a:lnTo>
                    <a:pt x="4129655" y="3563759"/>
                  </a:lnTo>
                  <a:lnTo>
                    <a:pt x="4154914" y="3526765"/>
                  </a:lnTo>
                  <a:lnTo>
                    <a:pt x="4179457" y="3489251"/>
                  </a:lnTo>
                  <a:lnTo>
                    <a:pt x="4203275" y="3451228"/>
                  </a:lnTo>
                  <a:lnTo>
                    <a:pt x="4226357" y="3412705"/>
                  </a:lnTo>
                  <a:lnTo>
                    <a:pt x="4248693" y="3373692"/>
                  </a:lnTo>
                  <a:lnTo>
                    <a:pt x="4270274" y="3334200"/>
                  </a:lnTo>
                  <a:lnTo>
                    <a:pt x="4291089" y="3294238"/>
                  </a:lnTo>
                  <a:lnTo>
                    <a:pt x="4311130" y="3253815"/>
                  </a:lnTo>
                  <a:lnTo>
                    <a:pt x="4330385" y="3212942"/>
                  </a:lnTo>
                  <a:lnTo>
                    <a:pt x="4348846" y="3171628"/>
                  </a:lnTo>
                  <a:lnTo>
                    <a:pt x="4366502" y="3129884"/>
                  </a:lnTo>
                  <a:lnTo>
                    <a:pt x="4383344" y="3087719"/>
                  </a:lnTo>
                  <a:lnTo>
                    <a:pt x="4399362" y="3045143"/>
                  </a:lnTo>
                  <a:lnTo>
                    <a:pt x="4414545" y="3002166"/>
                  </a:lnTo>
                  <a:lnTo>
                    <a:pt x="4428884" y="2958798"/>
                  </a:lnTo>
                  <a:lnTo>
                    <a:pt x="4442370" y="2915048"/>
                  </a:lnTo>
                  <a:lnTo>
                    <a:pt x="4454992" y="2870926"/>
                  </a:lnTo>
                  <a:lnTo>
                    <a:pt x="4466740" y="2826443"/>
                  </a:lnTo>
                  <a:lnTo>
                    <a:pt x="4477605" y="2781607"/>
                  </a:lnTo>
                  <a:lnTo>
                    <a:pt x="4487577" y="2736430"/>
                  </a:lnTo>
                  <a:lnTo>
                    <a:pt x="4496646" y="2690920"/>
                  </a:lnTo>
                  <a:lnTo>
                    <a:pt x="4504802" y="2645088"/>
                  </a:lnTo>
                  <a:lnTo>
                    <a:pt x="4512036" y="2598943"/>
                  </a:lnTo>
                  <a:lnTo>
                    <a:pt x="4518337" y="2552496"/>
                  </a:lnTo>
                  <a:lnTo>
                    <a:pt x="4523695" y="2505755"/>
                  </a:lnTo>
                  <a:lnTo>
                    <a:pt x="4528101" y="2458732"/>
                  </a:lnTo>
                  <a:lnTo>
                    <a:pt x="4531546" y="2411435"/>
                  </a:lnTo>
                  <a:lnTo>
                    <a:pt x="4534018" y="2363875"/>
                  </a:lnTo>
                  <a:lnTo>
                    <a:pt x="4535509" y="2316061"/>
                  </a:lnTo>
                  <a:lnTo>
                    <a:pt x="4536008" y="2268004"/>
                  </a:lnTo>
                  <a:lnTo>
                    <a:pt x="4535509" y="2219946"/>
                  </a:lnTo>
                  <a:lnTo>
                    <a:pt x="4534018" y="2172132"/>
                  </a:lnTo>
                  <a:lnTo>
                    <a:pt x="4531546" y="2124572"/>
                  </a:lnTo>
                  <a:lnTo>
                    <a:pt x="4528101" y="2077276"/>
                  </a:lnTo>
                  <a:lnTo>
                    <a:pt x="4523695" y="2030252"/>
                  </a:lnTo>
                  <a:lnTo>
                    <a:pt x="4518337" y="1983512"/>
                  </a:lnTo>
                  <a:lnTo>
                    <a:pt x="4512036" y="1937064"/>
                  </a:lnTo>
                  <a:lnTo>
                    <a:pt x="4504802" y="1890919"/>
                  </a:lnTo>
                  <a:lnTo>
                    <a:pt x="4496646" y="1845087"/>
                  </a:lnTo>
                  <a:lnTo>
                    <a:pt x="4487577" y="1799577"/>
                  </a:lnTo>
                  <a:lnTo>
                    <a:pt x="4477605" y="1754400"/>
                  </a:lnTo>
                  <a:lnTo>
                    <a:pt x="4466740" y="1709565"/>
                  </a:lnTo>
                  <a:lnTo>
                    <a:pt x="4454992" y="1665081"/>
                  </a:lnTo>
                  <a:lnTo>
                    <a:pt x="4442370" y="1620960"/>
                  </a:lnTo>
                  <a:lnTo>
                    <a:pt x="4428884" y="1577210"/>
                  </a:lnTo>
                  <a:lnTo>
                    <a:pt x="4414545" y="1533841"/>
                  </a:lnTo>
                  <a:lnTo>
                    <a:pt x="4399362" y="1490864"/>
                  </a:lnTo>
                  <a:lnTo>
                    <a:pt x="4383344" y="1448288"/>
                  </a:lnTo>
                  <a:lnTo>
                    <a:pt x="4366502" y="1406123"/>
                  </a:lnTo>
                  <a:lnTo>
                    <a:pt x="4348846" y="1364379"/>
                  </a:lnTo>
                  <a:lnTo>
                    <a:pt x="4330385" y="1323065"/>
                  </a:lnTo>
                  <a:lnTo>
                    <a:pt x="4311130" y="1282192"/>
                  </a:lnTo>
                  <a:lnTo>
                    <a:pt x="4291089" y="1241770"/>
                  </a:lnTo>
                  <a:lnTo>
                    <a:pt x="4270274" y="1201807"/>
                  </a:lnTo>
                  <a:lnTo>
                    <a:pt x="4248693" y="1162315"/>
                  </a:lnTo>
                  <a:lnTo>
                    <a:pt x="4226357" y="1123302"/>
                  </a:lnTo>
                  <a:lnTo>
                    <a:pt x="4203275" y="1084779"/>
                  </a:lnTo>
                  <a:lnTo>
                    <a:pt x="4179457" y="1046756"/>
                  </a:lnTo>
                  <a:lnTo>
                    <a:pt x="4154914" y="1009242"/>
                  </a:lnTo>
                  <a:lnTo>
                    <a:pt x="4129655" y="972248"/>
                  </a:lnTo>
                  <a:lnTo>
                    <a:pt x="4103689" y="935782"/>
                  </a:lnTo>
                  <a:lnTo>
                    <a:pt x="4077027" y="899856"/>
                  </a:lnTo>
                  <a:lnTo>
                    <a:pt x="4049679" y="864478"/>
                  </a:lnTo>
                  <a:lnTo>
                    <a:pt x="4021653" y="829659"/>
                  </a:lnTo>
                  <a:lnTo>
                    <a:pt x="3992961" y="795408"/>
                  </a:lnTo>
                  <a:lnTo>
                    <a:pt x="3963612" y="761735"/>
                  </a:lnTo>
                  <a:lnTo>
                    <a:pt x="3933616" y="728651"/>
                  </a:lnTo>
                  <a:lnTo>
                    <a:pt x="3902983" y="696164"/>
                  </a:lnTo>
                  <a:lnTo>
                    <a:pt x="3871722" y="664286"/>
                  </a:lnTo>
                  <a:lnTo>
                    <a:pt x="3839843" y="633025"/>
                  </a:lnTo>
                  <a:lnTo>
                    <a:pt x="3807356" y="602391"/>
                  </a:lnTo>
                  <a:lnTo>
                    <a:pt x="3774272" y="572395"/>
                  </a:lnTo>
                  <a:lnTo>
                    <a:pt x="3740599" y="543046"/>
                  </a:lnTo>
                  <a:lnTo>
                    <a:pt x="3706349" y="514354"/>
                  </a:lnTo>
                  <a:lnTo>
                    <a:pt x="3671529" y="486329"/>
                  </a:lnTo>
                  <a:lnTo>
                    <a:pt x="3636152" y="458980"/>
                  </a:lnTo>
                  <a:lnTo>
                    <a:pt x="3600225" y="432318"/>
                  </a:lnTo>
                  <a:lnTo>
                    <a:pt x="3563759" y="406353"/>
                  </a:lnTo>
                  <a:lnTo>
                    <a:pt x="3526765" y="381093"/>
                  </a:lnTo>
                  <a:lnTo>
                    <a:pt x="3489251" y="356550"/>
                  </a:lnTo>
                  <a:lnTo>
                    <a:pt x="3451228" y="332732"/>
                  </a:lnTo>
                  <a:lnTo>
                    <a:pt x="3412705" y="309650"/>
                  </a:lnTo>
                  <a:lnTo>
                    <a:pt x="3373692" y="287314"/>
                  </a:lnTo>
                  <a:lnTo>
                    <a:pt x="3334200" y="265733"/>
                  </a:lnTo>
                  <a:lnTo>
                    <a:pt x="3294238" y="244918"/>
                  </a:lnTo>
                  <a:lnTo>
                    <a:pt x="3253815" y="224877"/>
                  </a:lnTo>
                  <a:lnTo>
                    <a:pt x="3212942" y="205622"/>
                  </a:lnTo>
                  <a:lnTo>
                    <a:pt x="3171628" y="187161"/>
                  </a:lnTo>
                  <a:lnTo>
                    <a:pt x="3129884" y="169505"/>
                  </a:lnTo>
                  <a:lnTo>
                    <a:pt x="3087719" y="152663"/>
                  </a:lnTo>
                  <a:lnTo>
                    <a:pt x="3045143" y="136646"/>
                  </a:lnTo>
                  <a:lnTo>
                    <a:pt x="3002166" y="121462"/>
                  </a:lnTo>
                  <a:lnTo>
                    <a:pt x="2958798" y="107123"/>
                  </a:lnTo>
                  <a:lnTo>
                    <a:pt x="2915048" y="93637"/>
                  </a:lnTo>
                  <a:lnTo>
                    <a:pt x="2870926" y="81015"/>
                  </a:lnTo>
                  <a:lnTo>
                    <a:pt x="2826443" y="69267"/>
                  </a:lnTo>
                  <a:lnTo>
                    <a:pt x="2781607" y="58402"/>
                  </a:lnTo>
                  <a:lnTo>
                    <a:pt x="2736430" y="48430"/>
                  </a:lnTo>
                  <a:lnTo>
                    <a:pt x="2690920" y="39361"/>
                  </a:lnTo>
                  <a:lnTo>
                    <a:pt x="2645088" y="31205"/>
                  </a:lnTo>
                  <a:lnTo>
                    <a:pt x="2598943" y="23971"/>
                  </a:lnTo>
                  <a:lnTo>
                    <a:pt x="2552496" y="17671"/>
                  </a:lnTo>
                  <a:lnTo>
                    <a:pt x="2505755" y="12312"/>
                  </a:lnTo>
                  <a:lnTo>
                    <a:pt x="2458732" y="7906"/>
                  </a:lnTo>
                  <a:lnTo>
                    <a:pt x="2411435" y="4462"/>
                  </a:lnTo>
                  <a:lnTo>
                    <a:pt x="2363875" y="1989"/>
                  </a:lnTo>
                  <a:lnTo>
                    <a:pt x="2316061" y="499"/>
                  </a:lnTo>
                  <a:lnTo>
                    <a:pt x="226800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7" name="object 4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407609" y="5203495"/>
              <a:ext cx="4304706" cy="2347863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5407606" y="5203510"/>
              <a:ext cx="4305300" cy="2348230"/>
            </a:xfrm>
            <a:custGeom>
              <a:avLst/>
              <a:gdLst/>
              <a:ahLst/>
              <a:cxnLst/>
              <a:rect l="l" t="t" r="r" b="b"/>
              <a:pathLst>
                <a:path w="4305300" h="2348229">
                  <a:moveTo>
                    <a:pt x="2163076" y="189052"/>
                  </a:moveTo>
                  <a:lnTo>
                    <a:pt x="2162873" y="189026"/>
                  </a:lnTo>
                  <a:lnTo>
                    <a:pt x="2173935" y="185216"/>
                  </a:lnTo>
                  <a:lnTo>
                    <a:pt x="2156612" y="187350"/>
                  </a:lnTo>
                  <a:lnTo>
                    <a:pt x="2157539" y="185788"/>
                  </a:lnTo>
                  <a:lnTo>
                    <a:pt x="2153729" y="187185"/>
                  </a:lnTo>
                  <a:lnTo>
                    <a:pt x="2151138" y="177469"/>
                  </a:lnTo>
                  <a:lnTo>
                    <a:pt x="2150554" y="183057"/>
                  </a:lnTo>
                  <a:lnTo>
                    <a:pt x="2145588" y="174790"/>
                  </a:lnTo>
                  <a:lnTo>
                    <a:pt x="2149005" y="187566"/>
                  </a:lnTo>
                  <a:lnTo>
                    <a:pt x="2147722" y="187439"/>
                  </a:lnTo>
                  <a:lnTo>
                    <a:pt x="2148014" y="187909"/>
                  </a:lnTo>
                  <a:lnTo>
                    <a:pt x="0" y="187909"/>
                  </a:lnTo>
                  <a:lnTo>
                    <a:pt x="611" y="242324"/>
                  </a:lnTo>
                  <a:lnTo>
                    <a:pt x="2475" y="295522"/>
                  </a:lnTo>
                  <a:lnTo>
                    <a:pt x="5640" y="348257"/>
                  </a:lnTo>
                  <a:lnTo>
                    <a:pt x="10150" y="401284"/>
                  </a:lnTo>
                  <a:lnTo>
                    <a:pt x="16052" y="455358"/>
                  </a:lnTo>
                  <a:lnTo>
                    <a:pt x="16383" y="455320"/>
                  </a:lnTo>
                  <a:lnTo>
                    <a:pt x="23167" y="505112"/>
                  </a:lnTo>
                  <a:lnTo>
                    <a:pt x="31066" y="554621"/>
                  </a:lnTo>
                  <a:lnTo>
                    <a:pt x="40083" y="603852"/>
                  </a:lnTo>
                  <a:lnTo>
                    <a:pt x="50220" y="652814"/>
                  </a:lnTo>
                  <a:lnTo>
                    <a:pt x="61480" y="701512"/>
                  </a:lnTo>
                  <a:lnTo>
                    <a:pt x="73865" y="749954"/>
                  </a:lnTo>
                  <a:lnTo>
                    <a:pt x="87377" y="798147"/>
                  </a:lnTo>
                  <a:lnTo>
                    <a:pt x="102018" y="846098"/>
                  </a:lnTo>
                  <a:lnTo>
                    <a:pt x="117792" y="893813"/>
                  </a:lnTo>
                  <a:lnTo>
                    <a:pt x="116484" y="894270"/>
                  </a:lnTo>
                  <a:lnTo>
                    <a:pt x="118766" y="900802"/>
                  </a:lnTo>
                  <a:lnTo>
                    <a:pt x="122739" y="912118"/>
                  </a:lnTo>
                  <a:lnTo>
                    <a:pt x="126721" y="923433"/>
                  </a:lnTo>
                  <a:lnTo>
                    <a:pt x="129032" y="929957"/>
                  </a:lnTo>
                  <a:lnTo>
                    <a:pt x="130479" y="929424"/>
                  </a:lnTo>
                  <a:lnTo>
                    <a:pt x="149356" y="979570"/>
                  </a:lnTo>
                  <a:lnTo>
                    <a:pt x="169022" y="1028734"/>
                  </a:lnTo>
                  <a:lnTo>
                    <a:pt x="189491" y="1076929"/>
                  </a:lnTo>
                  <a:lnTo>
                    <a:pt x="210775" y="1124171"/>
                  </a:lnTo>
                  <a:lnTo>
                    <a:pt x="232884" y="1170473"/>
                  </a:lnTo>
                  <a:lnTo>
                    <a:pt x="255832" y="1215851"/>
                  </a:lnTo>
                  <a:lnTo>
                    <a:pt x="279631" y="1260319"/>
                  </a:lnTo>
                  <a:lnTo>
                    <a:pt x="304291" y="1303891"/>
                  </a:lnTo>
                  <a:lnTo>
                    <a:pt x="329826" y="1346583"/>
                  </a:lnTo>
                  <a:lnTo>
                    <a:pt x="356247" y="1388408"/>
                  </a:lnTo>
                  <a:lnTo>
                    <a:pt x="383567" y="1429381"/>
                  </a:lnTo>
                  <a:lnTo>
                    <a:pt x="411797" y="1469517"/>
                  </a:lnTo>
                  <a:lnTo>
                    <a:pt x="440948" y="1508830"/>
                  </a:lnTo>
                  <a:lnTo>
                    <a:pt x="471035" y="1547335"/>
                  </a:lnTo>
                  <a:lnTo>
                    <a:pt x="502067" y="1585046"/>
                  </a:lnTo>
                  <a:lnTo>
                    <a:pt x="534057" y="1621979"/>
                  </a:lnTo>
                  <a:lnTo>
                    <a:pt x="567018" y="1658147"/>
                  </a:lnTo>
                  <a:lnTo>
                    <a:pt x="600961" y="1693564"/>
                  </a:lnTo>
                  <a:lnTo>
                    <a:pt x="635898" y="1728247"/>
                  </a:lnTo>
                  <a:lnTo>
                    <a:pt x="671841" y="1762209"/>
                  </a:lnTo>
                  <a:lnTo>
                    <a:pt x="708802" y="1795464"/>
                  </a:lnTo>
                  <a:lnTo>
                    <a:pt x="746793" y="1828028"/>
                  </a:lnTo>
                  <a:lnTo>
                    <a:pt x="785826" y="1859914"/>
                  </a:lnTo>
                  <a:lnTo>
                    <a:pt x="825914" y="1891138"/>
                  </a:lnTo>
                  <a:lnTo>
                    <a:pt x="867067" y="1921714"/>
                  </a:lnTo>
                  <a:lnTo>
                    <a:pt x="909298" y="1951657"/>
                  </a:lnTo>
                  <a:lnTo>
                    <a:pt x="952620" y="1980980"/>
                  </a:lnTo>
                  <a:lnTo>
                    <a:pt x="997043" y="2009699"/>
                  </a:lnTo>
                  <a:lnTo>
                    <a:pt x="1042581" y="2037829"/>
                  </a:lnTo>
                  <a:lnTo>
                    <a:pt x="1041704" y="2039302"/>
                  </a:lnTo>
                  <a:lnTo>
                    <a:pt x="1082376" y="2063044"/>
                  </a:lnTo>
                  <a:lnTo>
                    <a:pt x="1124619" y="2086411"/>
                  </a:lnTo>
                  <a:lnTo>
                    <a:pt x="1167992" y="2109185"/>
                  </a:lnTo>
                  <a:lnTo>
                    <a:pt x="1212053" y="2131146"/>
                  </a:lnTo>
                  <a:lnTo>
                    <a:pt x="1256359" y="2152075"/>
                  </a:lnTo>
                  <a:lnTo>
                    <a:pt x="1300468" y="2171753"/>
                  </a:lnTo>
                  <a:lnTo>
                    <a:pt x="1343939" y="2189962"/>
                  </a:lnTo>
                  <a:lnTo>
                    <a:pt x="1343774" y="2190381"/>
                  </a:lnTo>
                  <a:lnTo>
                    <a:pt x="1352990" y="2194079"/>
                  </a:lnTo>
                  <a:lnTo>
                    <a:pt x="1361305" y="2197374"/>
                  </a:lnTo>
                  <a:lnTo>
                    <a:pt x="1369636" y="2200624"/>
                  </a:lnTo>
                  <a:lnTo>
                    <a:pt x="1378902" y="2204186"/>
                  </a:lnTo>
                  <a:lnTo>
                    <a:pt x="1379004" y="2203932"/>
                  </a:lnTo>
                  <a:lnTo>
                    <a:pt x="1426750" y="2221607"/>
                  </a:lnTo>
                  <a:lnTo>
                    <a:pt x="1473878" y="2237847"/>
                  </a:lnTo>
                  <a:lnTo>
                    <a:pt x="1520869" y="2252802"/>
                  </a:lnTo>
                  <a:lnTo>
                    <a:pt x="1568203" y="2266617"/>
                  </a:lnTo>
                  <a:lnTo>
                    <a:pt x="1616360" y="2279442"/>
                  </a:lnTo>
                  <a:lnTo>
                    <a:pt x="1665820" y="2291422"/>
                  </a:lnTo>
                  <a:lnTo>
                    <a:pt x="1665744" y="2291753"/>
                  </a:lnTo>
                  <a:lnTo>
                    <a:pt x="1685854" y="2296303"/>
                  </a:lnTo>
                  <a:lnTo>
                    <a:pt x="1702747" y="2299971"/>
                  </a:lnTo>
                  <a:lnTo>
                    <a:pt x="1719681" y="2303442"/>
                  </a:lnTo>
                  <a:lnTo>
                    <a:pt x="1739912" y="2307399"/>
                  </a:lnTo>
                  <a:lnTo>
                    <a:pt x="1786557" y="2315764"/>
                  </a:lnTo>
                  <a:lnTo>
                    <a:pt x="1833144" y="2323179"/>
                  </a:lnTo>
                  <a:lnTo>
                    <a:pt x="1879887" y="2329584"/>
                  </a:lnTo>
                  <a:lnTo>
                    <a:pt x="1926983" y="2335009"/>
                  </a:lnTo>
                  <a:lnTo>
                    <a:pt x="1926996" y="2334856"/>
                  </a:lnTo>
                  <a:lnTo>
                    <a:pt x="1978540" y="2339729"/>
                  </a:lnTo>
                  <a:lnTo>
                    <a:pt x="2029259" y="2343472"/>
                  </a:lnTo>
                  <a:lnTo>
                    <a:pt x="2079258" y="2346079"/>
                  </a:lnTo>
                  <a:lnTo>
                    <a:pt x="2128640" y="2347540"/>
                  </a:lnTo>
                  <a:lnTo>
                    <a:pt x="2177512" y="2347846"/>
                  </a:lnTo>
                  <a:lnTo>
                    <a:pt x="2225979" y="2346990"/>
                  </a:lnTo>
                  <a:lnTo>
                    <a:pt x="2274144" y="2344963"/>
                  </a:lnTo>
                  <a:lnTo>
                    <a:pt x="2322114" y="2341757"/>
                  </a:lnTo>
                  <a:lnTo>
                    <a:pt x="2369992" y="2337363"/>
                  </a:lnTo>
                  <a:lnTo>
                    <a:pt x="2417885" y="2331773"/>
                  </a:lnTo>
                  <a:lnTo>
                    <a:pt x="2465896" y="2324978"/>
                  </a:lnTo>
                  <a:lnTo>
                    <a:pt x="2514132" y="2316970"/>
                  </a:lnTo>
                  <a:lnTo>
                    <a:pt x="2562696" y="2307741"/>
                  </a:lnTo>
                  <a:lnTo>
                    <a:pt x="2611694" y="2297281"/>
                  </a:lnTo>
                  <a:lnTo>
                    <a:pt x="2661231" y="2285584"/>
                  </a:lnTo>
                  <a:lnTo>
                    <a:pt x="2711411" y="2272639"/>
                  </a:lnTo>
                  <a:lnTo>
                    <a:pt x="2711361" y="2272461"/>
                  </a:lnTo>
                  <a:lnTo>
                    <a:pt x="2762278" y="2258202"/>
                  </a:lnTo>
                  <a:lnTo>
                    <a:pt x="2811260" y="2243420"/>
                  </a:lnTo>
                  <a:lnTo>
                    <a:pt x="2858598" y="2227993"/>
                  </a:lnTo>
                  <a:lnTo>
                    <a:pt x="2904582" y="2211798"/>
                  </a:lnTo>
                  <a:lnTo>
                    <a:pt x="2949502" y="2194711"/>
                  </a:lnTo>
                  <a:lnTo>
                    <a:pt x="2993650" y="2176608"/>
                  </a:lnTo>
                  <a:lnTo>
                    <a:pt x="3037315" y="2157367"/>
                  </a:lnTo>
                  <a:lnTo>
                    <a:pt x="3080788" y="2136863"/>
                  </a:lnTo>
                  <a:lnTo>
                    <a:pt x="3124359" y="2114974"/>
                  </a:lnTo>
                  <a:lnTo>
                    <a:pt x="3168318" y="2091576"/>
                  </a:lnTo>
                  <a:lnTo>
                    <a:pt x="3212957" y="2066545"/>
                  </a:lnTo>
                  <a:lnTo>
                    <a:pt x="3258566" y="2039759"/>
                  </a:lnTo>
                  <a:lnTo>
                    <a:pt x="3258985" y="2039543"/>
                  </a:lnTo>
                  <a:lnTo>
                    <a:pt x="3259366" y="2039277"/>
                  </a:lnTo>
                  <a:lnTo>
                    <a:pt x="3259772" y="2039035"/>
                  </a:lnTo>
                  <a:lnTo>
                    <a:pt x="3260712" y="2038477"/>
                  </a:lnTo>
                  <a:lnTo>
                    <a:pt x="3261639" y="2037943"/>
                  </a:lnTo>
                  <a:lnTo>
                    <a:pt x="3262579" y="2037372"/>
                  </a:lnTo>
                  <a:lnTo>
                    <a:pt x="3305081" y="2010950"/>
                  </a:lnTo>
                  <a:lnTo>
                    <a:pt x="3346829" y="1983790"/>
                  </a:lnTo>
                  <a:lnTo>
                    <a:pt x="3387790" y="1955841"/>
                  </a:lnTo>
                  <a:lnTo>
                    <a:pt x="3427958" y="1927114"/>
                  </a:lnTo>
                  <a:lnTo>
                    <a:pt x="3467326" y="1897619"/>
                  </a:lnTo>
                  <a:lnTo>
                    <a:pt x="3505887" y="1867367"/>
                  </a:lnTo>
                  <a:lnTo>
                    <a:pt x="3543633" y="1836370"/>
                  </a:lnTo>
                  <a:lnTo>
                    <a:pt x="3580558" y="1804638"/>
                  </a:lnTo>
                  <a:lnTo>
                    <a:pt x="3616654" y="1772184"/>
                  </a:lnTo>
                  <a:lnTo>
                    <a:pt x="3651914" y="1739017"/>
                  </a:lnTo>
                  <a:lnTo>
                    <a:pt x="3686332" y="1705149"/>
                  </a:lnTo>
                  <a:lnTo>
                    <a:pt x="3719900" y="1670590"/>
                  </a:lnTo>
                  <a:lnTo>
                    <a:pt x="3752612" y="1635353"/>
                  </a:lnTo>
                  <a:lnTo>
                    <a:pt x="3784460" y="1599448"/>
                  </a:lnTo>
                  <a:lnTo>
                    <a:pt x="3815437" y="1562886"/>
                  </a:lnTo>
                  <a:lnTo>
                    <a:pt x="3845537" y="1525678"/>
                  </a:lnTo>
                  <a:lnTo>
                    <a:pt x="3874752" y="1487835"/>
                  </a:lnTo>
                  <a:lnTo>
                    <a:pt x="3903074" y="1449368"/>
                  </a:lnTo>
                  <a:lnTo>
                    <a:pt x="3930498" y="1410289"/>
                  </a:lnTo>
                  <a:lnTo>
                    <a:pt x="3957017" y="1370609"/>
                  </a:lnTo>
                  <a:lnTo>
                    <a:pt x="3982622" y="1330337"/>
                  </a:lnTo>
                  <a:lnTo>
                    <a:pt x="4007307" y="1289487"/>
                  </a:lnTo>
                  <a:lnTo>
                    <a:pt x="4031065" y="1248068"/>
                  </a:lnTo>
                  <a:lnTo>
                    <a:pt x="4053890" y="1206091"/>
                  </a:lnTo>
                  <a:lnTo>
                    <a:pt x="4075773" y="1163568"/>
                  </a:lnTo>
                  <a:lnTo>
                    <a:pt x="4096708" y="1120511"/>
                  </a:lnTo>
                  <a:lnTo>
                    <a:pt x="4116688" y="1076929"/>
                  </a:lnTo>
                  <a:lnTo>
                    <a:pt x="4135706" y="1032834"/>
                  </a:lnTo>
                  <a:lnTo>
                    <a:pt x="4153754" y="988237"/>
                  </a:lnTo>
                  <a:lnTo>
                    <a:pt x="4170827" y="943149"/>
                  </a:lnTo>
                  <a:lnTo>
                    <a:pt x="4186916" y="897581"/>
                  </a:lnTo>
                  <a:lnTo>
                    <a:pt x="4202015" y="851544"/>
                  </a:lnTo>
                  <a:lnTo>
                    <a:pt x="4216116" y="805050"/>
                  </a:lnTo>
                  <a:lnTo>
                    <a:pt x="4229213" y="758109"/>
                  </a:lnTo>
                  <a:lnTo>
                    <a:pt x="4241299" y="710732"/>
                  </a:lnTo>
                  <a:lnTo>
                    <a:pt x="4252366" y="662931"/>
                  </a:lnTo>
                  <a:lnTo>
                    <a:pt x="4262408" y="614716"/>
                  </a:lnTo>
                  <a:lnTo>
                    <a:pt x="4271418" y="566099"/>
                  </a:lnTo>
                  <a:lnTo>
                    <a:pt x="4279387" y="517090"/>
                  </a:lnTo>
                  <a:lnTo>
                    <a:pt x="4286311" y="467702"/>
                  </a:lnTo>
                  <a:lnTo>
                    <a:pt x="4292180" y="417944"/>
                  </a:lnTo>
                  <a:lnTo>
                    <a:pt x="4292485" y="417982"/>
                  </a:lnTo>
                  <a:lnTo>
                    <a:pt x="4297508" y="364070"/>
                  </a:lnTo>
                  <a:lnTo>
                    <a:pt x="4301217" y="311606"/>
                  </a:lnTo>
                  <a:lnTo>
                    <a:pt x="4303616" y="260104"/>
                  </a:lnTo>
                  <a:lnTo>
                    <a:pt x="4304707" y="209076"/>
                  </a:lnTo>
                  <a:lnTo>
                    <a:pt x="4304496" y="158038"/>
                  </a:lnTo>
                  <a:lnTo>
                    <a:pt x="4302985" y="106504"/>
                  </a:lnTo>
                  <a:lnTo>
                    <a:pt x="4300178" y="53986"/>
                  </a:lnTo>
                  <a:lnTo>
                    <a:pt x="4296079" y="0"/>
                  </a:lnTo>
                  <a:lnTo>
                    <a:pt x="2163076" y="189052"/>
                  </a:lnTo>
                  <a:close/>
                </a:path>
              </a:pathLst>
            </a:custGeom>
            <a:ln w="867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" name="object 4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7475097" y="5402855"/>
              <a:ext cx="85229" cy="198018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5521728" y="5408716"/>
              <a:ext cx="2034539" cy="690880"/>
            </a:xfrm>
            <a:custGeom>
              <a:avLst/>
              <a:gdLst/>
              <a:ahLst/>
              <a:cxnLst/>
              <a:rect l="l" t="t" r="r" b="b"/>
              <a:pathLst>
                <a:path w="2034540" h="690879">
                  <a:moveTo>
                    <a:pt x="1852409" y="472122"/>
                  </a:moveTo>
                  <a:lnTo>
                    <a:pt x="2034108" y="0"/>
                  </a:lnTo>
                  <a:lnTo>
                    <a:pt x="2034057" y="381"/>
                  </a:lnTo>
                  <a:lnTo>
                    <a:pt x="1852409" y="472122"/>
                  </a:lnTo>
                  <a:close/>
                </a:path>
                <a:path w="2034540" h="690879">
                  <a:moveTo>
                    <a:pt x="1485" y="689394"/>
                  </a:moveTo>
                  <a:lnTo>
                    <a:pt x="0" y="685038"/>
                  </a:lnTo>
                  <a:lnTo>
                    <a:pt x="1358" y="689025"/>
                  </a:lnTo>
                  <a:lnTo>
                    <a:pt x="1930" y="690689"/>
                  </a:lnTo>
                  <a:lnTo>
                    <a:pt x="1828" y="690372"/>
                  </a:lnTo>
                  <a:lnTo>
                    <a:pt x="1714" y="690054"/>
                  </a:lnTo>
                  <a:lnTo>
                    <a:pt x="1485" y="689394"/>
                  </a:lnTo>
                  <a:close/>
                </a:path>
              </a:pathLst>
            </a:custGeom>
            <a:ln w="867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1" name="object 5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407609" y="3237217"/>
              <a:ext cx="4296282" cy="2158999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5407609" y="3237226"/>
              <a:ext cx="4296410" cy="2159000"/>
            </a:xfrm>
            <a:custGeom>
              <a:avLst/>
              <a:gdLst/>
              <a:ahLst/>
              <a:cxnLst/>
              <a:rect l="l" t="t" r="r" b="b"/>
              <a:pathLst>
                <a:path w="4296409" h="2159000">
                  <a:moveTo>
                    <a:pt x="4296283" y="1970851"/>
                  </a:moveTo>
                  <a:lnTo>
                    <a:pt x="4291159" y="1918202"/>
                  </a:lnTo>
                  <a:lnTo>
                    <a:pt x="4285043" y="1866439"/>
                  </a:lnTo>
                  <a:lnTo>
                    <a:pt x="4277919" y="1815511"/>
                  </a:lnTo>
                  <a:lnTo>
                    <a:pt x="4269767" y="1765366"/>
                  </a:lnTo>
                  <a:lnTo>
                    <a:pt x="4260571" y="1715955"/>
                  </a:lnTo>
                  <a:lnTo>
                    <a:pt x="4250313" y="1667224"/>
                  </a:lnTo>
                  <a:lnTo>
                    <a:pt x="4238975" y="1619124"/>
                  </a:lnTo>
                  <a:lnTo>
                    <a:pt x="4226540" y="1571604"/>
                  </a:lnTo>
                  <a:lnTo>
                    <a:pt x="4212990" y="1524611"/>
                  </a:lnTo>
                  <a:lnTo>
                    <a:pt x="4198309" y="1478095"/>
                  </a:lnTo>
                  <a:lnTo>
                    <a:pt x="4182477" y="1432004"/>
                  </a:lnTo>
                  <a:lnTo>
                    <a:pt x="4165478" y="1386288"/>
                  </a:lnTo>
                  <a:lnTo>
                    <a:pt x="4147294" y="1340896"/>
                  </a:lnTo>
                  <a:lnTo>
                    <a:pt x="4127907" y="1295775"/>
                  </a:lnTo>
                  <a:lnTo>
                    <a:pt x="4107300" y="1250875"/>
                  </a:lnTo>
                  <a:lnTo>
                    <a:pt x="4085456" y="1206145"/>
                  </a:lnTo>
                  <a:lnTo>
                    <a:pt x="4062356" y="1161533"/>
                  </a:lnTo>
                  <a:lnTo>
                    <a:pt x="4037983" y="1116989"/>
                  </a:lnTo>
                  <a:lnTo>
                    <a:pt x="4012320" y="1072461"/>
                  </a:lnTo>
                  <a:lnTo>
                    <a:pt x="3985349" y="1027898"/>
                  </a:lnTo>
                  <a:lnTo>
                    <a:pt x="3957053" y="983249"/>
                  </a:lnTo>
                  <a:lnTo>
                    <a:pt x="3930431" y="943123"/>
                  </a:lnTo>
                  <a:lnTo>
                    <a:pt x="3903073" y="903784"/>
                  </a:lnTo>
                  <a:lnTo>
                    <a:pt x="3874995" y="865235"/>
                  </a:lnTo>
                  <a:lnTo>
                    <a:pt x="3846211" y="827480"/>
                  </a:lnTo>
                  <a:lnTo>
                    <a:pt x="3816737" y="790520"/>
                  </a:lnTo>
                  <a:lnTo>
                    <a:pt x="3786588" y="754361"/>
                  </a:lnTo>
                  <a:lnTo>
                    <a:pt x="3755778" y="719004"/>
                  </a:lnTo>
                  <a:lnTo>
                    <a:pt x="3724323" y="684453"/>
                  </a:lnTo>
                  <a:lnTo>
                    <a:pt x="3692238" y="650711"/>
                  </a:lnTo>
                  <a:lnTo>
                    <a:pt x="3659538" y="617782"/>
                  </a:lnTo>
                  <a:lnTo>
                    <a:pt x="3626238" y="585669"/>
                  </a:lnTo>
                  <a:lnTo>
                    <a:pt x="3592354" y="554374"/>
                  </a:lnTo>
                  <a:lnTo>
                    <a:pt x="3557900" y="523902"/>
                  </a:lnTo>
                  <a:lnTo>
                    <a:pt x="3522892" y="494255"/>
                  </a:lnTo>
                  <a:lnTo>
                    <a:pt x="3487345" y="465436"/>
                  </a:lnTo>
                  <a:lnTo>
                    <a:pt x="3451273" y="437450"/>
                  </a:lnTo>
                  <a:lnTo>
                    <a:pt x="3414692" y="410298"/>
                  </a:lnTo>
                  <a:lnTo>
                    <a:pt x="3377618" y="383984"/>
                  </a:lnTo>
                  <a:lnTo>
                    <a:pt x="3340064" y="358513"/>
                  </a:lnTo>
                  <a:lnTo>
                    <a:pt x="3302047" y="333885"/>
                  </a:lnTo>
                  <a:lnTo>
                    <a:pt x="3263581" y="310106"/>
                  </a:lnTo>
                  <a:lnTo>
                    <a:pt x="3224682" y="287178"/>
                  </a:lnTo>
                  <a:lnTo>
                    <a:pt x="3185364" y="265104"/>
                  </a:lnTo>
                  <a:lnTo>
                    <a:pt x="3145643" y="243887"/>
                  </a:lnTo>
                  <a:lnTo>
                    <a:pt x="3105534" y="223532"/>
                  </a:lnTo>
                  <a:lnTo>
                    <a:pt x="3065051" y="204040"/>
                  </a:lnTo>
                  <a:lnTo>
                    <a:pt x="3024211" y="185415"/>
                  </a:lnTo>
                  <a:lnTo>
                    <a:pt x="2983028" y="167661"/>
                  </a:lnTo>
                  <a:lnTo>
                    <a:pt x="2941517" y="150781"/>
                  </a:lnTo>
                  <a:lnTo>
                    <a:pt x="2899694" y="134778"/>
                  </a:lnTo>
                  <a:lnTo>
                    <a:pt x="2857573" y="119654"/>
                  </a:lnTo>
                  <a:lnTo>
                    <a:pt x="2815170" y="105414"/>
                  </a:lnTo>
                  <a:lnTo>
                    <a:pt x="2772500" y="92061"/>
                  </a:lnTo>
                  <a:lnTo>
                    <a:pt x="2729577" y="79597"/>
                  </a:lnTo>
                  <a:lnTo>
                    <a:pt x="2686418" y="68026"/>
                  </a:lnTo>
                  <a:lnTo>
                    <a:pt x="2643036" y="57351"/>
                  </a:lnTo>
                  <a:lnTo>
                    <a:pt x="2599448" y="47576"/>
                  </a:lnTo>
                  <a:lnTo>
                    <a:pt x="2555668" y="38703"/>
                  </a:lnTo>
                  <a:lnTo>
                    <a:pt x="2511712" y="30737"/>
                  </a:lnTo>
                  <a:lnTo>
                    <a:pt x="2467594" y="23679"/>
                  </a:lnTo>
                  <a:lnTo>
                    <a:pt x="2423330" y="17534"/>
                  </a:lnTo>
                  <a:lnTo>
                    <a:pt x="2378935" y="12304"/>
                  </a:lnTo>
                  <a:lnTo>
                    <a:pt x="2334423" y="7993"/>
                  </a:lnTo>
                  <a:lnTo>
                    <a:pt x="2289811" y="4603"/>
                  </a:lnTo>
                  <a:lnTo>
                    <a:pt x="2245112" y="2139"/>
                  </a:lnTo>
                  <a:lnTo>
                    <a:pt x="2200343" y="604"/>
                  </a:lnTo>
                  <a:lnTo>
                    <a:pt x="2155518" y="0"/>
                  </a:lnTo>
                  <a:lnTo>
                    <a:pt x="2110653" y="330"/>
                  </a:lnTo>
                  <a:lnTo>
                    <a:pt x="2065763" y="1599"/>
                  </a:lnTo>
                  <a:lnTo>
                    <a:pt x="2020862" y="3809"/>
                  </a:lnTo>
                  <a:lnTo>
                    <a:pt x="1975965" y="6964"/>
                  </a:lnTo>
                  <a:lnTo>
                    <a:pt x="1931089" y="11066"/>
                  </a:lnTo>
                  <a:lnTo>
                    <a:pt x="1886248" y="16119"/>
                  </a:lnTo>
                  <a:lnTo>
                    <a:pt x="1841457" y="22126"/>
                  </a:lnTo>
                  <a:lnTo>
                    <a:pt x="1796732" y="29091"/>
                  </a:lnTo>
                  <a:lnTo>
                    <a:pt x="1752086" y="37016"/>
                  </a:lnTo>
                  <a:lnTo>
                    <a:pt x="1707536" y="45905"/>
                  </a:lnTo>
                  <a:lnTo>
                    <a:pt x="1663097" y="55761"/>
                  </a:lnTo>
                  <a:lnTo>
                    <a:pt x="1618784" y="66588"/>
                  </a:lnTo>
                  <a:lnTo>
                    <a:pt x="1574611" y="78388"/>
                  </a:lnTo>
                  <a:lnTo>
                    <a:pt x="1530595" y="91164"/>
                  </a:lnTo>
                  <a:lnTo>
                    <a:pt x="1486749" y="104920"/>
                  </a:lnTo>
                  <a:lnTo>
                    <a:pt x="1443090" y="119660"/>
                  </a:lnTo>
                  <a:lnTo>
                    <a:pt x="1399632" y="135386"/>
                  </a:lnTo>
                  <a:lnTo>
                    <a:pt x="1356390" y="152101"/>
                  </a:lnTo>
                  <a:lnTo>
                    <a:pt x="1313380" y="169809"/>
                  </a:lnTo>
                  <a:lnTo>
                    <a:pt x="1270617" y="188513"/>
                  </a:lnTo>
                  <a:lnTo>
                    <a:pt x="1228115" y="208217"/>
                  </a:lnTo>
                  <a:lnTo>
                    <a:pt x="1185890" y="228923"/>
                  </a:lnTo>
                  <a:lnTo>
                    <a:pt x="1143958" y="250634"/>
                  </a:lnTo>
                  <a:lnTo>
                    <a:pt x="1102332" y="273354"/>
                  </a:lnTo>
                  <a:lnTo>
                    <a:pt x="1061029" y="297087"/>
                  </a:lnTo>
                  <a:lnTo>
                    <a:pt x="1020063" y="321835"/>
                  </a:lnTo>
                  <a:lnTo>
                    <a:pt x="979449" y="347601"/>
                  </a:lnTo>
                  <a:lnTo>
                    <a:pt x="978954" y="346839"/>
                  </a:lnTo>
                  <a:lnTo>
                    <a:pt x="936981" y="374694"/>
                  </a:lnTo>
                  <a:lnTo>
                    <a:pt x="897198" y="402329"/>
                  </a:lnTo>
                  <a:lnTo>
                    <a:pt x="859011" y="430199"/>
                  </a:lnTo>
                  <a:lnTo>
                    <a:pt x="821825" y="458759"/>
                  </a:lnTo>
                  <a:lnTo>
                    <a:pt x="785047" y="488465"/>
                  </a:lnTo>
                  <a:lnTo>
                    <a:pt x="748082" y="519772"/>
                  </a:lnTo>
                  <a:lnTo>
                    <a:pt x="710336" y="553138"/>
                  </a:lnTo>
                  <a:lnTo>
                    <a:pt x="711606" y="554560"/>
                  </a:lnTo>
                  <a:lnTo>
                    <a:pt x="673490" y="589722"/>
                  </a:lnTo>
                  <a:lnTo>
                    <a:pt x="636432" y="625318"/>
                  </a:lnTo>
                  <a:lnTo>
                    <a:pt x="600431" y="661350"/>
                  </a:lnTo>
                  <a:lnTo>
                    <a:pt x="565487" y="697820"/>
                  </a:lnTo>
                  <a:lnTo>
                    <a:pt x="531600" y="734730"/>
                  </a:lnTo>
                  <a:lnTo>
                    <a:pt x="498767" y="772081"/>
                  </a:lnTo>
                  <a:lnTo>
                    <a:pt x="466989" y="809876"/>
                  </a:lnTo>
                  <a:lnTo>
                    <a:pt x="436264" y="848117"/>
                  </a:lnTo>
                  <a:lnTo>
                    <a:pt x="406592" y="886804"/>
                  </a:lnTo>
                  <a:lnTo>
                    <a:pt x="377972" y="925940"/>
                  </a:lnTo>
                  <a:lnTo>
                    <a:pt x="350404" y="965527"/>
                  </a:lnTo>
                  <a:lnTo>
                    <a:pt x="323885" y="1005566"/>
                  </a:lnTo>
                  <a:lnTo>
                    <a:pt x="298417" y="1046060"/>
                  </a:lnTo>
                  <a:lnTo>
                    <a:pt x="273997" y="1087010"/>
                  </a:lnTo>
                  <a:lnTo>
                    <a:pt x="250625" y="1128417"/>
                  </a:lnTo>
                  <a:lnTo>
                    <a:pt x="228301" y="1170285"/>
                  </a:lnTo>
                  <a:lnTo>
                    <a:pt x="207023" y="1212613"/>
                  </a:lnTo>
                  <a:lnTo>
                    <a:pt x="186790" y="1255405"/>
                  </a:lnTo>
                  <a:lnTo>
                    <a:pt x="167603" y="1298663"/>
                  </a:lnTo>
                  <a:lnTo>
                    <a:pt x="149459" y="1342387"/>
                  </a:lnTo>
                  <a:lnTo>
                    <a:pt x="132359" y="1386580"/>
                  </a:lnTo>
                  <a:lnTo>
                    <a:pt x="116302" y="1431243"/>
                  </a:lnTo>
                  <a:lnTo>
                    <a:pt x="101286" y="1476379"/>
                  </a:lnTo>
                  <a:lnTo>
                    <a:pt x="87311" y="1521989"/>
                  </a:lnTo>
                  <a:lnTo>
                    <a:pt x="74376" y="1568075"/>
                  </a:lnTo>
                  <a:lnTo>
                    <a:pt x="62480" y="1614638"/>
                  </a:lnTo>
                  <a:lnTo>
                    <a:pt x="51623" y="1661681"/>
                  </a:lnTo>
                  <a:lnTo>
                    <a:pt x="41804" y="1709206"/>
                  </a:lnTo>
                  <a:lnTo>
                    <a:pt x="33022" y="1757214"/>
                  </a:lnTo>
                  <a:lnTo>
                    <a:pt x="25276" y="1805707"/>
                  </a:lnTo>
                  <a:lnTo>
                    <a:pt x="18565" y="1854686"/>
                  </a:lnTo>
                  <a:lnTo>
                    <a:pt x="12889" y="1904154"/>
                  </a:lnTo>
                  <a:lnTo>
                    <a:pt x="8247" y="1954113"/>
                  </a:lnTo>
                  <a:lnTo>
                    <a:pt x="4637" y="2004564"/>
                  </a:lnTo>
                  <a:lnTo>
                    <a:pt x="2060" y="2055509"/>
                  </a:lnTo>
                  <a:lnTo>
                    <a:pt x="515" y="2106949"/>
                  </a:lnTo>
                  <a:lnTo>
                    <a:pt x="0" y="2158888"/>
                  </a:lnTo>
                  <a:lnTo>
                    <a:pt x="2150872" y="2158888"/>
                  </a:lnTo>
                  <a:lnTo>
                    <a:pt x="2152243" y="2158888"/>
                  </a:lnTo>
                  <a:lnTo>
                    <a:pt x="2157387" y="2158888"/>
                  </a:lnTo>
                  <a:lnTo>
                    <a:pt x="2157006" y="2158469"/>
                  </a:lnTo>
                  <a:lnTo>
                    <a:pt x="4296283" y="1970851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6270045" y="4111625"/>
              <a:ext cx="2578735" cy="2578735"/>
            </a:xfrm>
            <a:custGeom>
              <a:avLst/>
              <a:gdLst/>
              <a:ahLst/>
              <a:cxnLst/>
              <a:rect l="l" t="t" r="r" b="b"/>
              <a:pathLst>
                <a:path w="2578734" h="2578734">
                  <a:moveTo>
                    <a:pt x="1289151" y="0"/>
                  </a:moveTo>
                  <a:lnTo>
                    <a:pt x="1240821" y="889"/>
                  </a:lnTo>
                  <a:lnTo>
                    <a:pt x="1192941" y="3535"/>
                  </a:lnTo>
                  <a:lnTo>
                    <a:pt x="1145540" y="7909"/>
                  </a:lnTo>
                  <a:lnTo>
                    <a:pt x="1098651" y="13977"/>
                  </a:lnTo>
                  <a:lnTo>
                    <a:pt x="1052304" y="21710"/>
                  </a:lnTo>
                  <a:lnTo>
                    <a:pt x="1006530" y="31075"/>
                  </a:lnTo>
                  <a:lnTo>
                    <a:pt x="961361" y="42042"/>
                  </a:lnTo>
                  <a:lnTo>
                    <a:pt x="916829" y="54580"/>
                  </a:lnTo>
                  <a:lnTo>
                    <a:pt x="872963" y="68658"/>
                  </a:lnTo>
                  <a:lnTo>
                    <a:pt x="829795" y="84243"/>
                  </a:lnTo>
                  <a:lnTo>
                    <a:pt x="787357" y="101306"/>
                  </a:lnTo>
                  <a:lnTo>
                    <a:pt x="745679" y="119815"/>
                  </a:lnTo>
                  <a:lnTo>
                    <a:pt x="704793" y="139739"/>
                  </a:lnTo>
                  <a:lnTo>
                    <a:pt x="664730" y="161046"/>
                  </a:lnTo>
                  <a:lnTo>
                    <a:pt x="625520" y="183706"/>
                  </a:lnTo>
                  <a:lnTo>
                    <a:pt x="587196" y="207687"/>
                  </a:lnTo>
                  <a:lnTo>
                    <a:pt x="549789" y="232958"/>
                  </a:lnTo>
                  <a:lnTo>
                    <a:pt x="513328" y="259489"/>
                  </a:lnTo>
                  <a:lnTo>
                    <a:pt x="477847" y="287247"/>
                  </a:lnTo>
                  <a:lnTo>
                    <a:pt x="443375" y="316203"/>
                  </a:lnTo>
                  <a:lnTo>
                    <a:pt x="409944" y="346323"/>
                  </a:lnTo>
                  <a:lnTo>
                    <a:pt x="377585" y="377578"/>
                  </a:lnTo>
                  <a:lnTo>
                    <a:pt x="346329" y="409937"/>
                  </a:lnTo>
                  <a:lnTo>
                    <a:pt x="316208" y="443367"/>
                  </a:lnTo>
                  <a:lnTo>
                    <a:pt x="287252" y="477839"/>
                  </a:lnTo>
                  <a:lnTo>
                    <a:pt x="259494" y="513320"/>
                  </a:lnTo>
                  <a:lnTo>
                    <a:pt x="232963" y="549780"/>
                  </a:lnTo>
                  <a:lnTo>
                    <a:pt x="207691" y="587187"/>
                  </a:lnTo>
                  <a:lnTo>
                    <a:pt x="183709" y="625511"/>
                  </a:lnTo>
                  <a:lnTo>
                    <a:pt x="161049" y="664720"/>
                  </a:lnTo>
                  <a:lnTo>
                    <a:pt x="139741" y="704783"/>
                  </a:lnTo>
                  <a:lnTo>
                    <a:pt x="119817" y="745669"/>
                  </a:lnTo>
                  <a:lnTo>
                    <a:pt x="101308" y="787346"/>
                  </a:lnTo>
                  <a:lnTo>
                    <a:pt x="84245" y="829784"/>
                  </a:lnTo>
                  <a:lnTo>
                    <a:pt x="68659" y="872951"/>
                  </a:lnTo>
                  <a:lnTo>
                    <a:pt x="54581" y="916817"/>
                  </a:lnTo>
                  <a:lnTo>
                    <a:pt x="42043" y="961350"/>
                  </a:lnTo>
                  <a:lnTo>
                    <a:pt x="31076" y="1006518"/>
                  </a:lnTo>
                  <a:lnTo>
                    <a:pt x="21710" y="1052291"/>
                  </a:lnTo>
                  <a:lnTo>
                    <a:pt x="13977" y="1098638"/>
                  </a:lnTo>
                  <a:lnTo>
                    <a:pt x="7909" y="1145528"/>
                  </a:lnTo>
                  <a:lnTo>
                    <a:pt x="3535" y="1192928"/>
                  </a:lnTo>
                  <a:lnTo>
                    <a:pt x="889" y="1240809"/>
                  </a:lnTo>
                  <a:lnTo>
                    <a:pt x="0" y="1289138"/>
                  </a:lnTo>
                  <a:lnTo>
                    <a:pt x="889" y="1337468"/>
                  </a:lnTo>
                  <a:lnTo>
                    <a:pt x="3535" y="1385349"/>
                  </a:lnTo>
                  <a:lnTo>
                    <a:pt x="7909" y="1432749"/>
                  </a:lnTo>
                  <a:lnTo>
                    <a:pt x="13977" y="1479639"/>
                  </a:lnTo>
                  <a:lnTo>
                    <a:pt x="21710" y="1525986"/>
                  </a:lnTo>
                  <a:lnTo>
                    <a:pt x="31076" y="1571759"/>
                  </a:lnTo>
                  <a:lnTo>
                    <a:pt x="42043" y="1616928"/>
                  </a:lnTo>
                  <a:lnTo>
                    <a:pt x="54581" y="1661461"/>
                  </a:lnTo>
                  <a:lnTo>
                    <a:pt x="68659" y="1705327"/>
                  </a:lnTo>
                  <a:lnTo>
                    <a:pt x="84245" y="1748494"/>
                  </a:lnTo>
                  <a:lnTo>
                    <a:pt x="101308" y="1790933"/>
                  </a:lnTo>
                  <a:lnTo>
                    <a:pt x="119817" y="1832610"/>
                  </a:lnTo>
                  <a:lnTo>
                    <a:pt x="139741" y="1873497"/>
                  </a:lnTo>
                  <a:lnTo>
                    <a:pt x="161049" y="1913560"/>
                  </a:lnTo>
                  <a:lnTo>
                    <a:pt x="183709" y="1952769"/>
                  </a:lnTo>
                  <a:lnTo>
                    <a:pt x="207691" y="1991093"/>
                  </a:lnTo>
                  <a:lnTo>
                    <a:pt x="232963" y="2028501"/>
                  </a:lnTo>
                  <a:lnTo>
                    <a:pt x="259494" y="2064961"/>
                  </a:lnTo>
                  <a:lnTo>
                    <a:pt x="287252" y="2100443"/>
                  </a:lnTo>
                  <a:lnTo>
                    <a:pt x="316208" y="2134915"/>
                  </a:lnTo>
                  <a:lnTo>
                    <a:pt x="346329" y="2168346"/>
                  </a:lnTo>
                  <a:lnTo>
                    <a:pt x="377585" y="2200705"/>
                  </a:lnTo>
                  <a:lnTo>
                    <a:pt x="409944" y="2231960"/>
                  </a:lnTo>
                  <a:lnTo>
                    <a:pt x="443375" y="2262081"/>
                  </a:lnTo>
                  <a:lnTo>
                    <a:pt x="477847" y="2291037"/>
                  </a:lnTo>
                  <a:lnTo>
                    <a:pt x="513328" y="2318796"/>
                  </a:lnTo>
                  <a:lnTo>
                    <a:pt x="549789" y="2345327"/>
                  </a:lnTo>
                  <a:lnTo>
                    <a:pt x="587196" y="2370599"/>
                  </a:lnTo>
                  <a:lnTo>
                    <a:pt x="625520" y="2394580"/>
                  </a:lnTo>
                  <a:lnTo>
                    <a:pt x="664730" y="2417241"/>
                  </a:lnTo>
                  <a:lnTo>
                    <a:pt x="704793" y="2438548"/>
                  </a:lnTo>
                  <a:lnTo>
                    <a:pt x="745679" y="2458472"/>
                  </a:lnTo>
                  <a:lnTo>
                    <a:pt x="787357" y="2476982"/>
                  </a:lnTo>
                  <a:lnTo>
                    <a:pt x="829795" y="2494045"/>
                  </a:lnTo>
                  <a:lnTo>
                    <a:pt x="872963" y="2509631"/>
                  </a:lnTo>
                  <a:lnTo>
                    <a:pt x="916829" y="2523708"/>
                  </a:lnTo>
                  <a:lnTo>
                    <a:pt x="961361" y="2536246"/>
                  </a:lnTo>
                  <a:lnTo>
                    <a:pt x="1006530" y="2547214"/>
                  </a:lnTo>
                  <a:lnTo>
                    <a:pt x="1052304" y="2556580"/>
                  </a:lnTo>
                  <a:lnTo>
                    <a:pt x="1098651" y="2564312"/>
                  </a:lnTo>
                  <a:lnTo>
                    <a:pt x="1145540" y="2570381"/>
                  </a:lnTo>
                  <a:lnTo>
                    <a:pt x="1192941" y="2574754"/>
                  </a:lnTo>
                  <a:lnTo>
                    <a:pt x="1240821" y="2577401"/>
                  </a:lnTo>
                  <a:lnTo>
                    <a:pt x="1289151" y="2578290"/>
                  </a:lnTo>
                  <a:lnTo>
                    <a:pt x="1337481" y="2577401"/>
                  </a:lnTo>
                  <a:lnTo>
                    <a:pt x="1385361" y="2574754"/>
                  </a:lnTo>
                  <a:lnTo>
                    <a:pt x="1432762" y="2570381"/>
                  </a:lnTo>
                  <a:lnTo>
                    <a:pt x="1479652" y="2564312"/>
                  </a:lnTo>
                  <a:lnTo>
                    <a:pt x="1525999" y="2556580"/>
                  </a:lnTo>
                  <a:lnTo>
                    <a:pt x="1571772" y="2547214"/>
                  </a:lnTo>
                  <a:lnTo>
                    <a:pt x="1616941" y="2536246"/>
                  </a:lnTo>
                  <a:lnTo>
                    <a:pt x="1661474" y="2523708"/>
                  </a:lnTo>
                  <a:lnTo>
                    <a:pt x="1705339" y="2509631"/>
                  </a:lnTo>
                  <a:lnTo>
                    <a:pt x="1748507" y="2494045"/>
                  </a:lnTo>
                  <a:lnTo>
                    <a:pt x="1790945" y="2476982"/>
                  </a:lnTo>
                  <a:lnTo>
                    <a:pt x="1832623" y="2458472"/>
                  </a:lnTo>
                  <a:lnTo>
                    <a:pt x="1873509" y="2438548"/>
                  </a:lnTo>
                  <a:lnTo>
                    <a:pt x="1913572" y="2417241"/>
                  </a:lnTo>
                  <a:lnTo>
                    <a:pt x="1952782" y="2394580"/>
                  </a:lnTo>
                  <a:lnTo>
                    <a:pt x="1991106" y="2370599"/>
                  </a:lnTo>
                  <a:lnTo>
                    <a:pt x="2028514" y="2345327"/>
                  </a:lnTo>
                  <a:lnTo>
                    <a:pt x="2064974" y="2318796"/>
                  </a:lnTo>
                  <a:lnTo>
                    <a:pt x="2100456" y="2291037"/>
                  </a:lnTo>
                  <a:lnTo>
                    <a:pt x="2134928" y="2262081"/>
                  </a:lnTo>
                  <a:lnTo>
                    <a:pt x="2168359" y="2231960"/>
                  </a:lnTo>
                  <a:lnTo>
                    <a:pt x="2200717" y="2200705"/>
                  </a:lnTo>
                  <a:lnTo>
                    <a:pt x="2231973" y="2168346"/>
                  </a:lnTo>
                  <a:lnTo>
                    <a:pt x="2262094" y="2134915"/>
                  </a:lnTo>
                  <a:lnTo>
                    <a:pt x="2291050" y="2100443"/>
                  </a:lnTo>
                  <a:lnTo>
                    <a:pt x="2318809" y="2064961"/>
                  </a:lnTo>
                  <a:lnTo>
                    <a:pt x="2345340" y="2028501"/>
                  </a:lnTo>
                  <a:lnTo>
                    <a:pt x="2370611" y="1991093"/>
                  </a:lnTo>
                  <a:lnTo>
                    <a:pt x="2394593" y="1952769"/>
                  </a:lnTo>
                  <a:lnTo>
                    <a:pt x="2417253" y="1913560"/>
                  </a:lnTo>
                  <a:lnTo>
                    <a:pt x="2438561" y="1873497"/>
                  </a:lnTo>
                  <a:lnTo>
                    <a:pt x="2458485" y="1832610"/>
                  </a:lnTo>
                  <a:lnTo>
                    <a:pt x="2476994" y="1790933"/>
                  </a:lnTo>
                  <a:lnTo>
                    <a:pt x="2494057" y="1748494"/>
                  </a:lnTo>
                  <a:lnTo>
                    <a:pt x="2509643" y="1705327"/>
                  </a:lnTo>
                  <a:lnTo>
                    <a:pt x="2523721" y="1661461"/>
                  </a:lnTo>
                  <a:lnTo>
                    <a:pt x="2536259" y="1616928"/>
                  </a:lnTo>
                  <a:lnTo>
                    <a:pt x="2547227" y="1571759"/>
                  </a:lnTo>
                  <a:lnTo>
                    <a:pt x="2556592" y="1525986"/>
                  </a:lnTo>
                  <a:lnTo>
                    <a:pt x="2564325" y="1479639"/>
                  </a:lnTo>
                  <a:lnTo>
                    <a:pt x="2570393" y="1432749"/>
                  </a:lnTo>
                  <a:lnTo>
                    <a:pt x="2574767" y="1385349"/>
                  </a:lnTo>
                  <a:lnTo>
                    <a:pt x="2577414" y="1337468"/>
                  </a:lnTo>
                  <a:lnTo>
                    <a:pt x="2578303" y="1289138"/>
                  </a:lnTo>
                  <a:lnTo>
                    <a:pt x="2577414" y="1240809"/>
                  </a:lnTo>
                  <a:lnTo>
                    <a:pt x="2574767" y="1192928"/>
                  </a:lnTo>
                  <a:lnTo>
                    <a:pt x="2570393" y="1145528"/>
                  </a:lnTo>
                  <a:lnTo>
                    <a:pt x="2564325" y="1098638"/>
                  </a:lnTo>
                  <a:lnTo>
                    <a:pt x="2556592" y="1052291"/>
                  </a:lnTo>
                  <a:lnTo>
                    <a:pt x="2547227" y="1006518"/>
                  </a:lnTo>
                  <a:lnTo>
                    <a:pt x="2536259" y="961350"/>
                  </a:lnTo>
                  <a:lnTo>
                    <a:pt x="2523721" y="916817"/>
                  </a:lnTo>
                  <a:lnTo>
                    <a:pt x="2509643" y="872951"/>
                  </a:lnTo>
                  <a:lnTo>
                    <a:pt x="2494057" y="829784"/>
                  </a:lnTo>
                  <a:lnTo>
                    <a:pt x="2476994" y="787346"/>
                  </a:lnTo>
                  <a:lnTo>
                    <a:pt x="2458485" y="745669"/>
                  </a:lnTo>
                  <a:lnTo>
                    <a:pt x="2438561" y="704783"/>
                  </a:lnTo>
                  <a:lnTo>
                    <a:pt x="2417253" y="664720"/>
                  </a:lnTo>
                  <a:lnTo>
                    <a:pt x="2394593" y="625511"/>
                  </a:lnTo>
                  <a:lnTo>
                    <a:pt x="2370611" y="587187"/>
                  </a:lnTo>
                  <a:lnTo>
                    <a:pt x="2345340" y="549780"/>
                  </a:lnTo>
                  <a:lnTo>
                    <a:pt x="2318809" y="513320"/>
                  </a:lnTo>
                  <a:lnTo>
                    <a:pt x="2291050" y="477839"/>
                  </a:lnTo>
                  <a:lnTo>
                    <a:pt x="2262094" y="443367"/>
                  </a:lnTo>
                  <a:lnTo>
                    <a:pt x="2231973" y="409937"/>
                  </a:lnTo>
                  <a:lnTo>
                    <a:pt x="2200717" y="377578"/>
                  </a:lnTo>
                  <a:lnTo>
                    <a:pt x="2168359" y="346323"/>
                  </a:lnTo>
                  <a:lnTo>
                    <a:pt x="2134928" y="316203"/>
                  </a:lnTo>
                  <a:lnTo>
                    <a:pt x="2100456" y="287247"/>
                  </a:lnTo>
                  <a:lnTo>
                    <a:pt x="2064974" y="259489"/>
                  </a:lnTo>
                  <a:lnTo>
                    <a:pt x="2028514" y="232958"/>
                  </a:lnTo>
                  <a:lnTo>
                    <a:pt x="1991106" y="207687"/>
                  </a:lnTo>
                  <a:lnTo>
                    <a:pt x="1952782" y="183706"/>
                  </a:lnTo>
                  <a:lnTo>
                    <a:pt x="1913572" y="161046"/>
                  </a:lnTo>
                  <a:lnTo>
                    <a:pt x="1873509" y="139739"/>
                  </a:lnTo>
                  <a:lnTo>
                    <a:pt x="1832623" y="119815"/>
                  </a:lnTo>
                  <a:lnTo>
                    <a:pt x="1790945" y="101306"/>
                  </a:lnTo>
                  <a:lnTo>
                    <a:pt x="1748507" y="84243"/>
                  </a:lnTo>
                  <a:lnTo>
                    <a:pt x="1705339" y="68658"/>
                  </a:lnTo>
                  <a:lnTo>
                    <a:pt x="1661474" y="54580"/>
                  </a:lnTo>
                  <a:lnTo>
                    <a:pt x="1616941" y="42042"/>
                  </a:lnTo>
                  <a:lnTo>
                    <a:pt x="1571772" y="31075"/>
                  </a:lnTo>
                  <a:lnTo>
                    <a:pt x="1525999" y="21710"/>
                  </a:lnTo>
                  <a:lnTo>
                    <a:pt x="1479652" y="13977"/>
                  </a:lnTo>
                  <a:lnTo>
                    <a:pt x="1432762" y="7909"/>
                  </a:lnTo>
                  <a:lnTo>
                    <a:pt x="1385361" y="3535"/>
                  </a:lnTo>
                  <a:lnTo>
                    <a:pt x="1337481" y="889"/>
                  </a:lnTo>
                  <a:lnTo>
                    <a:pt x="1289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" name="object 54"/>
          <p:cNvSpPr txBox="1"/>
          <p:nvPr/>
        </p:nvSpPr>
        <p:spPr>
          <a:xfrm>
            <a:off x="743299" y="2919814"/>
            <a:ext cx="780415" cy="5797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БАЗОВЫЕ 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Ф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650" spc="-30" b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З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ВЫ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Е  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ДОХОДЫ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1200" spc="95" b="1">
                <a:solidFill>
                  <a:srgbClr val="C283A0"/>
                </a:solidFill>
                <a:latin typeface="Arial"/>
                <a:cs typeface="Arial"/>
              </a:rPr>
              <a:t>9</a:t>
            </a:r>
            <a:r>
              <a:rPr dirty="0" sz="1200" spc="-65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135" b="1">
                <a:solidFill>
                  <a:srgbClr val="C283A0"/>
                </a:solidFill>
                <a:latin typeface="Arial"/>
                <a:cs typeface="Arial"/>
              </a:rPr>
              <a:t>6</a:t>
            </a:r>
            <a:r>
              <a:rPr dirty="0" sz="1200" spc="110" b="1">
                <a:solidFill>
                  <a:srgbClr val="C283A0"/>
                </a:solidFill>
                <a:latin typeface="Arial"/>
                <a:cs typeface="Arial"/>
              </a:rPr>
              <a:t>8</a:t>
            </a:r>
            <a:r>
              <a:rPr dirty="0" sz="1200" spc="125" b="1">
                <a:solidFill>
                  <a:srgbClr val="C283A0"/>
                </a:solidFill>
                <a:latin typeface="Arial"/>
                <a:cs typeface="Arial"/>
              </a:rPr>
              <a:t>3</a:t>
            </a:r>
            <a:r>
              <a:rPr dirty="0" sz="1200" spc="45" b="1">
                <a:solidFill>
                  <a:srgbClr val="C283A0"/>
                </a:solidFill>
                <a:latin typeface="Arial"/>
                <a:cs typeface="Arial"/>
              </a:rPr>
              <a:t>,</a:t>
            </a:r>
            <a:r>
              <a:rPr dirty="0" sz="1200" spc="40" b="1">
                <a:solidFill>
                  <a:srgbClr val="C283A0"/>
                </a:solidFill>
                <a:latin typeface="Arial"/>
                <a:cs typeface="Arial"/>
              </a:rPr>
              <a:t>2</a:t>
            </a:r>
            <a:endParaRPr sz="12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3055299" y="8751813"/>
            <a:ext cx="1264920" cy="6877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434975">
              <a:lnSpc>
                <a:spcPct val="109000"/>
              </a:lnSpc>
              <a:spcBef>
                <a:spcPts val="100"/>
              </a:spcBef>
            </a:pP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70" b="1">
                <a:solidFill>
                  <a:srgbClr val="221E1F"/>
                </a:solidFill>
                <a:latin typeface="Arial"/>
                <a:cs typeface="Arial"/>
              </a:rPr>
              <a:t>ЦИ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650" spc="8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Ь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Я  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БЕЗОПАСНОСТЬ</a:t>
            </a:r>
            <a:endParaRPr sz="650">
              <a:latin typeface="Arial"/>
              <a:cs typeface="Arial"/>
            </a:endParaRPr>
          </a:p>
          <a:p>
            <a:pPr marL="12700" marR="5080">
              <a:lnSpc>
                <a:spcPct val="109000"/>
              </a:lnSpc>
            </a:pP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65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П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Х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НИ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Ь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Я  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ДЕЯТЕЛЬНОСТЬ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1200" spc="40" b="1">
                <a:solidFill>
                  <a:srgbClr val="BFA159"/>
                </a:solidFill>
                <a:latin typeface="Arial"/>
                <a:cs typeface="Arial"/>
              </a:rPr>
              <a:t>3</a:t>
            </a:r>
            <a:r>
              <a:rPr dirty="0" sz="1200" spc="-65" b="1">
                <a:solidFill>
                  <a:srgbClr val="BFA159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BFA159"/>
                </a:solidFill>
                <a:latin typeface="Arial"/>
                <a:cs typeface="Arial"/>
              </a:rPr>
              <a:t>28</a:t>
            </a:r>
            <a:r>
              <a:rPr dirty="0" sz="1200" spc="95" b="1">
                <a:solidFill>
                  <a:srgbClr val="BFA159"/>
                </a:solidFill>
                <a:latin typeface="Arial"/>
                <a:cs typeface="Arial"/>
              </a:rPr>
              <a:t>5</a:t>
            </a:r>
            <a:r>
              <a:rPr dirty="0" sz="1200" spc="45" b="1">
                <a:solidFill>
                  <a:srgbClr val="BFA159"/>
                </a:solidFill>
                <a:latin typeface="Arial"/>
                <a:cs typeface="Arial"/>
              </a:rPr>
              <a:t>,</a:t>
            </a:r>
            <a:r>
              <a:rPr dirty="0" sz="1200" spc="40" b="1">
                <a:solidFill>
                  <a:srgbClr val="BFA159"/>
                </a:solidFill>
                <a:latin typeface="Arial"/>
                <a:cs typeface="Arial"/>
              </a:rPr>
              <a:t>2</a:t>
            </a:r>
            <a:endParaRPr sz="12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43299" y="9399813"/>
            <a:ext cx="753745" cy="5797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ОХРАНА 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ОК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650" spc="90" b="1">
                <a:solidFill>
                  <a:srgbClr val="221E1F"/>
                </a:solidFill>
                <a:latin typeface="Arial"/>
                <a:cs typeface="Arial"/>
              </a:rPr>
              <a:t>У</a:t>
            </a:r>
            <a:r>
              <a:rPr dirty="0" sz="650" spc="140" b="1">
                <a:solidFill>
                  <a:srgbClr val="221E1F"/>
                </a:solidFill>
                <a:latin typeface="Arial"/>
                <a:cs typeface="Arial"/>
              </a:rPr>
              <a:t>Ж</a:t>
            </a: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ЮЩ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Й  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СРЕДЫ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1200" spc="40" b="1">
                <a:solidFill>
                  <a:srgbClr val="BFA159"/>
                </a:solidFill>
                <a:latin typeface="Arial"/>
                <a:cs typeface="Arial"/>
              </a:rPr>
              <a:t>481,7</a:t>
            </a:r>
            <a:endParaRPr sz="12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8110725" y="8535813"/>
            <a:ext cx="835025" cy="4718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70" b="1">
                <a:solidFill>
                  <a:srgbClr val="221E1F"/>
                </a:solidFill>
                <a:latin typeface="Arial"/>
                <a:cs typeface="Arial"/>
              </a:rPr>
              <a:t>ЦИ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650" spc="8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Ь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Я 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ЭКОНОМИКА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1200" spc="155" b="1">
                <a:solidFill>
                  <a:srgbClr val="BFA159"/>
                </a:solidFill>
                <a:latin typeface="Arial"/>
                <a:cs typeface="Arial"/>
              </a:rPr>
              <a:t>4</a:t>
            </a:r>
            <a:r>
              <a:rPr dirty="0" sz="1200" spc="-65" b="1">
                <a:solidFill>
                  <a:srgbClr val="BFA159"/>
                </a:solidFill>
                <a:latin typeface="Arial"/>
                <a:cs typeface="Arial"/>
              </a:rPr>
              <a:t> </a:t>
            </a:r>
            <a:r>
              <a:rPr dirty="0" sz="1200" spc="70" b="1">
                <a:solidFill>
                  <a:srgbClr val="BFA159"/>
                </a:solidFill>
                <a:latin typeface="Arial"/>
                <a:cs typeface="Arial"/>
              </a:rPr>
              <a:t>2</a:t>
            </a:r>
            <a:r>
              <a:rPr dirty="0" sz="1200" spc="114" b="1">
                <a:solidFill>
                  <a:srgbClr val="BFA159"/>
                </a:solidFill>
                <a:latin typeface="Arial"/>
                <a:cs typeface="Arial"/>
              </a:rPr>
              <a:t>0</a:t>
            </a:r>
            <a:r>
              <a:rPr dirty="0" sz="1200" spc="140" b="1">
                <a:solidFill>
                  <a:srgbClr val="BFA159"/>
                </a:solidFill>
                <a:latin typeface="Arial"/>
                <a:cs typeface="Arial"/>
              </a:rPr>
              <a:t>3</a:t>
            </a:r>
            <a:r>
              <a:rPr dirty="0" sz="1200" spc="45" b="1">
                <a:solidFill>
                  <a:srgbClr val="BFA159"/>
                </a:solidFill>
                <a:latin typeface="Arial"/>
                <a:cs typeface="Arial"/>
              </a:rPr>
              <a:t>,</a:t>
            </a:r>
            <a:r>
              <a:rPr dirty="0" sz="1200" spc="40" b="1">
                <a:solidFill>
                  <a:srgbClr val="BFA159"/>
                </a:solidFill>
                <a:latin typeface="Arial"/>
                <a:cs typeface="Arial"/>
              </a:rPr>
              <a:t>2</a:t>
            </a:r>
            <a:endParaRPr sz="120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3055299" y="4647810"/>
            <a:ext cx="1265555" cy="4718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Б</a:t>
            </a: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Щ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У</a:t>
            </a:r>
            <a:r>
              <a:rPr dirty="0" sz="650" spc="100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ННЫ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Е  </a:t>
            </a: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ВОПРОСЫ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1200" spc="40" b="1">
                <a:solidFill>
                  <a:srgbClr val="BFA159"/>
                </a:solidFill>
                <a:latin typeface="Arial"/>
                <a:cs typeface="Arial"/>
              </a:rPr>
              <a:t>2</a:t>
            </a:r>
            <a:r>
              <a:rPr dirty="0" sz="1200" spc="-65" b="1">
                <a:solidFill>
                  <a:srgbClr val="BFA159"/>
                </a:solidFill>
                <a:latin typeface="Arial"/>
                <a:cs typeface="Arial"/>
              </a:rPr>
              <a:t> </a:t>
            </a:r>
            <a:r>
              <a:rPr dirty="0" sz="1200" spc="-170" b="1">
                <a:solidFill>
                  <a:srgbClr val="BFA159"/>
                </a:solidFill>
                <a:latin typeface="Arial"/>
                <a:cs typeface="Arial"/>
              </a:rPr>
              <a:t>1</a:t>
            </a:r>
            <a:r>
              <a:rPr dirty="0" sz="1200" spc="135" b="1">
                <a:solidFill>
                  <a:srgbClr val="BFA159"/>
                </a:solidFill>
                <a:latin typeface="Arial"/>
                <a:cs typeface="Arial"/>
              </a:rPr>
              <a:t>8</a:t>
            </a:r>
            <a:r>
              <a:rPr dirty="0" sz="1200" spc="-25" b="1">
                <a:solidFill>
                  <a:srgbClr val="BFA159"/>
                </a:solidFill>
                <a:latin typeface="Arial"/>
                <a:cs typeface="Arial"/>
              </a:rPr>
              <a:t>7</a:t>
            </a:r>
            <a:r>
              <a:rPr dirty="0" sz="1200" spc="60" b="1">
                <a:solidFill>
                  <a:srgbClr val="BFA159"/>
                </a:solidFill>
                <a:latin typeface="Arial"/>
                <a:cs typeface="Arial"/>
              </a:rPr>
              <a:t>,</a:t>
            </a:r>
            <a:r>
              <a:rPr dirty="0" sz="1200" spc="95" b="1">
                <a:solidFill>
                  <a:srgbClr val="BFA159"/>
                </a:solidFill>
                <a:latin typeface="Arial"/>
                <a:cs typeface="Arial"/>
              </a:rPr>
              <a:t>9</a:t>
            </a:r>
            <a:endParaRPr sz="12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6035300" y="7779811"/>
            <a:ext cx="836930" cy="5797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70" b="1">
                <a:solidFill>
                  <a:srgbClr val="221E1F"/>
                </a:solidFill>
                <a:latin typeface="Arial"/>
                <a:cs typeface="Arial"/>
              </a:rPr>
              <a:t>ЖИЛИЩНО- </a:t>
            </a: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70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85" b="1">
                <a:solidFill>
                  <a:srgbClr val="221E1F"/>
                </a:solidFill>
                <a:latin typeface="Arial"/>
                <a:cs typeface="Arial"/>
              </a:rPr>
              <a:t>ММ</a:t>
            </a: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У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Ь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Е  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ХОЗЯЙСТВО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1200" spc="100" b="1">
                <a:solidFill>
                  <a:srgbClr val="BFA159"/>
                </a:solidFill>
                <a:latin typeface="Arial"/>
                <a:cs typeface="Arial"/>
              </a:rPr>
              <a:t>958,9</a:t>
            </a:r>
            <a:endParaRPr sz="12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3055299" y="7239811"/>
            <a:ext cx="835025" cy="4718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70" b="1">
                <a:solidFill>
                  <a:srgbClr val="221E1F"/>
                </a:solidFill>
                <a:latin typeface="Arial"/>
                <a:cs typeface="Arial"/>
              </a:rPr>
              <a:t>ЦИ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650" spc="8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Ь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Я  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ОБОРОНА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1200" spc="-195" b="1">
                <a:solidFill>
                  <a:srgbClr val="BFA159"/>
                </a:solidFill>
                <a:latin typeface="Arial"/>
                <a:cs typeface="Arial"/>
              </a:rPr>
              <a:t>1</a:t>
            </a:r>
            <a:r>
              <a:rPr dirty="0" sz="1200" spc="145" b="1">
                <a:solidFill>
                  <a:srgbClr val="BFA159"/>
                </a:solidFill>
                <a:latin typeface="Arial"/>
                <a:cs typeface="Arial"/>
              </a:rPr>
              <a:t>0</a:t>
            </a:r>
            <a:r>
              <a:rPr dirty="0" sz="1200" spc="-65" b="1">
                <a:solidFill>
                  <a:srgbClr val="BFA159"/>
                </a:solidFill>
                <a:latin typeface="Arial"/>
                <a:cs typeface="Arial"/>
              </a:rPr>
              <a:t> </a:t>
            </a:r>
            <a:r>
              <a:rPr dirty="0" sz="1200" spc="50" b="1">
                <a:solidFill>
                  <a:srgbClr val="BFA159"/>
                </a:solidFill>
                <a:latin typeface="Arial"/>
                <a:cs typeface="Arial"/>
              </a:rPr>
              <a:t>3</a:t>
            </a:r>
            <a:r>
              <a:rPr dirty="0" sz="1200" spc="80" b="1">
                <a:solidFill>
                  <a:srgbClr val="BFA159"/>
                </a:solidFill>
                <a:latin typeface="Arial"/>
                <a:cs typeface="Arial"/>
              </a:rPr>
              <a:t>7</a:t>
            </a:r>
            <a:r>
              <a:rPr dirty="0" sz="1200" spc="170" b="1">
                <a:solidFill>
                  <a:srgbClr val="BFA159"/>
                </a:solidFill>
                <a:latin typeface="Arial"/>
                <a:cs typeface="Arial"/>
              </a:rPr>
              <a:t>8</a:t>
            </a:r>
            <a:r>
              <a:rPr dirty="0" sz="1200" spc="45" b="1">
                <a:solidFill>
                  <a:srgbClr val="BFA159"/>
                </a:solidFill>
                <a:latin typeface="Arial"/>
                <a:cs typeface="Arial"/>
              </a:rPr>
              <a:t>,</a:t>
            </a:r>
            <a:r>
              <a:rPr dirty="0" sz="1200" spc="40" b="1">
                <a:solidFill>
                  <a:srgbClr val="BFA159"/>
                </a:solidFill>
                <a:latin typeface="Arial"/>
                <a:cs typeface="Arial"/>
              </a:rPr>
              <a:t>2</a:t>
            </a:r>
            <a:endParaRPr sz="12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985299" y="9291811"/>
            <a:ext cx="927735" cy="4718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КУЛЬТУРА, </a:t>
            </a: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85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ИН</a:t>
            </a: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650" spc="90" b="1">
                <a:solidFill>
                  <a:srgbClr val="221E1F"/>
                </a:solidFill>
                <a:latin typeface="Arial"/>
                <a:cs typeface="Arial"/>
              </a:rPr>
              <a:t>М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Ф</a:t>
            </a:r>
            <a:r>
              <a:rPr dirty="0" sz="650" spc="7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Я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1200" spc="105" b="1">
                <a:solidFill>
                  <a:srgbClr val="BFA159"/>
                </a:solidFill>
                <a:latin typeface="Arial"/>
                <a:cs typeface="Arial"/>
              </a:rPr>
              <a:t>224,4</a:t>
            </a:r>
            <a:endParaRPr sz="12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255799" y="8627245"/>
            <a:ext cx="732155" cy="380365"/>
          </a:xfrm>
          <a:prstGeom prst="rect">
            <a:avLst/>
          </a:prstGeom>
        </p:spPr>
        <p:txBody>
          <a:bodyPr wrap="square" lIns="0" tIns="381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Б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З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НИЕ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1200" spc="-200" b="1">
                <a:solidFill>
                  <a:srgbClr val="BFA159"/>
                </a:solidFill>
                <a:latin typeface="Arial"/>
                <a:cs typeface="Arial"/>
              </a:rPr>
              <a:t>1</a:t>
            </a:r>
            <a:r>
              <a:rPr dirty="0" sz="1200" spc="-65" b="1">
                <a:solidFill>
                  <a:srgbClr val="BFA159"/>
                </a:solidFill>
                <a:latin typeface="Arial"/>
                <a:cs typeface="Arial"/>
              </a:rPr>
              <a:t> </a:t>
            </a:r>
            <a:r>
              <a:rPr dirty="0" sz="1200" spc="75" b="1">
                <a:solidFill>
                  <a:srgbClr val="BFA159"/>
                </a:solidFill>
                <a:latin typeface="Arial"/>
                <a:cs typeface="Arial"/>
              </a:rPr>
              <a:t>5</a:t>
            </a:r>
            <a:r>
              <a:rPr dirty="0" sz="1200" spc="135" b="1">
                <a:solidFill>
                  <a:srgbClr val="BFA159"/>
                </a:solidFill>
                <a:latin typeface="Arial"/>
                <a:cs typeface="Arial"/>
              </a:rPr>
              <a:t>6</a:t>
            </a:r>
            <a:r>
              <a:rPr dirty="0" sz="1200" spc="95" b="1">
                <a:solidFill>
                  <a:srgbClr val="BFA159"/>
                </a:solidFill>
                <a:latin typeface="Arial"/>
                <a:cs typeface="Arial"/>
              </a:rPr>
              <a:t>5</a:t>
            </a:r>
            <a:r>
              <a:rPr dirty="0" sz="1200" spc="25" b="1">
                <a:solidFill>
                  <a:srgbClr val="BFA159"/>
                </a:solidFill>
                <a:latin typeface="Arial"/>
                <a:cs typeface="Arial"/>
              </a:rPr>
              <a:t>,</a:t>
            </a:r>
            <a:r>
              <a:rPr dirty="0" sz="1200" spc="155" b="1">
                <a:solidFill>
                  <a:srgbClr val="BFA159"/>
                </a:solidFill>
                <a:latin typeface="Arial"/>
                <a:cs typeface="Arial"/>
              </a:rPr>
              <a:t>4</a:t>
            </a:r>
            <a:endParaRPr sz="12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43299" y="7131813"/>
            <a:ext cx="1075055" cy="4718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90" b="1">
                <a:solidFill>
                  <a:srgbClr val="221E1F"/>
                </a:solidFill>
                <a:latin typeface="Arial"/>
                <a:cs typeface="Arial"/>
              </a:rPr>
              <a:t>М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СС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Й 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ИНФОРМАЦИИ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1200" spc="20" b="1">
                <a:solidFill>
                  <a:srgbClr val="BFA159"/>
                </a:solidFill>
                <a:latin typeface="Arial"/>
                <a:cs typeface="Arial"/>
              </a:rPr>
              <a:t>122,3</a:t>
            </a:r>
            <a:endParaRPr sz="12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508099" y="6375811"/>
            <a:ext cx="670560" cy="5797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Ф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ИЗ</a:t>
            </a:r>
            <a:r>
              <a:rPr dirty="0" sz="650" spc="7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Ч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650" spc="110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Я  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КУЛЬТУРА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65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СП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1200" spc="25" b="1">
                <a:solidFill>
                  <a:srgbClr val="BFA159"/>
                </a:solidFill>
                <a:latin typeface="Arial"/>
                <a:cs typeface="Arial"/>
              </a:rPr>
              <a:t>68,1</a:t>
            </a:r>
            <a:endParaRPr sz="12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743299" y="4647813"/>
            <a:ext cx="1248410" cy="7956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255904">
              <a:lnSpc>
                <a:spcPct val="109000"/>
              </a:lnSpc>
              <a:spcBef>
                <a:spcPts val="10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МЕЖБЮДЖЕТНЫЕ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ТРАНСФЕРТЫ </a:t>
            </a: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Б</a:t>
            </a: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Щ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Х</a:t>
            </a: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105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РА</a:t>
            </a:r>
            <a:endParaRPr sz="650">
              <a:latin typeface="Arial"/>
              <a:cs typeface="Arial"/>
            </a:endParaRPr>
          </a:p>
          <a:p>
            <a:pPr marL="12700" marR="5080">
              <a:lnSpc>
                <a:spcPct val="109000"/>
              </a:lnSpc>
            </a:pP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Б</a:t>
            </a: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Ю</a:t>
            </a:r>
            <a:r>
              <a:rPr dirty="0" sz="650" spc="100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650" spc="114" b="1">
                <a:solidFill>
                  <a:srgbClr val="221E1F"/>
                </a:solidFill>
                <a:latin typeface="Arial"/>
                <a:cs typeface="Arial"/>
              </a:rPr>
              <a:t>Ж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80" b="1">
                <a:solidFill>
                  <a:srgbClr val="221E1F"/>
                </a:solidFill>
                <a:latin typeface="Arial"/>
                <a:cs typeface="Arial"/>
              </a:rPr>
              <a:t>М</a:t>
            </a:r>
            <a:r>
              <a:rPr dirty="0" sz="65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Б</a:t>
            </a: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Ю</a:t>
            </a:r>
            <a:r>
              <a:rPr dirty="0" sz="650" spc="100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650" spc="114" b="1">
                <a:solidFill>
                  <a:srgbClr val="221E1F"/>
                </a:solidFill>
                <a:latin typeface="Arial"/>
                <a:cs typeface="Arial"/>
              </a:rPr>
              <a:t>Ж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Й  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СИСТЕМЫ</a:t>
            </a:r>
            <a:r>
              <a:rPr dirty="0" sz="650" spc="-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РФ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1200" spc="-200" b="1">
                <a:solidFill>
                  <a:srgbClr val="BFA159"/>
                </a:solidFill>
                <a:latin typeface="Arial"/>
                <a:cs typeface="Arial"/>
              </a:rPr>
              <a:t>1</a:t>
            </a:r>
            <a:r>
              <a:rPr dirty="0" sz="1200" spc="-65" b="1">
                <a:solidFill>
                  <a:srgbClr val="BFA159"/>
                </a:solidFill>
                <a:latin typeface="Arial"/>
                <a:cs typeface="Arial"/>
              </a:rPr>
              <a:t> </a:t>
            </a:r>
            <a:r>
              <a:rPr dirty="0" sz="1200" spc="50" b="1">
                <a:solidFill>
                  <a:srgbClr val="BFA159"/>
                </a:solidFill>
                <a:latin typeface="Arial"/>
                <a:cs typeface="Arial"/>
              </a:rPr>
              <a:t>3</a:t>
            </a:r>
            <a:r>
              <a:rPr dirty="0" sz="1200" spc="120" b="1">
                <a:solidFill>
                  <a:srgbClr val="BFA159"/>
                </a:solidFill>
                <a:latin typeface="Arial"/>
                <a:cs typeface="Arial"/>
              </a:rPr>
              <a:t>7</a:t>
            </a:r>
            <a:r>
              <a:rPr dirty="0" sz="1200" spc="-155" b="1">
                <a:solidFill>
                  <a:srgbClr val="BFA159"/>
                </a:solidFill>
                <a:latin typeface="Arial"/>
                <a:cs typeface="Arial"/>
              </a:rPr>
              <a:t>1</a:t>
            </a:r>
            <a:r>
              <a:rPr dirty="0" sz="1200" spc="-35" b="1">
                <a:solidFill>
                  <a:srgbClr val="BFA159"/>
                </a:solidFill>
                <a:latin typeface="Arial"/>
                <a:cs typeface="Arial"/>
              </a:rPr>
              <a:t>,</a:t>
            </a:r>
            <a:r>
              <a:rPr dirty="0" sz="1200" spc="75" b="1">
                <a:solidFill>
                  <a:srgbClr val="BFA159"/>
                </a:solidFill>
                <a:latin typeface="Arial"/>
                <a:cs typeface="Arial"/>
              </a:rPr>
              <a:t>7</a:t>
            </a:r>
            <a:endParaRPr sz="12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743299" y="5943812"/>
            <a:ext cx="1360170" cy="3498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ОБСЛУЖИВАНИЕ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ГОСУДАРСТВЕННОГО 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(</a:t>
            </a:r>
            <a:r>
              <a:rPr dirty="0" sz="650" spc="85" b="1">
                <a:solidFill>
                  <a:srgbClr val="221E1F"/>
                </a:solidFill>
                <a:latin typeface="Arial"/>
                <a:cs typeface="Arial"/>
              </a:rPr>
              <a:t>М</a:t>
            </a: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У</a:t>
            </a:r>
            <a:r>
              <a:rPr dirty="0" sz="650" spc="70" b="1">
                <a:solidFill>
                  <a:srgbClr val="221E1F"/>
                </a:solidFill>
                <a:latin typeface="Arial"/>
                <a:cs typeface="Arial"/>
              </a:rPr>
              <a:t>НИЦ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650" spc="70" b="1">
                <a:solidFill>
                  <a:srgbClr val="221E1F"/>
                </a:solidFill>
                <a:latin typeface="Arial"/>
                <a:cs typeface="Arial"/>
              </a:rPr>
              <a:t>П</a:t>
            </a: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Ь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)</a:t>
            </a:r>
            <a:r>
              <a:rPr dirty="0" sz="65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endParaRPr sz="6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743299" y="6314903"/>
            <a:ext cx="55181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40" b="1">
                <a:solidFill>
                  <a:srgbClr val="BFA159"/>
                </a:solidFill>
                <a:latin typeface="Arial"/>
                <a:cs typeface="Arial"/>
              </a:rPr>
              <a:t>2</a:t>
            </a:r>
            <a:r>
              <a:rPr dirty="0" sz="1200" spc="-65" b="1">
                <a:solidFill>
                  <a:srgbClr val="BFA159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BFA159"/>
                </a:solidFill>
                <a:latin typeface="Arial"/>
                <a:cs typeface="Arial"/>
              </a:rPr>
              <a:t>2</a:t>
            </a:r>
            <a:r>
              <a:rPr dirty="0" sz="1200" spc="-35" b="1">
                <a:solidFill>
                  <a:srgbClr val="BFA159"/>
                </a:solidFill>
                <a:latin typeface="Arial"/>
                <a:cs typeface="Arial"/>
              </a:rPr>
              <a:t>9</a:t>
            </a:r>
            <a:r>
              <a:rPr dirty="0" sz="1200" spc="-5" b="1">
                <a:solidFill>
                  <a:srgbClr val="BFA159"/>
                </a:solidFill>
                <a:latin typeface="Arial"/>
                <a:cs typeface="Arial"/>
              </a:rPr>
              <a:t>1</a:t>
            </a:r>
            <a:r>
              <a:rPr dirty="0" sz="1200" spc="60" b="1">
                <a:solidFill>
                  <a:srgbClr val="BFA159"/>
                </a:solidFill>
                <a:latin typeface="Arial"/>
                <a:cs typeface="Arial"/>
              </a:rPr>
              <a:t>,</a:t>
            </a:r>
            <a:r>
              <a:rPr dirty="0" sz="1200" spc="40" b="1">
                <a:solidFill>
                  <a:srgbClr val="BFA159"/>
                </a:solidFill>
                <a:latin typeface="Arial"/>
                <a:cs typeface="Arial"/>
              </a:rPr>
              <a:t>3</a:t>
            </a:r>
            <a:endParaRPr sz="12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743299" y="7995813"/>
            <a:ext cx="690880" cy="4718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Ц</a:t>
            </a: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Ь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Я 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ПОЛИТИКА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1200" spc="75" b="1">
                <a:solidFill>
                  <a:srgbClr val="BFA159"/>
                </a:solidFill>
                <a:latin typeface="Arial"/>
                <a:cs typeface="Arial"/>
              </a:rPr>
              <a:t>7</a:t>
            </a:r>
            <a:r>
              <a:rPr dirty="0" sz="1200" spc="-65" b="1">
                <a:solidFill>
                  <a:srgbClr val="BFA159"/>
                </a:solidFill>
                <a:latin typeface="Arial"/>
                <a:cs typeface="Arial"/>
              </a:rPr>
              <a:t> </a:t>
            </a:r>
            <a:r>
              <a:rPr dirty="0" sz="1200" spc="135" b="1">
                <a:solidFill>
                  <a:srgbClr val="BFA159"/>
                </a:solidFill>
                <a:latin typeface="Arial"/>
                <a:cs typeface="Arial"/>
              </a:rPr>
              <a:t>8</a:t>
            </a:r>
            <a:r>
              <a:rPr dirty="0" sz="1200" spc="105" b="1">
                <a:solidFill>
                  <a:srgbClr val="BFA159"/>
                </a:solidFill>
                <a:latin typeface="Arial"/>
                <a:cs typeface="Arial"/>
              </a:rPr>
              <a:t>7</a:t>
            </a:r>
            <a:r>
              <a:rPr dirty="0" sz="1200" spc="85" b="1">
                <a:solidFill>
                  <a:srgbClr val="BFA159"/>
                </a:solidFill>
                <a:latin typeface="Arial"/>
                <a:cs typeface="Arial"/>
              </a:rPr>
              <a:t>3</a:t>
            </a:r>
            <a:r>
              <a:rPr dirty="0" sz="1200" spc="-105" b="1">
                <a:solidFill>
                  <a:srgbClr val="BFA159"/>
                </a:solidFill>
                <a:latin typeface="Arial"/>
                <a:cs typeface="Arial"/>
              </a:rPr>
              <a:t>,1</a:t>
            </a:r>
            <a:endParaRPr sz="12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743296" y="1623812"/>
            <a:ext cx="953769" cy="5797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П</a:t>
            </a: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ЛНИ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Ь</a:t>
            </a: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НЫ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Е  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НЕФТЕГАЗОВЫЕ 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ДОХОДЫ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1200" spc="-200" b="1">
                <a:solidFill>
                  <a:srgbClr val="C283A0"/>
                </a:solidFill>
                <a:latin typeface="Arial"/>
                <a:cs typeface="Arial"/>
              </a:rPr>
              <a:t>1</a:t>
            </a:r>
            <a:r>
              <a:rPr dirty="0" sz="1200" spc="-65" b="1">
                <a:solidFill>
                  <a:srgbClr val="C283A0"/>
                </a:solidFill>
                <a:latin typeface="Arial"/>
                <a:cs typeface="Arial"/>
              </a:rPr>
              <a:t> </a:t>
            </a:r>
            <a:r>
              <a:rPr dirty="0" sz="1200" spc="145" b="1">
                <a:solidFill>
                  <a:srgbClr val="C283A0"/>
                </a:solidFill>
                <a:latin typeface="Arial"/>
                <a:cs typeface="Arial"/>
              </a:rPr>
              <a:t>8</a:t>
            </a:r>
            <a:r>
              <a:rPr dirty="0" sz="1200" spc="70" b="1">
                <a:solidFill>
                  <a:srgbClr val="C283A0"/>
                </a:solidFill>
                <a:latin typeface="Arial"/>
                <a:cs typeface="Arial"/>
              </a:rPr>
              <a:t>2</a:t>
            </a:r>
            <a:r>
              <a:rPr dirty="0" sz="1200" spc="-155" b="1">
                <a:solidFill>
                  <a:srgbClr val="C283A0"/>
                </a:solidFill>
                <a:latin typeface="Arial"/>
                <a:cs typeface="Arial"/>
              </a:rPr>
              <a:t>1</a:t>
            </a:r>
            <a:r>
              <a:rPr dirty="0" sz="1200" spc="-105" b="1">
                <a:solidFill>
                  <a:srgbClr val="C283A0"/>
                </a:solidFill>
                <a:latin typeface="Arial"/>
                <a:cs typeface="Arial"/>
              </a:rPr>
              <a:t>,1</a:t>
            </a:r>
            <a:endParaRPr sz="12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3055299" y="1529783"/>
            <a:ext cx="1430655" cy="1321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Основные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0" b="1">
                <a:solidFill>
                  <a:srgbClr val="221E1F"/>
                </a:solidFill>
                <a:latin typeface="Arial"/>
                <a:cs typeface="Arial"/>
              </a:rPr>
              <a:t>х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1200" spc="7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1200" spc="220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1200" spc="75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1200" spc="12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1200" spc="13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1200" spc="12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125" b="1">
                <a:solidFill>
                  <a:srgbClr val="221E1F"/>
                </a:solidFill>
                <a:latin typeface="Arial"/>
                <a:cs typeface="Arial"/>
              </a:rPr>
              <a:t>ки 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федерального 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1200" spc="5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1200" spc="-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1200" spc="16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1200" spc="15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40" b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1200" spc="7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1200" spc="135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grpSp>
        <p:nvGrpSpPr>
          <p:cNvPr id="71" name="object 71"/>
          <p:cNvGrpSpPr/>
          <p:nvPr/>
        </p:nvGrpSpPr>
        <p:grpSpPr>
          <a:xfrm>
            <a:off x="4674500" y="2220352"/>
            <a:ext cx="6557645" cy="1604645"/>
            <a:chOff x="4674500" y="2220352"/>
            <a:chExt cx="6557645" cy="1604645"/>
          </a:xfrm>
        </p:grpSpPr>
        <p:sp>
          <p:nvSpPr>
            <p:cNvPr id="72" name="object 72"/>
            <p:cNvSpPr/>
            <p:nvPr/>
          </p:nvSpPr>
          <p:spPr>
            <a:xfrm>
              <a:off x="4674500" y="3176864"/>
              <a:ext cx="1080135" cy="648335"/>
            </a:xfrm>
            <a:custGeom>
              <a:avLst/>
              <a:gdLst/>
              <a:ahLst/>
              <a:cxnLst/>
              <a:rect l="l" t="t" r="r" b="b"/>
              <a:pathLst>
                <a:path w="1080135" h="648335">
                  <a:moveTo>
                    <a:pt x="1079995" y="0"/>
                  </a:moveTo>
                  <a:lnTo>
                    <a:pt x="0" y="0"/>
                  </a:lnTo>
                  <a:lnTo>
                    <a:pt x="0" y="648004"/>
                  </a:lnTo>
                  <a:lnTo>
                    <a:pt x="971994" y="648004"/>
                  </a:lnTo>
                  <a:lnTo>
                    <a:pt x="1079995" y="540004"/>
                  </a:lnTo>
                  <a:lnTo>
                    <a:pt x="1079995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10151998" y="2220352"/>
              <a:ext cx="1080135" cy="648335"/>
            </a:xfrm>
            <a:custGeom>
              <a:avLst/>
              <a:gdLst/>
              <a:ahLst/>
              <a:cxnLst/>
              <a:rect l="l" t="t" r="r" b="b"/>
              <a:pathLst>
                <a:path w="1080134" h="648335">
                  <a:moveTo>
                    <a:pt x="1079995" y="0"/>
                  </a:moveTo>
                  <a:lnTo>
                    <a:pt x="0" y="0"/>
                  </a:lnTo>
                  <a:lnTo>
                    <a:pt x="0" y="648004"/>
                  </a:lnTo>
                  <a:lnTo>
                    <a:pt x="971994" y="648004"/>
                  </a:lnTo>
                  <a:lnTo>
                    <a:pt x="1079995" y="540004"/>
                  </a:lnTo>
                  <a:lnTo>
                    <a:pt x="1079995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4" name="object 74"/>
          <p:cNvSpPr txBox="1"/>
          <p:nvPr/>
        </p:nvSpPr>
        <p:spPr>
          <a:xfrm>
            <a:off x="4769799" y="3243812"/>
            <a:ext cx="780415" cy="4718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65" b="1">
                <a:solidFill>
                  <a:srgbClr val="FFFFFF"/>
                </a:solidFill>
                <a:latin typeface="Arial"/>
                <a:cs typeface="Arial"/>
              </a:rPr>
              <a:t>Н</a:t>
            </a:r>
            <a:r>
              <a:rPr dirty="0" sz="650" b="1">
                <a:solidFill>
                  <a:srgbClr val="FFFFFF"/>
                </a:solidFill>
                <a:latin typeface="Arial"/>
                <a:cs typeface="Arial"/>
              </a:rPr>
              <a:t>Е</a:t>
            </a:r>
            <a:r>
              <a:rPr dirty="0" sz="650" spc="60" b="1">
                <a:solidFill>
                  <a:srgbClr val="FFFFFF"/>
                </a:solidFill>
                <a:latin typeface="Arial"/>
                <a:cs typeface="Arial"/>
              </a:rPr>
              <a:t>Ф</a:t>
            </a:r>
            <a:r>
              <a:rPr dirty="0" sz="650" spc="15" b="1">
                <a:solidFill>
                  <a:srgbClr val="FFFFFF"/>
                </a:solidFill>
                <a:latin typeface="Arial"/>
                <a:cs typeface="Arial"/>
              </a:rPr>
              <a:t>Т</a:t>
            </a:r>
            <a:r>
              <a:rPr dirty="0" sz="650" spc="20" b="1">
                <a:solidFill>
                  <a:srgbClr val="FFFFFF"/>
                </a:solidFill>
                <a:latin typeface="Arial"/>
                <a:cs typeface="Arial"/>
              </a:rPr>
              <a:t>Е</a:t>
            </a:r>
            <a:r>
              <a:rPr dirty="0" sz="650" spc="-30" b="1">
                <a:solidFill>
                  <a:srgbClr val="FFFFFF"/>
                </a:solidFill>
                <a:latin typeface="Arial"/>
                <a:cs typeface="Arial"/>
              </a:rPr>
              <a:t>Г</a:t>
            </a:r>
            <a:r>
              <a:rPr dirty="0" sz="650" spc="65" b="1">
                <a:solidFill>
                  <a:srgbClr val="FFFFFF"/>
                </a:solidFill>
                <a:latin typeface="Arial"/>
                <a:cs typeface="Arial"/>
              </a:rPr>
              <a:t>А</a:t>
            </a:r>
            <a:r>
              <a:rPr dirty="0" sz="650" spc="20" b="1">
                <a:solidFill>
                  <a:srgbClr val="FFFFFF"/>
                </a:solidFill>
                <a:latin typeface="Arial"/>
                <a:cs typeface="Arial"/>
              </a:rPr>
              <a:t>З</a:t>
            </a:r>
            <a:r>
              <a:rPr dirty="0" sz="650" spc="45" b="1">
                <a:solidFill>
                  <a:srgbClr val="FFFFFF"/>
                </a:solidFill>
                <a:latin typeface="Arial"/>
                <a:cs typeface="Arial"/>
              </a:rPr>
              <a:t>О</a:t>
            </a:r>
            <a:r>
              <a:rPr dirty="0" sz="650" spc="25" b="1">
                <a:solidFill>
                  <a:srgbClr val="FFFFFF"/>
                </a:solidFill>
                <a:latin typeface="Arial"/>
                <a:cs typeface="Arial"/>
              </a:rPr>
              <a:t>ВЫ</a:t>
            </a:r>
            <a:r>
              <a:rPr dirty="0" sz="650" b="1">
                <a:solidFill>
                  <a:srgbClr val="FFFFFF"/>
                </a:solidFill>
                <a:latin typeface="Arial"/>
                <a:cs typeface="Arial"/>
              </a:rPr>
              <a:t>Е  </a:t>
            </a:r>
            <a:r>
              <a:rPr dirty="0" sz="650" spc="45" b="1">
                <a:solidFill>
                  <a:srgbClr val="FFFFFF"/>
                </a:solidFill>
                <a:latin typeface="Arial"/>
                <a:cs typeface="Arial"/>
              </a:rPr>
              <a:t>ДОХОДЫ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1200" spc="-200" b="1">
                <a:solidFill>
                  <a:srgbClr val="FFFFFF"/>
                </a:solidFill>
                <a:latin typeface="Arial"/>
                <a:cs typeface="Arial"/>
              </a:rPr>
              <a:t>11</a:t>
            </a:r>
            <a:r>
              <a:rPr dirty="0" sz="1200" spc="-6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75" b="1">
                <a:solidFill>
                  <a:srgbClr val="FFFFFF"/>
                </a:solidFill>
                <a:latin typeface="Arial"/>
                <a:cs typeface="Arial"/>
              </a:rPr>
              <a:t>5</a:t>
            </a:r>
            <a:r>
              <a:rPr dirty="0" sz="1200" spc="165" b="1">
                <a:solidFill>
                  <a:srgbClr val="FFFFFF"/>
                </a:solidFill>
                <a:latin typeface="Arial"/>
                <a:cs typeface="Arial"/>
              </a:rPr>
              <a:t>0</a:t>
            </a:r>
            <a:r>
              <a:rPr dirty="0" sz="1200" spc="215" b="1">
                <a:solidFill>
                  <a:srgbClr val="FFFFFF"/>
                </a:solidFill>
                <a:latin typeface="Arial"/>
                <a:cs typeface="Arial"/>
              </a:rPr>
              <a:t>4</a:t>
            </a:r>
            <a:r>
              <a:rPr dirty="0" sz="1200" spc="60" b="1">
                <a:solidFill>
                  <a:srgbClr val="FFFFFF"/>
                </a:solidFill>
                <a:latin typeface="Arial"/>
                <a:cs typeface="Arial"/>
              </a:rPr>
              <a:t>,</a:t>
            </a:r>
            <a:r>
              <a:rPr dirty="0" sz="1200" spc="40" b="1">
                <a:solidFill>
                  <a:srgbClr val="FFFFFF"/>
                </a:solidFill>
                <a:latin typeface="Arial"/>
                <a:cs typeface="Arial"/>
              </a:rPr>
              <a:t>3</a:t>
            </a:r>
            <a:endParaRPr sz="12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0247300" y="2271811"/>
            <a:ext cx="889635" cy="4718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25" b="1">
                <a:solidFill>
                  <a:srgbClr val="FFFFFF"/>
                </a:solidFill>
                <a:latin typeface="Arial"/>
                <a:cs typeface="Arial"/>
              </a:rPr>
              <a:t>Н</a:t>
            </a:r>
            <a:r>
              <a:rPr dirty="0" sz="650" spc="30" b="1">
                <a:solidFill>
                  <a:srgbClr val="FFFFFF"/>
                </a:solidFill>
                <a:latin typeface="Arial"/>
                <a:cs typeface="Arial"/>
              </a:rPr>
              <a:t>Е</a:t>
            </a:r>
            <a:r>
              <a:rPr dirty="0" sz="650" spc="25" b="1">
                <a:solidFill>
                  <a:srgbClr val="FFFFFF"/>
                </a:solidFill>
                <a:latin typeface="Arial"/>
                <a:cs typeface="Arial"/>
              </a:rPr>
              <a:t>Н</a:t>
            </a:r>
            <a:r>
              <a:rPr dirty="0" sz="650" spc="20" b="1">
                <a:solidFill>
                  <a:srgbClr val="FFFFFF"/>
                </a:solidFill>
                <a:latin typeface="Arial"/>
                <a:cs typeface="Arial"/>
              </a:rPr>
              <a:t>Е</a:t>
            </a:r>
            <a:r>
              <a:rPr dirty="0" sz="650" spc="45" b="1">
                <a:solidFill>
                  <a:srgbClr val="FFFFFF"/>
                </a:solidFill>
                <a:latin typeface="Arial"/>
                <a:cs typeface="Arial"/>
              </a:rPr>
              <a:t>Ф</a:t>
            </a:r>
            <a:r>
              <a:rPr dirty="0" sz="650" spc="15" b="1">
                <a:solidFill>
                  <a:srgbClr val="FFFFFF"/>
                </a:solidFill>
                <a:latin typeface="Arial"/>
                <a:cs typeface="Arial"/>
              </a:rPr>
              <a:t>Т</a:t>
            </a:r>
            <a:r>
              <a:rPr dirty="0" sz="650" b="1">
                <a:solidFill>
                  <a:srgbClr val="FFFFFF"/>
                </a:solidFill>
                <a:latin typeface="Arial"/>
                <a:cs typeface="Arial"/>
              </a:rPr>
              <a:t>Е</a:t>
            </a:r>
            <a:r>
              <a:rPr dirty="0" sz="650" spc="-35" b="1">
                <a:solidFill>
                  <a:srgbClr val="FFFFFF"/>
                </a:solidFill>
                <a:latin typeface="Arial"/>
                <a:cs typeface="Arial"/>
              </a:rPr>
              <a:t>Г</a:t>
            </a:r>
            <a:r>
              <a:rPr dirty="0" sz="650" spc="60" b="1">
                <a:solidFill>
                  <a:srgbClr val="FFFFFF"/>
                </a:solidFill>
                <a:latin typeface="Arial"/>
                <a:cs typeface="Arial"/>
              </a:rPr>
              <a:t>А</a:t>
            </a:r>
            <a:r>
              <a:rPr dirty="0" sz="650" spc="15" b="1">
                <a:solidFill>
                  <a:srgbClr val="FFFFFF"/>
                </a:solidFill>
                <a:latin typeface="Arial"/>
                <a:cs typeface="Arial"/>
              </a:rPr>
              <a:t>З</a:t>
            </a:r>
            <a:r>
              <a:rPr dirty="0" sz="650" spc="30" b="1">
                <a:solidFill>
                  <a:srgbClr val="FFFFFF"/>
                </a:solidFill>
                <a:latin typeface="Arial"/>
                <a:cs typeface="Arial"/>
              </a:rPr>
              <a:t>О</a:t>
            </a:r>
            <a:r>
              <a:rPr dirty="0" sz="650" spc="10" b="1">
                <a:solidFill>
                  <a:srgbClr val="FFFFFF"/>
                </a:solidFill>
                <a:latin typeface="Arial"/>
                <a:cs typeface="Arial"/>
              </a:rPr>
              <a:t>В</a:t>
            </a:r>
            <a:r>
              <a:rPr dirty="0" sz="650" spc="20" b="1">
                <a:solidFill>
                  <a:srgbClr val="FFFFFF"/>
                </a:solidFill>
                <a:latin typeface="Arial"/>
                <a:cs typeface="Arial"/>
              </a:rPr>
              <a:t>Ы</a:t>
            </a:r>
            <a:r>
              <a:rPr dirty="0" sz="650" spc="-5" b="1">
                <a:solidFill>
                  <a:srgbClr val="FFFFFF"/>
                </a:solidFill>
                <a:latin typeface="Arial"/>
                <a:cs typeface="Arial"/>
              </a:rPr>
              <a:t>Е  </a:t>
            </a:r>
            <a:r>
              <a:rPr dirty="0" sz="650" spc="45" b="1">
                <a:solidFill>
                  <a:srgbClr val="FFFFFF"/>
                </a:solidFill>
                <a:latin typeface="Arial"/>
                <a:cs typeface="Arial"/>
              </a:rPr>
              <a:t>ДОХОДЫ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1200" spc="70" b="1">
                <a:solidFill>
                  <a:srgbClr val="FFFFFF"/>
                </a:solidFill>
                <a:latin typeface="Arial"/>
                <a:cs typeface="Arial"/>
              </a:rPr>
              <a:t>2</a:t>
            </a:r>
            <a:r>
              <a:rPr dirty="0" sz="1200" spc="40" b="1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dirty="0" sz="1200" spc="-6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75" b="1">
                <a:solidFill>
                  <a:srgbClr val="FFFFFF"/>
                </a:solidFill>
                <a:latin typeface="Arial"/>
                <a:cs typeface="Arial"/>
              </a:rPr>
              <a:t>5</a:t>
            </a:r>
            <a:r>
              <a:rPr dirty="0" sz="1200" spc="130" b="1">
                <a:solidFill>
                  <a:srgbClr val="FFFFFF"/>
                </a:solidFill>
                <a:latin typeface="Arial"/>
                <a:cs typeface="Arial"/>
              </a:rPr>
              <a:t>6</a:t>
            </a:r>
            <a:r>
              <a:rPr dirty="0" sz="1200" spc="-155" b="1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dirty="0" sz="1200" b="1">
                <a:solidFill>
                  <a:srgbClr val="FFFFFF"/>
                </a:solidFill>
                <a:latin typeface="Arial"/>
                <a:cs typeface="Arial"/>
              </a:rPr>
              <a:t>,</a:t>
            </a:r>
            <a:r>
              <a:rPr dirty="0" sz="1200" spc="145" b="1">
                <a:solidFill>
                  <a:srgbClr val="FFFFFF"/>
                </a:solidFill>
                <a:latin typeface="Arial"/>
                <a:cs typeface="Arial"/>
              </a:rPr>
              <a:t>0</a:t>
            </a:r>
            <a:endParaRPr sz="1200">
              <a:latin typeface="Arial"/>
              <a:cs typeface="Arial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8747998" y="3176864"/>
            <a:ext cx="1080135" cy="648335"/>
          </a:xfrm>
          <a:custGeom>
            <a:avLst/>
            <a:gdLst/>
            <a:ahLst/>
            <a:cxnLst/>
            <a:rect l="l" t="t" r="r" b="b"/>
            <a:pathLst>
              <a:path w="1080134" h="648335">
                <a:moveTo>
                  <a:pt x="1079995" y="0"/>
                </a:moveTo>
                <a:lnTo>
                  <a:pt x="0" y="0"/>
                </a:lnTo>
                <a:lnTo>
                  <a:pt x="0" y="648004"/>
                </a:lnTo>
                <a:lnTo>
                  <a:pt x="971994" y="648004"/>
                </a:lnTo>
                <a:lnTo>
                  <a:pt x="1079995" y="540004"/>
                </a:lnTo>
                <a:lnTo>
                  <a:pt x="1079995" y="0"/>
                </a:lnTo>
                <a:close/>
              </a:path>
            </a:pathLst>
          </a:custGeom>
          <a:solidFill>
            <a:srgbClr val="8F8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 txBox="1"/>
          <p:nvPr/>
        </p:nvSpPr>
        <p:spPr>
          <a:xfrm>
            <a:off x="8843299" y="3227246"/>
            <a:ext cx="749300" cy="380365"/>
          </a:xfrm>
          <a:prstGeom prst="rect">
            <a:avLst/>
          </a:prstGeom>
        </p:spPr>
        <p:txBody>
          <a:bodyPr wrap="square" lIns="0" tIns="381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dirty="0" sz="650" spc="75" b="1">
                <a:solidFill>
                  <a:srgbClr val="FFFFFF"/>
                </a:solidFill>
                <a:latin typeface="Arial"/>
                <a:cs typeface="Arial"/>
              </a:rPr>
              <a:t>Д</a:t>
            </a:r>
            <a:r>
              <a:rPr dirty="0" sz="650" spc="20" b="1">
                <a:solidFill>
                  <a:srgbClr val="FFFFFF"/>
                </a:solidFill>
                <a:latin typeface="Arial"/>
                <a:cs typeface="Arial"/>
              </a:rPr>
              <a:t>ОХ</a:t>
            </a:r>
            <a:r>
              <a:rPr dirty="0" sz="650" spc="40" b="1">
                <a:solidFill>
                  <a:srgbClr val="FFFFFF"/>
                </a:solidFill>
                <a:latin typeface="Arial"/>
                <a:cs typeface="Arial"/>
              </a:rPr>
              <a:t>О</a:t>
            </a:r>
            <a:r>
              <a:rPr dirty="0" sz="650" spc="80" b="1">
                <a:solidFill>
                  <a:srgbClr val="FFFFFF"/>
                </a:solidFill>
                <a:latin typeface="Arial"/>
                <a:cs typeface="Arial"/>
              </a:rPr>
              <a:t>Д</a:t>
            </a:r>
            <a:r>
              <a:rPr dirty="0" sz="650" spc="45" b="1">
                <a:solidFill>
                  <a:srgbClr val="FFFFFF"/>
                </a:solidFill>
                <a:latin typeface="Arial"/>
                <a:cs typeface="Arial"/>
              </a:rPr>
              <a:t>Ы</a:t>
            </a:r>
            <a:r>
              <a:rPr dirty="0" sz="650" spc="-15" b="1">
                <a:solidFill>
                  <a:srgbClr val="FFFFF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650" spc="15" b="1">
                <a:solidFill>
                  <a:srgbClr val="FFFFFF"/>
                </a:solidFill>
                <a:latin typeface="Arial"/>
                <a:cs typeface="Arial"/>
              </a:rPr>
              <a:t>в</a:t>
            </a:r>
            <a:r>
              <a:rPr dirty="0" sz="650" spc="30" b="1">
                <a:solidFill>
                  <a:srgbClr val="FFFFFF"/>
                </a:solidFill>
                <a:latin typeface="Arial"/>
                <a:cs typeface="Arial"/>
              </a:rPr>
              <a:t>с</a:t>
            </a:r>
            <a:r>
              <a:rPr dirty="0" sz="650" spc="65" b="1">
                <a:solidFill>
                  <a:srgbClr val="FFFFFF"/>
                </a:solidFill>
                <a:latin typeface="Arial"/>
                <a:cs typeface="Arial"/>
              </a:rPr>
              <a:t>е</a:t>
            </a:r>
            <a:r>
              <a:rPr dirty="0" sz="650" spc="75" b="1">
                <a:solidFill>
                  <a:srgbClr val="FFFFFF"/>
                </a:solidFill>
                <a:latin typeface="Arial"/>
                <a:cs typeface="Arial"/>
              </a:rPr>
              <a:t>г</a:t>
            </a:r>
            <a:r>
              <a:rPr dirty="0" sz="650" spc="25" b="1">
                <a:solidFill>
                  <a:srgbClr val="FFFFFF"/>
                </a:solidFill>
                <a:latin typeface="Arial"/>
                <a:cs typeface="Arial"/>
              </a:rPr>
              <a:t>о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1200" spc="50" b="1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dirty="0" sz="1200" spc="45" b="1">
                <a:solidFill>
                  <a:srgbClr val="FFFFFF"/>
                </a:solidFill>
                <a:latin typeface="Arial"/>
                <a:cs typeface="Arial"/>
              </a:rPr>
              <a:t>5</a:t>
            </a:r>
            <a:r>
              <a:rPr dirty="0" sz="1200" spc="-6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155" b="1">
                <a:solidFill>
                  <a:srgbClr val="FFFFFF"/>
                </a:solidFill>
                <a:latin typeface="Arial"/>
                <a:cs typeface="Arial"/>
              </a:rPr>
              <a:t>0</a:t>
            </a:r>
            <a:r>
              <a:rPr dirty="0" sz="1200" spc="160" b="1">
                <a:solidFill>
                  <a:srgbClr val="FFFFFF"/>
                </a:solidFill>
                <a:latin typeface="Arial"/>
                <a:cs typeface="Arial"/>
              </a:rPr>
              <a:t>6</a:t>
            </a:r>
            <a:r>
              <a:rPr dirty="0" sz="1200" spc="95" b="1">
                <a:solidFill>
                  <a:srgbClr val="FFFFFF"/>
                </a:solidFill>
                <a:latin typeface="Arial"/>
                <a:cs typeface="Arial"/>
              </a:rPr>
              <a:t>5</a:t>
            </a:r>
            <a:r>
              <a:rPr dirty="0" sz="1200" spc="60" b="1">
                <a:solidFill>
                  <a:srgbClr val="FFFFFF"/>
                </a:solidFill>
                <a:latin typeface="Arial"/>
                <a:cs typeface="Arial"/>
              </a:rPr>
              <a:t>,</a:t>
            </a:r>
            <a:r>
              <a:rPr dirty="0" sz="1200" spc="40" b="1">
                <a:solidFill>
                  <a:srgbClr val="FFFFFF"/>
                </a:solidFill>
                <a:latin typeface="Arial"/>
                <a:cs typeface="Arial"/>
              </a:rPr>
              <a:t>3</a:t>
            </a:r>
            <a:endParaRPr sz="1200">
              <a:latin typeface="Arial"/>
              <a:cs typeface="Arial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8964000" y="6600699"/>
            <a:ext cx="972185" cy="648335"/>
          </a:xfrm>
          <a:custGeom>
            <a:avLst/>
            <a:gdLst/>
            <a:ahLst/>
            <a:cxnLst/>
            <a:rect l="l" t="t" r="r" b="b"/>
            <a:pathLst>
              <a:path w="972184" h="648334">
                <a:moveTo>
                  <a:pt x="971994" y="0"/>
                </a:moveTo>
                <a:lnTo>
                  <a:pt x="0" y="0"/>
                </a:lnTo>
                <a:lnTo>
                  <a:pt x="0" y="648004"/>
                </a:lnTo>
                <a:lnTo>
                  <a:pt x="863993" y="648004"/>
                </a:lnTo>
                <a:lnTo>
                  <a:pt x="971994" y="540004"/>
                </a:lnTo>
                <a:lnTo>
                  <a:pt x="971994" y="0"/>
                </a:lnTo>
                <a:close/>
              </a:path>
            </a:pathLst>
          </a:custGeom>
          <a:solidFill>
            <a:srgbClr val="BFA1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 txBox="1"/>
          <p:nvPr/>
        </p:nvSpPr>
        <p:spPr>
          <a:xfrm>
            <a:off x="9059299" y="6683247"/>
            <a:ext cx="763905" cy="380365"/>
          </a:xfrm>
          <a:prstGeom prst="rect">
            <a:avLst/>
          </a:prstGeom>
        </p:spPr>
        <p:txBody>
          <a:bodyPr wrap="square" lIns="0" tIns="381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dirty="0" sz="650" spc="30" b="1">
                <a:solidFill>
                  <a:srgbClr val="FFFFFF"/>
                </a:solidFill>
                <a:latin typeface="Arial"/>
                <a:cs typeface="Arial"/>
              </a:rPr>
              <a:t>РАСХОДЫ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1200" spc="40" b="1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dirty="0" sz="1200" spc="95" b="1">
                <a:solidFill>
                  <a:srgbClr val="FFFFFF"/>
                </a:solidFill>
                <a:latin typeface="Arial"/>
                <a:cs typeface="Arial"/>
              </a:rPr>
              <a:t>6</a:t>
            </a:r>
            <a:r>
              <a:rPr dirty="0" sz="1200" spc="-6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145" b="1">
                <a:solidFill>
                  <a:srgbClr val="FFFFFF"/>
                </a:solidFill>
                <a:latin typeface="Arial"/>
                <a:cs typeface="Arial"/>
              </a:rPr>
              <a:t>66</a:t>
            </a:r>
            <a:r>
              <a:rPr dirty="0" sz="1200" spc="135" b="1">
                <a:solidFill>
                  <a:srgbClr val="FFFFFF"/>
                </a:solidFill>
                <a:latin typeface="Arial"/>
                <a:cs typeface="Arial"/>
              </a:rPr>
              <a:t>0</a:t>
            </a:r>
            <a:r>
              <a:rPr dirty="0" sz="1200" spc="-35" b="1">
                <a:solidFill>
                  <a:srgbClr val="FFFFFF"/>
                </a:solidFill>
                <a:latin typeface="Arial"/>
                <a:cs typeface="Arial"/>
              </a:rPr>
              <a:t>,</a:t>
            </a:r>
            <a:r>
              <a:rPr dirty="0" sz="1200" spc="125" b="1">
                <a:solidFill>
                  <a:srgbClr val="FFFFFF"/>
                </a:solidFill>
                <a:latin typeface="Arial"/>
                <a:cs typeface="Arial"/>
              </a:rPr>
              <a:t>7</a:t>
            </a:r>
            <a:r>
              <a:rPr dirty="0" sz="1200" spc="50" b="1">
                <a:solidFill>
                  <a:srgbClr val="FFFFFF"/>
                </a:solidFill>
                <a:latin typeface="Arial"/>
                <a:cs typeface="Arial"/>
              </a:rPr>
              <a:t>*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80" name="object 80"/>
          <p:cNvGrpSpPr/>
          <p:nvPr/>
        </p:nvGrpSpPr>
        <p:grpSpPr>
          <a:xfrm>
            <a:off x="752824" y="3551301"/>
            <a:ext cx="13560425" cy="6602095"/>
            <a:chOff x="752824" y="3551301"/>
            <a:chExt cx="13560425" cy="6602095"/>
          </a:xfrm>
        </p:grpSpPr>
        <p:sp>
          <p:nvSpPr>
            <p:cNvPr id="81" name="object 81"/>
            <p:cNvSpPr/>
            <p:nvPr/>
          </p:nvSpPr>
          <p:spPr>
            <a:xfrm>
              <a:off x="755999" y="5515004"/>
              <a:ext cx="2039620" cy="0"/>
            </a:xfrm>
            <a:custGeom>
              <a:avLst/>
              <a:gdLst/>
              <a:ahLst/>
              <a:cxnLst/>
              <a:rect l="l" t="t" r="r" b="b"/>
              <a:pathLst>
                <a:path w="2039620" h="0">
                  <a:moveTo>
                    <a:pt x="0" y="0"/>
                  </a:moveTo>
                  <a:lnTo>
                    <a:pt x="2039302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2782595" y="550230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40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25400" y="25400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/>
            <p:cNvSpPr/>
            <p:nvPr/>
          </p:nvSpPr>
          <p:spPr>
            <a:xfrm>
              <a:off x="755999" y="6590969"/>
              <a:ext cx="2176145" cy="0"/>
            </a:xfrm>
            <a:custGeom>
              <a:avLst/>
              <a:gdLst/>
              <a:ahLst/>
              <a:cxnLst/>
              <a:rect l="l" t="t" r="r" b="b"/>
              <a:pathLst>
                <a:path w="2176145" h="0">
                  <a:moveTo>
                    <a:pt x="0" y="0"/>
                  </a:moveTo>
                  <a:lnTo>
                    <a:pt x="2176094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/>
            <p:cNvSpPr/>
            <p:nvPr/>
          </p:nvSpPr>
          <p:spPr>
            <a:xfrm>
              <a:off x="2919399" y="657826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400" y="0"/>
                  </a:moveTo>
                  <a:lnTo>
                    <a:pt x="0" y="0"/>
                  </a:lnTo>
                  <a:lnTo>
                    <a:pt x="0" y="25399"/>
                  </a:lnTo>
                  <a:lnTo>
                    <a:pt x="25400" y="2539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/>
            <p:cNvSpPr/>
            <p:nvPr/>
          </p:nvSpPr>
          <p:spPr>
            <a:xfrm>
              <a:off x="1997999" y="9825488"/>
              <a:ext cx="3821429" cy="0"/>
            </a:xfrm>
            <a:custGeom>
              <a:avLst/>
              <a:gdLst/>
              <a:ahLst/>
              <a:cxnLst/>
              <a:rect l="l" t="t" r="r" b="b"/>
              <a:pathLst>
                <a:path w="3821429" h="0">
                  <a:moveTo>
                    <a:pt x="0" y="0"/>
                  </a:moveTo>
                  <a:lnTo>
                    <a:pt x="3821303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/>
            <p:cNvSpPr/>
            <p:nvPr/>
          </p:nvSpPr>
          <p:spPr>
            <a:xfrm>
              <a:off x="5806604" y="981279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40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25400" y="25400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/>
            <p:cNvSpPr/>
            <p:nvPr/>
          </p:nvSpPr>
          <p:spPr>
            <a:xfrm>
              <a:off x="6048000" y="8431000"/>
              <a:ext cx="875030" cy="1657985"/>
            </a:xfrm>
            <a:custGeom>
              <a:avLst/>
              <a:gdLst/>
              <a:ahLst/>
              <a:cxnLst/>
              <a:rect l="l" t="t" r="r" b="b"/>
              <a:pathLst>
                <a:path w="875029" h="1657984">
                  <a:moveTo>
                    <a:pt x="0" y="0"/>
                  </a:moveTo>
                  <a:lnTo>
                    <a:pt x="874801" y="0"/>
                  </a:lnTo>
                  <a:lnTo>
                    <a:pt x="874801" y="1657896"/>
                  </a:lnTo>
                </a:path>
              </a:pathLst>
            </a:custGeom>
            <a:ln w="6349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6910095" y="1007620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40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25400" y="25400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5268499" y="9079003"/>
              <a:ext cx="875030" cy="844550"/>
            </a:xfrm>
            <a:custGeom>
              <a:avLst/>
              <a:gdLst/>
              <a:ahLst/>
              <a:cxnLst/>
              <a:rect l="l" t="t" r="r" b="b"/>
              <a:pathLst>
                <a:path w="875029" h="844550">
                  <a:moveTo>
                    <a:pt x="0" y="0"/>
                  </a:moveTo>
                  <a:lnTo>
                    <a:pt x="874801" y="0"/>
                  </a:lnTo>
                  <a:lnTo>
                    <a:pt x="874801" y="844295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/>
            <p:cNvSpPr/>
            <p:nvPr/>
          </p:nvSpPr>
          <p:spPr>
            <a:xfrm>
              <a:off x="6130594" y="991059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40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25400" y="25400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/>
            <p:cNvSpPr/>
            <p:nvPr/>
          </p:nvSpPr>
          <p:spPr>
            <a:xfrm>
              <a:off x="8134195" y="9072641"/>
              <a:ext cx="829944" cy="1068070"/>
            </a:xfrm>
            <a:custGeom>
              <a:avLst/>
              <a:gdLst/>
              <a:ahLst/>
              <a:cxnLst/>
              <a:rect l="l" t="t" r="r" b="b"/>
              <a:pathLst>
                <a:path w="829945" h="1068070">
                  <a:moveTo>
                    <a:pt x="829805" y="0"/>
                  </a:moveTo>
                  <a:lnTo>
                    <a:pt x="0" y="3187"/>
                  </a:lnTo>
                  <a:lnTo>
                    <a:pt x="1955" y="1067561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/>
            <p:cNvSpPr/>
            <p:nvPr/>
          </p:nvSpPr>
          <p:spPr>
            <a:xfrm>
              <a:off x="8123427" y="1012747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400" y="0"/>
                  </a:moveTo>
                  <a:lnTo>
                    <a:pt x="0" y="50"/>
                  </a:lnTo>
                  <a:lnTo>
                    <a:pt x="50" y="25450"/>
                  </a:lnTo>
                  <a:lnTo>
                    <a:pt x="25450" y="2539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/>
            <p:cNvSpPr/>
            <p:nvPr/>
          </p:nvSpPr>
          <p:spPr>
            <a:xfrm>
              <a:off x="9947980" y="9501563"/>
              <a:ext cx="4362450" cy="2540"/>
            </a:xfrm>
            <a:custGeom>
              <a:avLst/>
              <a:gdLst/>
              <a:ahLst/>
              <a:cxnLst/>
              <a:rect l="l" t="t" r="r" b="b"/>
              <a:pathLst>
                <a:path w="4362450" h="2540">
                  <a:moveTo>
                    <a:pt x="4362018" y="0"/>
                  </a:moveTo>
                  <a:lnTo>
                    <a:pt x="0" y="2438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/>
            <p:cNvSpPr/>
            <p:nvPr/>
          </p:nvSpPr>
          <p:spPr>
            <a:xfrm>
              <a:off x="9935280" y="9491289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399" y="0"/>
                  </a:moveTo>
                  <a:lnTo>
                    <a:pt x="0" y="12"/>
                  </a:lnTo>
                  <a:lnTo>
                    <a:pt x="12" y="25412"/>
                  </a:lnTo>
                  <a:lnTo>
                    <a:pt x="25412" y="25400"/>
                  </a:lnTo>
                  <a:lnTo>
                    <a:pt x="25399" y="0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/>
            <p:cNvSpPr/>
            <p:nvPr/>
          </p:nvSpPr>
          <p:spPr>
            <a:xfrm>
              <a:off x="755999" y="10043999"/>
              <a:ext cx="5819775" cy="0"/>
            </a:xfrm>
            <a:custGeom>
              <a:avLst/>
              <a:gdLst/>
              <a:ahLst/>
              <a:cxnLst/>
              <a:rect l="l" t="t" r="r" b="b"/>
              <a:pathLst>
                <a:path w="5819775" h="0">
                  <a:moveTo>
                    <a:pt x="0" y="0"/>
                  </a:moveTo>
                  <a:lnTo>
                    <a:pt x="5819305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/>
            <p:cNvSpPr/>
            <p:nvPr/>
          </p:nvSpPr>
          <p:spPr>
            <a:xfrm>
              <a:off x="6562597" y="1003129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40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25400" y="25400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/>
            <p:cNvSpPr/>
            <p:nvPr/>
          </p:nvSpPr>
          <p:spPr>
            <a:xfrm>
              <a:off x="3348000" y="9612006"/>
              <a:ext cx="1908175" cy="0"/>
            </a:xfrm>
            <a:custGeom>
              <a:avLst/>
              <a:gdLst/>
              <a:ahLst/>
              <a:cxnLst/>
              <a:rect l="l" t="t" r="r" b="b"/>
              <a:pathLst>
                <a:path w="1908175" h="0">
                  <a:moveTo>
                    <a:pt x="0" y="0"/>
                  </a:moveTo>
                  <a:lnTo>
                    <a:pt x="1907794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/>
            <p:cNvSpPr/>
            <p:nvPr/>
          </p:nvSpPr>
          <p:spPr>
            <a:xfrm>
              <a:off x="5243105" y="959930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400" y="0"/>
                  </a:moveTo>
                  <a:lnTo>
                    <a:pt x="0" y="0"/>
                  </a:lnTo>
                  <a:lnTo>
                    <a:pt x="0" y="25399"/>
                  </a:lnTo>
                  <a:lnTo>
                    <a:pt x="25400" y="2539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/>
            <p:cNvSpPr/>
            <p:nvPr/>
          </p:nvSpPr>
          <p:spPr>
            <a:xfrm>
              <a:off x="756000" y="8532004"/>
              <a:ext cx="3227705" cy="0"/>
            </a:xfrm>
            <a:custGeom>
              <a:avLst/>
              <a:gdLst/>
              <a:ahLst/>
              <a:cxnLst/>
              <a:rect l="l" t="t" r="r" b="b"/>
              <a:pathLst>
                <a:path w="3227704" h="0">
                  <a:moveTo>
                    <a:pt x="0" y="0"/>
                  </a:moveTo>
                  <a:lnTo>
                    <a:pt x="3227298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/>
            <p:cNvSpPr/>
            <p:nvPr/>
          </p:nvSpPr>
          <p:spPr>
            <a:xfrm>
              <a:off x="3970604" y="851929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400" y="0"/>
                  </a:moveTo>
                  <a:lnTo>
                    <a:pt x="0" y="0"/>
                  </a:lnTo>
                  <a:lnTo>
                    <a:pt x="0" y="25399"/>
                  </a:lnTo>
                  <a:lnTo>
                    <a:pt x="25400" y="2539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/>
            <p:cNvSpPr/>
            <p:nvPr/>
          </p:nvSpPr>
          <p:spPr>
            <a:xfrm>
              <a:off x="11676704" y="7776006"/>
              <a:ext cx="2633345" cy="0"/>
            </a:xfrm>
            <a:custGeom>
              <a:avLst/>
              <a:gdLst/>
              <a:ahLst/>
              <a:cxnLst/>
              <a:rect l="l" t="t" r="r" b="b"/>
              <a:pathLst>
                <a:path w="2633344" h="0">
                  <a:moveTo>
                    <a:pt x="2633294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/>
            <p:cNvSpPr/>
            <p:nvPr/>
          </p:nvSpPr>
          <p:spPr>
            <a:xfrm>
              <a:off x="11663997" y="776330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40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25400" y="25400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/>
            <p:cNvSpPr/>
            <p:nvPr/>
          </p:nvSpPr>
          <p:spPr>
            <a:xfrm>
              <a:off x="12336698" y="5184004"/>
              <a:ext cx="1973580" cy="0"/>
            </a:xfrm>
            <a:custGeom>
              <a:avLst/>
              <a:gdLst/>
              <a:ahLst/>
              <a:cxnLst/>
              <a:rect l="l" t="t" r="r" b="b"/>
              <a:pathLst>
                <a:path w="1973580" h="0">
                  <a:moveTo>
                    <a:pt x="1973300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/>
            <p:cNvSpPr/>
            <p:nvPr/>
          </p:nvSpPr>
          <p:spPr>
            <a:xfrm>
              <a:off x="12324004" y="517130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40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25400" y="25400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/>
            <p:cNvSpPr/>
            <p:nvPr/>
          </p:nvSpPr>
          <p:spPr>
            <a:xfrm>
              <a:off x="756000" y="3564003"/>
              <a:ext cx="2376170" cy="0"/>
            </a:xfrm>
            <a:custGeom>
              <a:avLst/>
              <a:gdLst/>
              <a:ahLst/>
              <a:cxnLst/>
              <a:rect l="l" t="t" r="r" b="b"/>
              <a:pathLst>
                <a:path w="2376170" h="0">
                  <a:moveTo>
                    <a:pt x="0" y="0"/>
                  </a:moveTo>
                  <a:lnTo>
                    <a:pt x="2376004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/>
            <p:cNvSpPr/>
            <p:nvPr/>
          </p:nvSpPr>
          <p:spPr>
            <a:xfrm>
              <a:off x="3119297" y="355130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40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25400" y="25400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/>
            <p:cNvSpPr/>
            <p:nvPr/>
          </p:nvSpPr>
          <p:spPr>
            <a:xfrm>
              <a:off x="10382400" y="5402881"/>
              <a:ext cx="1080135" cy="648335"/>
            </a:xfrm>
            <a:custGeom>
              <a:avLst/>
              <a:gdLst/>
              <a:ahLst/>
              <a:cxnLst/>
              <a:rect l="l" t="t" r="r" b="b"/>
              <a:pathLst>
                <a:path w="1080134" h="648335">
                  <a:moveTo>
                    <a:pt x="1079995" y="0"/>
                  </a:moveTo>
                  <a:lnTo>
                    <a:pt x="0" y="0"/>
                  </a:lnTo>
                  <a:lnTo>
                    <a:pt x="0" y="648004"/>
                  </a:lnTo>
                  <a:lnTo>
                    <a:pt x="971994" y="648004"/>
                  </a:lnTo>
                  <a:lnTo>
                    <a:pt x="1079995" y="540004"/>
                  </a:lnTo>
                  <a:lnTo>
                    <a:pt x="1079995" y="0"/>
                  </a:lnTo>
                  <a:close/>
                </a:path>
              </a:pathLst>
            </a:custGeom>
            <a:solidFill>
              <a:srgbClr val="808184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8" name="object 108"/>
          <p:cNvSpPr txBox="1"/>
          <p:nvPr/>
        </p:nvSpPr>
        <p:spPr>
          <a:xfrm>
            <a:off x="3335299" y="9167245"/>
            <a:ext cx="981710" cy="380365"/>
          </a:xfrm>
          <a:prstGeom prst="rect">
            <a:avLst/>
          </a:prstGeom>
        </p:spPr>
        <p:txBody>
          <a:bodyPr wrap="square" lIns="0" tIns="381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ЗДРАВООХРАНЕНИЕ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1200" spc="-200" b="1">
                <a:solidFill>
                  <a:srgbClr val="BFA159"/>
                </a:solidFill>
                <a:latin typeface="Arial"/>
                <a:cs typeface="Arial"/>
              </a:rPr>
              <a:t>1</a:t>
            </a:r>
            <a:r>
              <a:rPr dirty="0" sz="1200" spc="-65" b="1">
                <a:solidFill>
                  <a:srgbClr val="BFA159"/>
                </a:solidFill>
                <a:latin typeface="Arial"/>
                <a:cs typeface="Arial"/>
              </a:rPr>
              <a:t> </a:t>
            </a:r>
            <a:r>
              <a:rPr dirty="0" sz="1200" spc="130" b="1">
                <a:solidFill>
                  <a:srgbClr val="BFA159"/>
                </a:solidFill>
                <a:latin typeface="Arial"/>
                <a:cs typeface="Arial"/>
              </a:rPr>
              <a:t>6</a:t>
            </a:r>
            <a:r>
              <a:rPr dirty="0" sz="1200" spc="175" b="1">
                <a:solidFill>
                  <a:srgbClr val="BFA159"/>
                </a:solidFill>
                <a:latin typeface="Arial"/>
                <a:cs typeface="Arial"/>
              </a:rPr>
              <a:t>4</a:t>
            </a:r>
            <a:r>
              <a:rPr dirty="0" sz="1200" spc="65" b="1">
                <a:solidFill>
                  <a:srgbClr val="BFA159"/>
                </a:solidFill>
                <a:latin typeface="Arial"/>
                <a:cs typeface="Arial"/>
              </a:rPr>
              <a:t>9</a:t>
            </a:r>
            <a:r>
              <a:rPr dirty="0" sz="1200" spc="105" b="1">
                <a:solidFill>
                  <a:srgbClr val="BFA159"/>
                </a:solidFill>
                <a:latin typeface="Arial"/>
                <a:cs typeface="Arial"/>
              </a:rPr>
              <a:t>,</a:t>
            </a:r>
            <a:r>
              <a:rPr dirty="0" sz="1200" spc="40" b="1">
                <a:solidFill>
                  <a:srgbClr val="BFA159"/>
                </a:solidFill>
                <a:latin typeface="Arial"/>
                <a:cs typeface="Arial"/>
              </a:rPr>
              <a:t>3</a:t>
            </a:r>
            <a:endParaRPr sz="1200">
              <a:latin typeface="Arial"/>
              <a:cs typeface="Arial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10477699" y="5495247"/>
            <a:ext cx="631190" cy="380365"/>
          </a:xfrm>
          <a:prstGeom prst="rect">
            <a:avLst/>
          </a:prstGeom>
        </p:spPr>
        <p:txBody>
          <a:bodyPr wrap="square" lIns="0" tIns="381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dirty="0" sz="650" spc="55" b="1">
                <a:solidFill>
                  <a:srgbClr val="FFFFFF"/>
                </a:solidFill>
                <a:latin typeface="Arial"/>
                <a:cs typeface="Arial"/>
              </a:rPr>
              <a:t>ДЕФИЦИТ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1200" spc="-55" b="1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1200" spc="-70" b="1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dirty="0" sz="1200" spc="-1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75" b="1">
                <a:solidFill>
                  <a:srgbClr val="FFFFFF"/>
                </a:solidFill>
                <a:latin typeface="Arial"/>
                <a:cs typeface="Arial"/>
              </a:rPr>
              <a:t>5</a:t>
            </a:r>
            <a:r>
              <a:rPr dirty="0" sz="1200" spc="125" b="1">
                <a:solidFill>
                  <a:srgbClr val="FFFFFF"/>
                </a:solidFill>
                <a:latin typeface="Arial"/>
                <a:cs typeface="Arial"/>
              </a:rPr>
              <a:t>9</a:t>
            </a:r>
            <a:r>
              <a:rPr dirty="0" sz="1200" spc="95" b="1">
                <a:solidFill>
                  <a:srgbClr val="FFFFFF"/>
                </a:solidFill>
                <a:latin typeface="Arial"/>
                <a:cs typeface="Arial"/>
              </a:rPr>
              <a:t>5</a:t>
            </a:r>
            <a:r>
              <a:rPr dirty="0" sz="1200" spc="25" b="1">
                <a:solidFill>
                  <a:srgbClr val="FFFFFF"/>
                </a:solidFill>
                <a:latin typeface="Arial"/>
                <a:cs typeface="Arial"/>
              </a:rPr>
              <a:t>,</a:t>
            </a:r>
            <a:r>
              <a:rPr dirty="0" sz="1200" spc="155" b="1">
                <a:solidFill>
                  <a:srgbClr val="FFFFFF"/>
                </a:solidFill>
                <a:latin typeface="Arial"/>
                <a:cs typeface="Arial"/>
              </a:rPr>
              <a:t>4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0" name="object 110"/>
          <p:cNvGrpSpPr/>
          <p:nvPr/>
        </p:nvGrpSpPr>
        <p:grpSpPr>
          <a:xfrm>
            <a:off x="752821" y="1560004"/>
            <a:ext cx="3957954" cy="6104255"/>
            <a:chOff x="752821" y="1560004"/>
            <a:chExt cx="3957954" cy="6104255"/>
          </a:xfrm>
        </p:grpSpPr>
        <p:sp>
          <p:nvSpPr>
            <p:cNvPr id="111" name="object 111"/>
            <p:cNvSpPr/>
            <p:nvPr/>
          </p:nvSpPr>
          <p:spPr>
            <a:xfrm>
              <a:off x="2981375" y="7000562"/>
              <a:ext cx="256540" cy="99695"/>
            </a:xfrm>
            <a:custGeom>
              <a:avLst/>
              <a:gdLst/>
              <a:ahLst/>
              <a:cxnLst/>
              <a:rect l="l" t="t" r="r" b="b"/>
              <a:pathLst>
                <a:path w="256539" h="99695">
                  <a:moveTo>
                    <a:pt x="0" y="99225"/>
                  </a:moveTo>
                  <a:lnTo>
                    <a:pt x="256336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/>
            <p:cNvSpPr/>
            <p:nvPr/>
          </p:nvSpPr>
          <p:spPr>
            <a:xfrm>
              <a:off x="755996" y="7002993"/>
              <a:ext cx="2268220" cy="658495"/>
            </a:xfrm>
            <a:custGeom>
              <a:avLst/>
              <a:gdLst/>
              <a:ahLst/>
              <a:cxnLst/>
              <a:rect l="l" t="t" r="r" b="b"/>
              <a:pathLst>
                <a:path w="2268220" h="658495">
                  <a:moveTo>
                    <a:pt x="0" y="657809"/>
                  </a:moveTo>
                  <a:lnTo>
                    <a:pt x="2268004" y="657961"/>
                  </a:lnTo>
                  <a:lnTo>
                    <a:pt x="2268004" y="0"/>
                  </a:lnTo>
                </a:path>
              </a:pathLst>
            </a:custGeom>
            <a:ln w="6349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/>
            <p:cNvSpPr/>
            <p:nvPr/>
          </p:nvSpPr>
          <p:spPr>
            <a:xfrm>
              <a:off x="3011297" y="699028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400" y="0"/>
                  </a:moveTo>
                  <a:lnTo>
                    <a:pt x="0" y="0"/>
                  </a:lnTo>
                  <a:lnTo>
                    <a:pt x="0" y="25399"/>
                  </a:lnTo>
                  <a:lnTo>
                    <a:pt x="25400" y="2539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/>
            <p:cNvSpPr/>
            <p:nvPr/>
          </p:nvSpPr>
          <p:spPr>
            <a:xfrm>
              <a:off x="755996" y="1572707"/>
              <a:ext cx="3942079" cy="692150"/>
            </a:xfrm>
            <a:custGeom>
              <a:avLst/>
              <a:gdLst/>
              <a:ahLst/>
              <a:cxnLst/>
              <a:rect l="l" t="t" r="r" b="b"/>
              <a:pathLst>
                <a:path w="3942079" h="692150">
                  <a:moveTo>
                    <a:pt x="0" y="691972"/>
                  </a:moveTo>
                  <a:lnTo>
                    <a:pt x="3942003" y="692124"/>
                  </a:lnTo>
                  <a:lnTo>
                    <a:pt x="3942003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/>
            <p:cNvSpPr/>
            <p:nvPr/>
          </p:nvSpPr>
          <p:spPr>
            <a:xfrm>
              <a:off x="4685296" y="156000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40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25400" y="25400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/>
            <p:cNvSpPr/>
            <p:nvPr/>
          </p:nvSpPr>
          <p:spPr>
            <a:xfrm>
              <a:off x="3144701" y="7020003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 h="0">
                  <a:moveTo>
                    <a:pt x="102859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/>
            <p:cNvSpPr/>
            <p:nvPr/>
          </p:nvSpPr>
          <p:spPr>
            <a:xfrm>
              <a:off x="3131997" y="700730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40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25400" y="25400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8" name="object 118"/>
          <p:cNvSpPr txBox="1"/>
          <p:nvPr/>
        </p:nvSpPr>
        <p:spPr>
          <a:xfrm>
            <a:off x="11327300" y="9720003"/>
            <a:ext cx="3032760" cy="349885"/>
          </a:xfrm>
          <a:prstGeom prst="rect">
            <a:avLst/>
          </a:prstGeom>
        </p:spPr>
        <p:txBody>
          <a:bodyPr wrap="square" lIns="0" tIns="444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r>
              <a:rPr dirty="0" sz="500" spc="-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В</a:t>
            </a:r>
            <a:r>
              <a:rPr dirty="0" sz="500" spc="-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общем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объеме</a:t>
            </a:r>
            <a:r>
              <a:rPr dirty="0" sz="500" spc="-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расходов</a:t>
            </a:r>
            <a:r>
              <a:rPr dirty="0" sz="500" spc="-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предусматриваются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условно</a:t>
            </a:r>
            <a:r>
              <a:rPr dirty="0" sz="500" spc="-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утверждаемые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расходы</a:t>
            </a:r>
            <a:endParaRPr sz="500">
              <a:latin typeface="Microsoft Sans Serif"/>
              <a:cs typeface="Microsoft Sans Serif"/>
            </a:endParaRPr>
          </a:p>
          <a:p>
            <a:pPr marL="53340" marR="5080">
              <a:lnSpc>
                <a:spcPct val="141700"/>
              </a:lnSpc>
            </a:pP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(не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распределенные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в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плановом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периоде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в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соответствии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с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классификацией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расходов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 бюджетов</a:t>
            </a:r>
            <a:r>
              <a:rPr dirty="0" sz="500" spc="-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бюджетные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ассигнования)</a:t>
            </a:r>
            <a:endParaRPr sz="500">
              <a:latin typeface="Microsoft Sans Serif"/>
              <a:cs typeface="Microsoft Sans Serif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527300" y="10088502"/>
            <a:ext cx="11874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60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14477536" y="10088502"/>
            <a:ext cx="11557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35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endParaRPr sz="12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1267460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5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С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Н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В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НЫ</a:t>
            </a:r>
            <a:r>
              <a:rPr dirty="0" sz="650" spc="1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50">
                <a:solidFill>
                  <a:srgbClr val="211D1E"/>
                </a:solidFill>
                <a:latin typeface="Verdana"/>
                <a:cs typeface="Verdana"/>
              </a:rPr>
              <a:t>П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М</a:t>
            </a:r>
            <a:r>
              <a:rPr dirty="0" sz="650" spc="6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15">
                <a:solidFill>
                  <a:srgbClr val="211D1E"/>
                </a:solidFill>
                <a:latin typeface="Verdana"/>
                <a:cs typeface="Verdana"/>
              </a:rPr>
              <a:t>Т</a:t>
            </a:r>
            <a:r>
              <a:rPr dirty="0" sz="650" spc="6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20">
                <a:solidFill>
                  <a:srgbClr val="211D1E"/>
                </a:solidFill>
                <a:latin typeface="Verdana"/>
                <a:cs typeface="Verdana"/>
              </a:rPr>
              <a:t>Ы 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Ф</a:t>
            </a:r>
            <a:r>
              <a:rPr dirty="0" sz="650" spc="6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30">
                <a:solidFill>
                  <a:srgbClr val="211D1E"/>
                </a:solidFill>
                <a:latin typeface="Verdana"/>
                <a:cs typeface="Verdana"/>
              </a:rPr>
              <a:t>Д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7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Л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Ь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Н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-10">
                <a:solidFill>
                  <a:srgbClr val="211D1E"/>
                </a:solidFill>
                <a:latin typeface="Verdana"/>
                <a:cs typeface="Verdana"/>
              </a:rPr>
              <a:t>Г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20">
                <a:solidFill>
                  <a:srgbClr val="211D1E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11D1E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Т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11D1E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11D1E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11D1E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11D1E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11D1E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11D1E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11D1E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11D1E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11D1E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8744823" y="1342603"/>
            <a:ext cx="5298440" cy="3393440"/>
            <a:chOff x="8744823" y="1342603"/>
            <a:chExt cx="5298440" cy="3393440"/>
          </a:xfrm>
        </p:grpSpPr>
        <p:sp>
          <p:nvSpPr>
            <p:cNvPr id="9" name="object 9"/>
            <p:cNvSpPr/>
            <p:nvPr/>
          </p:nvSpPr>
          <p:spPr>
            <a:xfrm>
              <a:off x="9233999" y="2011503"/>
              <a:ext cx="0" cy="2722880"/>
            </a:xfrm>
            <a:custGeom>
              <a:avLst/>
              <a:gdLst/>
              <a:ahLst/>
              <a:cxnLst/>
              <a:rect l="l" t="t" r="r" b="b"/>
              <a:pathLst>
                <a:path w="0" h="2722879">
                  <a:moveTo>
                    <a:pt x="0" y="0"/>
                  </a:moveTo>
                  <a:lnTo>
                    <a:pt x="0" y="2722499"/>
                  </a:lnTo>
                </a:path>
              </a:pathLst>
            </a:custGeom>
            <a:ln w="3175">
              <a:solidFill>
                <a:srgbClr val="ADAEB2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10262577" y="1888330"/>
              <a:ext cx="0" cy="2846070"/>
            </a:xfrm>
            <a:custGeom>
              <a:avLst/>
              <a:gdLst/>
              <a:ahLst/>
              <a:cxnLst/>
              <a:rect l="l" t="t" r="r" b="b"/>
              <a:pathLst>
                <a:path w="0" h="2846070">
                  <a:moveTo>
                    <a:pt x="0" y="0"/>
                  </a:moveTo>
                  <a:lnTo>
                    <a:pt x="0" y="2845676"/>
                  </a:lnTo>
                </a:path>
              </a:pathLst>
            </a:custGeom>
            <a:ln w="3175">
              <a:solidFill>
                <a:srgbClr val="ADAEB2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9234003" y="2412857"/>
              <a:ext cx="1033780" cy="575310"/>
            </a:xfrm>
            <a:custGeom>
              <a:avLst/>
              <a:gdLst/>
              <a:ahLst/>
              <a:cxnLst/>
              <a:rect l="l" t="t" r="r" b="b"/>
              <a:pathLst>
                <a:path w="1033779" h="575310">
                  <a:moveTo>
                    <a:pt x="1033195" y="575144"/>
                  </a:moveTo>
                  <a:lnTo>
                    <a:pt x="0" y="0"/>
                  </a:lnTo>
                </a:path>
              </a:pathLst>
            </a:custGeom>
            <a:ln w="50800">
              <a:solidFill>
                <a:srgbClr val="C283A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11338412" y="1750502"/>
              <a:ext cx="0" cy="2983865"/>
            </a:xfrm>
            <a:custGeom>
              <a:avLst/>
              <a:gdLst/>
              <a:ahLst/>
              <a:cxnLst/>
              <a:rect l="l" t="t" r="r" b="b"/>
              <a:pathLst>
                <a:path w="0" h="2983865">
                  <a:moveTo>
                    <a:pt x="0" y="1730895"/>
                  </a:moveTo>
                  <a:lnTo>
                    <a:pt x="0" y="2983496"/>
                  </a:lnTo>
                </a:path>
                <a:path w="0" h="2983865">
                  <a:moveTo>
                    <a:pt x="0" y="0"/>
                  </a:moveTo>
                  <a:lnTo>
                    <a:pt x="0" y="1651965"/>
                  </a:lnTo>
                </a:path>
              </a:pathLst>
            </a:custGeom>
            <a:ln w="3175">
              <a:solidFill>
                <a:srgbClr val="ADAEB2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10266348" y="2986910"/>
              <a:ext cx="1073785" cy="441325"/>
            </a:xfrm>
            <a:custGeom>
              <a:avLst/>
              <a:gdLst/>
              <a:ahLst/>
              <a:cxnLst/>
              <a:rect l="l" t="t" r="r" b="b"/>
              <a:pathLst>
                <a:path w="1073784" h="441325">
                  <a:moveTo>
                    <a:pt x="1073772" y="440956"/>
                  </a:moveTo>
                  <a:lnTo>
                    <a:pt x="0" y="0"/>
                  </a:lnTo>
                </a:path>
              </a:pathLst>
            </a:custGeom>
            <a:ln w="50800">
              <a:solidFill>
                <a:srgbClr val="C283A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12420000" y="1511998"/>
              <a:ext cx="0" cy="2189480"/>
            </a:xfrm>
            <a:custGeom>
              <a:avLst/>
              <a:gdLst/>
              <a:ahLst/>
              <a:cxnLst/>
              <a:rect l="l" t="t" r="r" b="b"/>
              <a:pathLst>
                <a:path w="0" h="2189479">
                  <a:moveTo>
                    <a:pt x="0" y="1969399"/>
                  </a:moveTo>
                  <a:lnTo>
                    <a:pt x="0" y="2189043"/>
                  </a:lnTo>
                </a:path>
                <a:path w="0" h="2189479">
                  <a:moveTo>
                    <a:pt x="0" y="0"/>
                  </a:moveTo>
                  <a:lnTo>
                    <a:pt x="0" y="1890468"/>
                  </a:lnTo>
                </a:path>
              </a:pathLst>
            </a:custGeom>
            <a:ln w="3175">
              <a:solidFill>
                <a:srgbClr val="ADAEB2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1339993" y="3427867"/>
              <a:ext cx="1080135" cy="28575"/>
            </a:xfrm>
            <a:custGeom>
              <a:avLst/>
              <a:gdLst/>
              <a:ahLst/>
              <a:cxnLst/>
              <a:rect l="l" t="t" r="r" b="b"/>
              <a:pathLst>
                <a:path w="1080134" h="28575">
                  <a:moveTo>
                    <a:pt x="1080008" y="28130"/>
                  </a:moveTo>
                  <a:lnTo>
                    <a:pt x="0" y="0"/>
                  </a:lnTo>
                </a:path>
              </a:pathLst>
            </a:custGeom>
            <a:ln w="50800">
              <a:solidFill>
                <a:srgbClr val="C283A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3498412" y="1368002"/>
              <a:ext cx="0" cy="2333625"/>
            </a:xfrm>
            <a:custGeom>
              <a:avLst/>
              <a:gdLst/>
              <a:ahLst/>
              <a:cxnLst/>
              <a:rect l="l" t="t" r="r" b="b"/>
              <a:pathLst>
                <a:path w="0" h="2333625">
                  <a:moveTo>
                    <a:pt x="0" y="0"/>
                  </a:moveTo>
                  <a:lnTo>
                    <a:pt x="0" y="2333039"/>
                  </a:lnTo>
                </a:path>
              </a:pathLst>
            </a:custGeom>
            <a:ln w="3175">
              <a:solidFill>
                <a:srgbClr val="ADAEB2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2420001" y="3455997"/>
              <a:ext cx="1069340" cy="0"/>
            </a:xfrm>
            <a:custGeom>
              <a:avLst/>
              <a:gdLst/>
              <a:ahLst/>
              <a:cxnLst/>
              <a:rect l="l" t="t" r="r" b="b"/>
              <a:pathLst>
                <a:path w="1069340" h="0">
                  <a:moveTo>
                    <a:pt x="1069200" y="0"/>
                  </a:moveTo>
                  <a:lnTo>
                    <a:pt x="0" y="0"/>
                  </a:lnTo>
                </a:path>
              </a:pathLst>
            </a:custGeom>
            <a:ln w="50800">
              <a:solidFill>
                <a:srgbClr val="C283A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9233999" y="1368003"/>
              <a:ext cx="4266565" cy="652145"/>
            </a:xfrm>
            <a:custGeom>
              <a:avLst/>
              <a:gdLst/>
              <a:ahLst/>
              <a:cxnLst/>
              <a:rect l="l" t="t" r="r" b="b"/>
              <a:pathLst>
                <a:path w="4266565" h="652144">
                  <a:moveTo>
                    <a:pt x="0" y="651598"/>
                  </a:moveTo>
                  <a:lnTo>
                    <a:pt x="1031557" y="520331"/>
                  </a:lnTo>
                  <a:lnTo>
                    <a:pt x="2106002" y="387375"/>
                  </a:lnTo>
                  <a:lnTo>
                    <a:pt x="3185998" y="144005"/>
                  </a:lnTo>
                  <a:lnTo>
                    <a:pt x="4266006" y="0"/>
                  </a:lnTo>
                </a:path>
              </a:pathLst>
            </a:custGeom>
            <a:ln w="50800">
              <a:solidFill>
                <a:srgbClr val="BFA15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2420000" y="3788062"/>
              <a:ext cx="0" cy="946150"/>
            </a:xfrm>
            <a:custGeom>
              <a:avLst/>
              <a:gdLst/>
              <a:ahLst/>
              <a:cxnLst/>
              <a:rect l="l" t="t" r="r" b="b"/>
              <a:pathLst>
                <a:path w="0" h="946150">
                  <a:moveTo>
                    <a:pt x="0" y="0"/>
                  </a:moveTo>
                  <a:lnTo>
                    <a:pt x="0" y="945939"/>
                  </a:lnTo>
                </a:path>
              </a:pathLst>
            </a:custGeom>
            <a:ln w="3175">
              <a:solidFill>
                <a:srgbClr val="ADAEB2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3498412" y="3788062"/>
              <a:ext cx="0" cy="946150"/>
            </a:xfrm>
            <a:custGeom>
              <a:avLst/>
              <a:gdLst/>
              <a:ahLst/>
              <a:cxnLst/>
              <a:rect l="l" t="t" r="r" b="b"/>
              <a:pathLst>
                <a:path w="0" h="946150">
                  <a:moveTo>
                    <a:pt x="0" y="0"/>
                  </a:moveTo>
                  <a:lnTo>
                    <a:pt x="0" y="945948"/>
                  </a:lnTo>
                </a:path>
              </a:pathLst>
            </a:custGeom>
            <a:ln w="3175">
              <a:solidFill>
                <a:srgbClr val="ADAEB2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855999" y="4045798"/>
              <a:ext cx="5076190" cy="0"/>
            </a:xfrm>
            <a:custGeom>
              <a:avLst/>
              <a:gdLst/>
              <a:ahLst/>
              <a:cxnLst/>
              <a:rect l="l" t="t" r="r" b="b"/>
              <a:pathLst>
                <a:path w="5076190" h="0">
                  <a:moveTo>
                    <a:pt x="0" y="0"/>
                  </a:moveTo>
                  <a:lnTo>
                    <a:pt x="5075999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8747998" y="4332137"/>
              <a:ext cx="108585" cy="138430"/>
            </a:xfrm>
            <a:custGeom>
              <a:avLst/>
              <a:gdLst/>
              <a:ahLst/>
              <a:cxnLst/>
              <a:rect l="l" t="t" r="r" b="b"/>
              <a:pathLst>
                <a:path w="108584" h="138429">
                  <a:moveTo>
                    <a:pt x="0" y="0"/>
                  </a:moveTo>
                  <a:lnTo>
                    <a:pt x="108000" y="0"/>
                  </a:lnTo>
                </a:path>
                <a:path w="108584" h="138429">
                  <a:moveTo>
                    <a:pt x="0" y="137909"/>
                  </a:moveTo>
                  <a:lnTo>
                    <a:pt x="108000" y="137909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9234003" y="3564008"/>
              <a:ext cx="4266565" cy="769620"/>
            </a:xfrm>
            <a:custGeom>
              <a:avLst/>
              <a:gdLst/>
              <a:ahLst/>
              <a:cxnLst/>
              <a:rect l="l" t="t" r="r" b="b"/>
              <a:pathLst>
                <a:path w="4266565" h="769620">
                  <a:moveTo>
                    <a:pt x="1026985" y="5181"/>
                  </a:moveTo>
                  <a:lnTo>
                    <a:pt x="0" y="769493"/>
                  </a:lnTo>
                  <a:lnTo>
                    <a:pt x="1026985" y="5181"/>
                  </a:lnTo>
                </a:path>
                <a:path w="4266565" h="769620">
                  <a:moveTo>
                    <a:pt x="2105990" y="162433"/>
                  </a:moveTo>
                  <a:lnTo>
                    <a:pt x="1026985" y="0"/>
                  </a:lnTo>
                </a:path>
                <a:path w="4266565" h="769620">
                  <a:moveTo>
                    <a:pt x="3166402" y="162433"/>
                  </a:moveTo>
                  <a:lnTo>
                    <a:pt x="2105990" y="162433"/>
                  </a:lnTo>
                </a:path>
                <a:path w="4266565" h="769620">
                  <a:moveTo>
                    <a:pt x="4265993" y="198653"/>
                  </a:moveTo>
                  <a:lnTo>
                    <a:pt x="3185998" y="162433"/>
                  </a:lnTo>
                </a:path>
              </a:pathLst>
            </a:custGeom>
            <a:ln w="50800">
              <a:solidFill>
                <a:srgbClr val="243F8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8747998" y="2211561"/>
              <a:ext cx="108585" cy="1410335"/>
            </a:xfrm>
            <a:custGeom>
              <a:avLst/>
              <a:gdLst/>
              <a:ahLst/>
              <a:cxnLst/>
              <a:rect l="l" t="t" r="r" b="b"/>
              <a:pathLst>
                <a:path w="108584" h="1410335">
                  <a:moveTo>
                    <a:pt x="0" y="1409738"/>
                  </a:moveTo>
                  <a:lnTo>
                    <a:pt x="108165" y="1409738"/>
                  </a:lnTo>
                </a:path>
                <a:path w="108584" h="1410335">
                  <a:moveTo>
                    <a:pt x="0" y="986815"/>
                  </a:moveTo>
                  <a:lnTo>
                    <a:pt x="108165" y="986815"/>
                  </a:lnTo>
                </a:path>
                <a:path w="108584" h="1410335">
                  <a:moveTo>
                    <a:pt x="0" y="563892"/>
                  </a:moveTo>
                  <a:lnTo>
                    <a:pt x="108165" y="563892"/>
                  </a:lnTo>
                </a:path>
                <a:path w="108584" h="1410335">
                  <a:moveTo>
                    <a:pt x="0" y="140982"/>
                  </a:moveTo>
                  <a:lnTo>
                    <a:pt x="108165" y="140982"/>
                  </a:lnTo>
                </a:path>
                <a:path w="108584" h="1410335">
                  <a:moveTo>
                    <a:pt x="0" y="0"/>
                  </a:moveTo>
                  <a:lnTo>
                    <a:pt x="108165" y="0"/>
                  </a:lnTo>
                </a:path>
                <a:path w="108584" h="1410335">
                  <a:moveTo>
                    <a:pt x="0" y="281952"/>
                  </a:moveTo>
                  <a:lnTo>
                    <a:pt x="108165" y="281952"/>
                  </a:lnTo>
                </a:path>
                <a:path w="108584" h="1410335">
                  <a:moveTo>
                    <a:pt x="0" y="422922"/>
                  </a:moveTo>
                  <a:lnTo>
                    <a:pt x="108165" y="422922"/>
                  </a:lnTo>
                </a:path>
                <a:path w="108584" h="1410335">
                  <a:moveTo>
                    <a:pt x="0" y="704875"/>
                  </a:moveTo>
                  <a:lnTo>
                    <a:pt x="108165" y="704875"/>
                  </a:lnTo>
                </a:path>
                <a:path w="108584" h="1410335">
                  <a:moveTo>
                    <a:pt x="0" y="845845"/>
                  </a:moveTo>
                  <a:lnTo>
                    <a:pt x="108165" y="845845"/>
                  </a:lnTo>
                </a:path>
                <a:path w="108584" h="1410335">
                  <a:moveTo>
                    <a:pt x="0" y="1127785"/>
                  </a:moveTo>
                  <a:lnTo>
                    <a:pt x="108165" y="1127785"/>
                  </a:lnTo>
                </a:path>
                <a:path w="108584" h="1410335">
                  <a:moveTo>
                    <a:pt x="0" y="1268768"/>
                  </a:moveTo>
                  <a:lnTo>
                    <a:pt x="108165" y="1268768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8747998" y="3765833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0" y="0"/>
                  </a:moveTo>
                  <a:lnTo>
                    <a:pt x="108165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3931998" y="4045795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0" y="0"/>
                  </a:moveTo>
                  <a:lnTo>
                    <a:pt x="108000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3931998" y="2585454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0" y="0"/>
                  </a:moveTo>
                  <a:lnTo>
                    <a:pt x="108000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3931998" y="1921663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0" y="0"/>
                  </a:moveTo>
                  <a:lnTo>
                    <a:pt x="108000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3931998" y="1536761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0" y="0"/>
                  </a:moveTo>
                  <a:lnTo>
                    <a:pt x="108000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13931998" y="3780279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0" y="0"/>
                  </a:moveTo>
                  <a:lnTo>
                    <a:pt x="108000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13931998" y="3116488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0" y="0"/>
                  </a:moveTo>
                  <a:lnTo>
                    <a:pt x="108000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13931998" y="1788904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0" y="0"/>
                  </a:moveTo>
                  <a:lnTo>
                    <a:pt x="108000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13931998" y="1404002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0" y="0"/>
                  </a:moveTo>
                  <a:lnTo>
                    <a:pt x="108000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13931998" y="298373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0" y="0"/>
                  </a:moveTo>
                  <a:lnTo>
                    <a:pt x="108000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13931998" y="2319938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0" y="0"/>
                  </a:moveTo>
                  <a:lnTo>
                    <a:pt x="108000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13931998" y="3514763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0" y="0"/>
                  </a:moveTo>
                  <a:lnTo>
                    <a:pt x="108000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13931998" y="218718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0" y="0"/>
                  </a:moveTo>
                  <a:lnTo>
                    <a:pt x="108000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8747998" y="4045795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0" y="0"/>
                  </a:moveTo>
                  <a:lnTo>
                    <a:pt x="108000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9" name="object 39"/>
          <p:cNvGrpSpPr/>
          <p:nvPr/>
        </p:nvGrpSpPr>
        <p:grpSpPr>
          <a:xfrm>
            <a:off x="9178413" y="5938953"/>
            <a:ext cx="2159000" cy="3236595"/>
            <a:chOff x="9178413" y="5938953"/>
            <a:chExt cx="2159000" cy="3236595"/>
          </a:xfrm>
        </p:grpSpPr>
        <p:sp>
          <p:nvSpPr>
            <p:cNvPr id="40" name="object 40"/>
            <p:cNvSpPr/>
            <p:nvPr/>
          </p:nvSpPr>
          <p:spPr>
            <a:xfrm>
              <a:off x="9180000" y="5940540"/>
              <a:ext cx="0" cy="3233420"/>
            </a:xfrm>
            <a:custGeom>
              <a:avLst/>
              <a:gdLst/>
              <a:ahLst/>
              <a:cxnLst/>
              <a:rect l="l" t="t" r="r" b="b"/>
              <a:pathLst>
                <a:path w="0" h="3233420">
                  <a:moveTo>
                    <a:pt x="0" y="0"/>
                  </a:moveTo>
                  <a:lnTo>
                    <a:pt x="0" y="3233115"/>
                  </a:lnTo>
                </a:path>
              </a:pathLst>
            </a:custGeom>
            <a:ln w="3175">
              <a:solidFill>
                <a:srgbClr val="ADAEB2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9720001" y="5940540"/>
              <a:ext cx="1615440" cy="3233420"/>
            </a:xfrm>
            <a:custGeom>
              <a:avLst/>
              <a:gdLst/>
              <a:ahLst/>
              <a:cxnLst/>
              <a:rect l="l" t="t" r="r" b="b"/>
              <a:pathLst>
                <a:path w="1615440" h="3233420">
                  <a:moveTo>
                    <a:pt x="0" y="2945911"/>
                  </a:moveTo>
                  <a:lnTo>
                    <a:pt x="0" y="3233115"/>
                  </a:lnTo>
                </a:path>
                <a:path w="1615440" h="3233420">
                  <a:moveTo>
                    <a:pt x="540989" y="2945911"/>
                  </a:moveTo>
                  <a:lnTo>
                    <a:pt x="540989" y="3233115"/>
                  </a:lnTo>
                </a:path>
                <a:path w="1615440" h="3233420">
                  <a:moveTo>
                    <a:pt x="1081586" y="2193396"/>
                  </a:moveTo>
                  <a:lnTo>
                    <a:pt x="1081586" y="3233115"/>
                  </a:lnTo>
                </a:path>
                <a:path w="1615440" h="3233420">
                  <a:moveTo>
                    <a:pt x="1615236" y="2193396"/>
                  </a:moveTo>
                  <a:lnTo>
                    <a:pt x="1615236" y="3233115"/>
                  </a:lnTo>
                </a:path>
                <a:path w="1615440" h="3233420">
                  <a:moveTo>
                    <a:pt x="0" y="0"/>
                  </a:moveTo>
                  <a:lnTo>
                    <a:pt x="0" y="2876162"/>
                  </a:lnTo>
                </a:path>
                <a:path w="1615440" h="3233420">
                  <a:moveTo>
                    <a:pt x="540989" y="0"/>
                  </a:moveTo>
                  <a:lnTo>
                    <a:pt x="540989" y="1930980"/>
                  </a:lnTo>
                </a:path>
                <a:path w="1615440" h="3233420">
                  <a:moveTo>
                    <a:pt x="1081586" y="0"/>
                  </a:moveTo>
                  <a:lnTo>
                    <a:pt x="1081586" y="1930980"/>
                  </a:lnTo>
                </a:path>
                <a:path w="1615440" h="3233420">
                  <a:moveTo>
                    <a:pt x="1615236" y="0"/>
                  </a:moveTo>
                  <a:lnTo>
                    <a:pt x="1615236" y="2126467"/>
                  </a:lnTo>
                </a:path>
                <a:path w="1615440" h="3233420">
                  <a:moveTo>
                    <a:pt x="540989" y="2005135"/>
                  </a:moveTo>
                  <a:lnTo>
                    <a:pt x="540989" y="2104026"/>
                  </a:lnTo>
                </a:path>
                <a:path w="1615440" h="3233420">
                  <a:moveTo>
                    <a:pt x="1081586" y="2005135"/>
                  </a:moveTo>
                  <a:lnTo>
                    <a:pt x="1081586" y="2104026"/>
                  </a:lnTo>
                </a:path>
                <a:path w="1615440" h="3233420">
                  <a:moveTo>
                    <a:pt x="540989" y="2164567"/>
                  </a:moveTo>
                  <a:lnTo>
                    <a:pt x="540989" y="2876162"/>
                  </a:lnTo>
                </a:path>
              </a:pathLst>
            </a:custGeom>
            <a:ln w="3175">
              <a:solidFill>
                <a:srgbClr val="ADAEB2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" name="object 42"/>
          <p:cNvGrpSpPr/>
          <p:nvPr/>
        </p:nvGrpSpPr>
        <p:grpSpPr>
          <a:xfrm>
            <a:off x="12400690" y="5949818"/>
            <a:ext cx="2035810" cy="1675764"/>
            <a:chOff x="12400690" y="5949818"/>
            <a:chExt cx="2035810" cy="1675764"/>
          </a:xfrm>
        </p:grpSpPr>
        <p:sp>
          <p:nvSpPr>
            <p:cNvPr id="43" name="object 43"/>
            <p:cNvSpPr/>
            <p:nvPr/>
          </p:nvSpPr>
          <p:spPr>
            <a:xfrm>
              <a:off x="12402277" y="5955709"/>
              <a:ext cx="0" cy="1661160"/>
            </a:xfrm>
            <a:custGeom>
              <a:avLst/>
              <a:gdLst/>
              <a:ahLst/>
              <a:cxnLst/>
              <a:rect l="l" t="t" r="r" b="b"/>
              <a:pathLst>
                <a:path w="0" h="1661159">
                  <a:moveTo>
                    <a:pt x="0" y="0"/>
                  </a:moveTo>
                  <a:lnTo>
                    <a:pt x="0" y="1661058"/>
                  </a:lnTo>
                </a:path>
              </a:pathLst>
            </a:custGeom>
            <a:ln w="3175">
              <a:solidFill>
                <a:srgbClr val="ADAEB2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12907172" y="5951405"/>
              <a:ext cx="0" cy="1661160"/>
            </a:xfrm>
            <a:custGeom>
              <a:avLst/>
              <a:gdLst/>
              <a:ahLst/>
              <a:cxnLst/>
              <a:rect l="l" t="t" r="r" b="b"/>
              <a:pathLst>
                <a:path w="0" h="1661159">
                  <a:moveTo>
                    <a:pt x="0" y="0"/>
                  </a:moveTo>
                  <a:lnTo>
                    <a:pt x="0" y="1661071"/>
                  </a:lnTo>
                </a:path>
              </a:pathLst>
            </a:custGeom>
            <a:ln w="3175">
              <a:solidFill>
                <a:srgbClr val="ADAEB2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13416831" y="5951405"/>
              <a:ext cx="0" cy="1661160"/>
            </a:xfrm>
            <a:custGeom>
              <a:avLst/>
              <a:gdLst/>
              <a:ahLst/>
              <a:cxnLst/>
              <a:rect l="l" t="t" r="r" b="b"/>
              <a:pathLst>
                <a:path w="0" h="1661159">
                  <a:moveTo>
                    <a:pt x="0" y="0"/>
                  </a:moveTo>
                  <a:lnTo>
                    <a:pt x="0" y="1661071"/>
                  </a:lnTo>
                </a:path>
              </a:pathLst>
            </a:custGeom>
            <a:ln w="3175">
              <a:solidFill>
                <a:srgbClr val="ADAEB2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13924904" y="5951405"/>
              <a:ext cx="0" cy="1661160"/>
            </a:xfrm>
            <a:custGeom>
              <a:avLst/>
              <a:gdLst/>
              <a:ahLst/>
              <a:cxnLst/>
              <a:rect l="l" t="t" r="r" b="b"/>
              <a:pathLst>
                <a:path w="0" h="1661159">
                  <a:moveTo>
                    <a:pt x="0" y="0"/>
                  </a:moveTo>
                  <a:lnTo>
                    <a:pt x="0" y="1661071"/>
                  </a:lnTo>
                </a:path>
              </a:pathLst>
            </a:custGeom>
            <a:ln w="3175">
              <a:solidFill>
                <a:srgbClr val="ADAEB2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14434557" y="5962666"/>
              <a:ext cx="0" cy="1661160"/>
            </a:xfrm>
            <a:custGeom>
              <a:avLst/>
              <a:gdLst/>
              <a:ahLst/>
              <a:cxnLst/>
              <a:rect l="l" t="t" r="r" b="b"/>
              <a:pathLst>
                <a:path w="0" h="1661159">
                  <a:moveTo>
                    <a:pt x="0" y="0"/>
                  </a:moveTo>
                  <a:lnTo>
                    <a:pt x="0" y="1661071"/>
                  </a:lnTo>
                </a:path>
              </a:pathLst>
            </a:custGeom>
            <a:ln w="3175">
              <a:solidFill>
                <a:srgbClr val="ADAEB2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8" name="object 48"/>
          <p:cNvSpPr txBox="1"/>
          <p:nvPr/>
        </p:nvSpPr>
        <p:spPr>
          <a:xfrm>
            <a:off x="527298" y="1843470"/>
            <a:ext cx="3163570" cy="763968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635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Федеральный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бюджет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год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плановый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рио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формирова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основ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зово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о 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варианта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прогноза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социально-экономического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плановый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риод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2025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2026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годов,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учитывающего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проведение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нежно-кредитной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политики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Банка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рамках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ре-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жима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таргетирования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инфляции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протяжении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всего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прогнозного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периода,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также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предусматривает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прове-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дение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бюджетной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политики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соответствии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конструк-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цией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«бюджетных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правил»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50" i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-30" i="1">
                <a:solidFill>
                  <a:srgbClr val="221E1F"/>
                </a:solidFill>
                <a:latin typeface="Arial"/>
                <a:cs typeface="Arial"/>
              </a:rPr>
              <a:t>том</a:t>
            </a:r>
            <a:r>
              <a:rPr dirty="0" sz="800" spc="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числе</a:t>
            </a:r>
            <a:r>
              <a:rPr dirty="0" sz="800" spc="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2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5" i="1">
                <a:solidFill>
                  <a:srgbClr val="221E1F"/>
                </a:solidFill>
                <a:latin typeface="Arial"/>
                <a:cs typeface="Arial"/>
              </a:rPr>
              <a:t>рамках</a:t>
            </a:r>
            <a:r>
              <a:rPr dirty="0" sz="800" spc="1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0" i="1">
                <a:solidFill>
                  <a:srgbClr val="221E1F"/>
                </a:solidFill>
                <a:latin typeface="Arial"/>
                <a:cs typeface="Arial"/>
              </a:rPr>
              <a:t>пере- </a:t>
            </a:r>
            <a:r>
              <a:rPr dirty="0" sz="800" spc="-21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i="1">
                <a:solidFill>
                  <a:srgbClr val="221E1F"/>
                </a:solidFill>
                <a:latin typeface="Arial"/>
                <a:cs typeface="Arial"/>
              </a:rPr>
              <a:t>ходного</a:t>
            </a:r>
            <a:r>
              <a:rPr dirty="0" sz="800" spc="-5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10" i="1">
                <a:solidFill>
                  <a:srgbClr val="221E1F"/>
                </a:solidFill>
                <a:latin typeface="Arial"/>
                <a:cs typeface="Arial"/>
              </a:rPr>
              <a:t>периода</a:t>
            </a:r>
            <a:r>
              <a:rPr dirty="0" sz="80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i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3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i="1">
                <a:solidFill>
                  <a:srgbClr val="221E1F"/>
                </a:solidFill>
                <a:latin typeface="Arial"/>
                <a:cs typeface="Arial"/>
              </a:rPr>
              <a:t>2024</a:t>
            </a:r>
            <a:r>
              <a:rPr dirty="0" sz="800" i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году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)</a:t>
            </a:r>
            <a:r>
              <a:rPr dirty="0" sz="800" spc="45" i="1">
                <a:solidFill>
                  <a:srgbClr val="221E1F"/>
                </a:solidFill>
                <a:latin typeface="Arial"/>
                <a:cs typeface="Arial"/>
              </a:rPr>
              <a:t>.</a:t>
            </a:r>
            <a:endParaRPr sz="800">
              <a:latin typeface="Arial"/>
              <a:cs typeface="Arial"/>
            </a:endParaRPr>
          </a:p>
          <a:p>
            <a:pPr algn="just" marL="12700" marR="7620" indent="215900">
              <a:lnSpc>
                <a:spcPct val="132900"/>
              </a:lnSpc>
            </a:pP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Стоит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отметить,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что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восстановление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экономической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активности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протекает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более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динамично,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чем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прогнози-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ровалось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ранее.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10795" indent="215900">
              <a:lnSpc>
                <a:spcPct val="132900"/>
              </a:lnSpc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Российские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производители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эффективно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адаптиру-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ют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свои бизнес-модели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производственно-логисти-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ческие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маршруты,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задействуя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свободные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ресурсы,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ваивая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новые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рынки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сбыта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занимая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освободившиеся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от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ушедших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иностранных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компаний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ниши.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фоне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уско-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ренной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адаптации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экономики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введенным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ограниче-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ниям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итогам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января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сентября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2023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года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темпы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рос-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та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ВВП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выросли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3,0%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г/г.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985" indent="215900">
              <a:lnSpc>
                <a:spcPct val="132900"/>
              </a:lnSpc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Учитывая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более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интенсивный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процесс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подстройки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деловой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активности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новым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условиям,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ожидается,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что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итогам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2023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экономика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покажет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рост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уровне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3,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%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преимуще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твенн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сч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тановлени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вн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трен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него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спроса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как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инвестиционного,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так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потребитель-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ского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(в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том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числе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условиях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программ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им-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портозамещения,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именно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наращивания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производства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отечественных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товаров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услуг).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дальнейшем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темпы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роста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экономики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выйдут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более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умеренную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траекто-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рию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2,3–2,2%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(вследствие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окончания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восстановитель-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э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ономичес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та)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хр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анившис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э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м 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уровне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конца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рассматриваемого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периода.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Стимулирующая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бюджетная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политика,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мягкая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се-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редины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2023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года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денежно-кредитная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политика,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так-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же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расширение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существующего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производства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(как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след-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ствие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переориентации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отечественных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производств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расширившийся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внутренний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спрос)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позволили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вто-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рой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подряд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сохранить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инвестиционную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активность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повышенном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уровне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(10,0%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итогам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января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сен-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тября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2023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года,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ожидаемые 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10,1%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итогам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2023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года).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2024–2026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годах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ожидается более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сдержанная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дина-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мика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капиталовложений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(на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уровне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2,3–3,0%).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255" indent="215900">
              <a:lnSpc>
                <a:spcPct val="132900"/>
              </a:lnSpc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Кроме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того,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расширение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существующего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производ-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ства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привело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рекордному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повышению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конкуренции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работодателей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за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работников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(рассчитывается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как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соот-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767298" y="1843470"/>
            <a:ext cx="3161665" cy="763968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ношение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вакансий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резюме),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что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вынуждает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компании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не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только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снижать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критерии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отбора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требования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со-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трудникам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(привлекая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специалистов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без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опыта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работы,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увеличивая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возрастные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границы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соискателей),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но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по-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вышать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размер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оплаты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труда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(реальная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заработная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плата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итогам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января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сентября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2023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выросла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7,4%).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Согласно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прогнозам,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по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итогам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2023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года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ожида-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ется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существенный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рост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реальных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заработных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плат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(+6,9%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2023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году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после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+0,3%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годом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ранее),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который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окажет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основную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поддержку динамике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реальных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рас-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полагаемых доходов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(+4,6%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после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-1,0%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)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19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щ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й 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спро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спо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об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твоват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вы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за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лей 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уровня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жизни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траекторию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устойчивого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%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тве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нн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ал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ьны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зар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тн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ые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890">
              <a:lnSpc>
                <a:spcPct val="132900"/>
              </a:lnSpc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платы;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2,7,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2,6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2,6%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соответственно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реальные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распо-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лагаемые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доходы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населения).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занятости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улучшение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состояния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ходов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отразится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потребительском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спро-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се.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Ожидается,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что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итогам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2023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динамика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потре-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бления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домохозяйств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сложится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повышенном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уровне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(6,1%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г/г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4,4%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оборот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розничной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торговли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платные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услуги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соответственно).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2024–2026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годах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спрос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домохозяйств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начнет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замедляться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фоне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осла-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бления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импульса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восстановления,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также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вследствие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более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жесткой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денежно-кредитной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политики,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требуе-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дл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зв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ащени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инф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ляци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дне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3,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%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0">
                <a:solidFill>
                  <a:srgbClr val="221E1F"/>
                </a:solidFill>
                <a:latin typeface="Microsoft Sans Serif"/>
                <a:cs typeface="Microsoft Sans Serif"/>
              </a:rPr>
              <a:t>–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оборот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розничной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торговли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среднем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2,6%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платные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услуги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населению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соответственно).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2024–2026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годах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реализация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бюджетной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полити-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ки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продолжит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осуществляться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в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логике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«бюджетных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правил»,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что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позволит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снизить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влияние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внешних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шо-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ков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российскую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экономику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обеспечить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макроэко-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номическую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стабильность.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890" indent="215900">
              <a:lnSpc>
                <a:spcPct val="132900"/>
              </a:lnSpc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ч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тывая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рост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опасений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относительно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перспектив миро-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вого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экономического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роста,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2023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u="sng" sz="800" spc="100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цены</a:t>
            </a:r>
            <a:r>
              <a:rPr dirty="0" u="sng" sz="800" spc="60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</a:t>
            </a:r>
            <a:r>
              <a:rPr dirty="0" u="sng" sz="800" spc="7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на</a:t>
            </a:r>
            <a:r>
              <a:rPr dirty="0" u="sng" sz="800" spc="2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</a:t>
            </a:r>
            <a:r>
              <a:rPr dirty="0" u="sng" sz="800" spc="60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нефть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складывались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ниже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многолетних максимумов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2022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да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(по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итогам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2023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года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прогнозируется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63,4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долл.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США/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барр).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мере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завершения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глобальной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трансформа-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ции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мирового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энергетического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рынка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ожидается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степенное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снижение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нефтяных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котировок,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однако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це-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ны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нефть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останутся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выше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уровня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2021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года.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890" indent="215900">
              <a:lnSpc>
                <a:spcPct val="132900"/>
              </a:lnSpc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Курс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рубля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будет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определяться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преимуществен-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динамикой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платежного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баланса.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2024–2026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годах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среднегодовая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курсовая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динамика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сложится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уровне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90–92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за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доллар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США.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8951300" y="5177702"/>
            <a:ext cx="817880" cy="25590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905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ВВП</a:t>
            </a:r>
            <a:endParaRPr sz="800">
              <a:latin typeface="Microsoft Sans Serif"/>
              <a:cs typeface="Microsoft Sans Serif"/>
            </a:endParaRPr>
          </a:p>
          <a:p>
            <a:pPr marL="12700">
              <a:lnSpc>
                <a:spcPts val="905"/>
              </a:lnSpc>
            </a:pPr>
            <a:r>
              <a:rPr dirty="0" sz="800" spc="70">
                <a:solidFill>
                  <a:srgbClr val="808184"/>
                </a:solidFill>
                <a:latin typeface="Microsoft Sans Serif"/>
                <a:cs typeface="Microsoft Sans Serif"/>
              </a:rPr>
              <a:t>(мл</a:t>
            </a:r>
            <a:r>
              <a:rPr dirty="0" sz="800" spc="65">
                <a:solidFill>
                  <a:srgbClr val="808184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808184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-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808184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5">
                <a:solidFill>
                  <a:srgbClr val="808184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0">
                <a:solidFill>
                  <a:srgbClr val="808184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70">
                <a:solidFill>
                  <a:srgbClr val="808184"/>
                </a:solidFill>
                <a:latin typeface="Microsoft Sans Serif"/>
                <a:cs typeface="Microsoft Sans Serif"/>
              </a:rPr>
              <a:t>лей)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0571299" y="5177702"/>
            <a:ext cx="1247775" cy="25590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905"/>
              </a:lnSpc>
              <a:spcBef>
                <a:spcPts val="100"/>
              </a:spcBef>
            </a:pP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Темп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роста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ВВП</a:t>
            </a:r>
            <a:endParaRPr sz="800">
              <a:latin typeface="Microsoft Sans Serif"/>
              <a:cs typeface="Microsoft Sans Serif"/>
            </a:endParaRPr>
          </a:p>
          <a:p>
            <a:pPr marL="12700">
              <a:lnSpc>
                <a:spcPts val="905"/>
              </a:lnSpc>
            </a:pPr>
            <a:r>
              <a:rPr dirty="0" sz="800" spc="15">
                <a:solidFill>
                  <a:srgbClr val="808184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75">
                <a:solidFill>
                  <a:srgbClr val="808184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4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808184"/>
                </a:solidFill>
                <a:latin typeface="Microsoft Sans Serif"/>
                <a:cs typeface="Microsoft Sans Serif"/>
              </a:rPr>
              <a:t>пр</a:t>
            </a:r>
            <a:r>
              <a:rPr dirty="0" sz="800" spc="90">
                <a:solidFill>
                  <a:srgbClr val="808184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0">
                <a:solidFill>
                  <a:srgbClr val="808184"/>
                </a:solidFill>
                <a:latin typeface="Microsoft Sans Serif"/>
                <a:cs typeface="Microsoft Sans Serif"/>
              </a:rPr>
              <a:t>дыдущем</a:t>
            </a:r>
            <a:r>
              <a:rPr dirty="0" sz="800" spc="50">
                <a:solidFill>
                  <a:srgbClr val="808184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808184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75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5">
                <a:solidFill>
                  <a:srgbClr val="808184"/>
                </a:solidFill>
                <a:latin typeface="Microsoft Sans Serif"/>
                <a:cs typeface="Microsoft Sans Serif"/>
              </a:rPr>
              <a:t>ду)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2515425" y="5177702"/>
            <a:ext cx="970280" cy="25590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905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Инфляция</a:t>
            </a:r>
            <a:endParaRPr sz="800">
              <a:latin typeface="Microsoft Sans Serif"/>
              <a:cs typeface="Microsoft Sans Serif"/>
            </a:endParaRPr>
          </a:p>
          <a:p>
            <a:pPr marL="12700">
              <a:lnSpc>
                <a:spcPts val="905"/>
              </a:lnSpc>
            </a:pPr>
            <a:r>
              <a:rPr dirty="0" sz="800" spc="5">
                <a:solidFill>
                  <a:srgbClr val="808184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-25">
                <a:solidFill>
                  <a:srgbClr val="808184"/>
                </a:solidFill>
                <a:latin typeface="Microsoft Sans Serif"/>
                <a:cs typeface="Microsoft Sans Serif"/>
              </a:rPr>
              <a:t>%</a:t>
            </a:r>
            <a:r>
              <a:rPr dirty="0" sz="800" spc="-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808184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5">
                <a:solidFill>
                  <a:srgbClr val="808184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4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808184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0">
                <a:solidFill>
                  <a:srgbClr val="808184"/>
                </a:solidFill>
                <a:latin typeface="Microsoft Sans Serif"/>
                <a:cs typeface="Microsoft Sans Serif"/>
              </a:rPr>
              <a:t>оне</a:t>
            </a:r>
            <a:r>
              <a:rPr dirty="0" sz="800" spc="80">
                <a:solidFill>
                  <a:srgbClr val="808184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-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808184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75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45">
                <a:solidFill>
                  <a:srgbClr val="808184"/>
                </a:solidFill>
                <a:latin typeface="Microsoft Sans Serif"/>
                <a:cs typeface="Microsoft Sans Serif"/>
              </a:rPr>
              <a:t>да)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8195299" y="449781"/>
            <a:ext cx="4261485" cy="673735"/>
          </a:xfrm>
          <a:prstGeom prst="rect">
            <a:avLst/>
          </a:prstGeom>
        </p:spPr>
        <p:txBody>
          <a:bodyPr wrap="square" lIns="0" tIns="457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Основные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макроэкономические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показатели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18100"/>
              </a:lnSpc>
            </a:pPr>
            <a:r>
              <a:rPr dirty="0" sz="12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12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4">
                <a:solidFill>
                  <a:srgbClr val="221E1F"/>
                </a:solidFill>
                <a:latin typeface="Microsoft Sans Serif"/>
                <a:cs typeface="Microsoft Sans Serif"/>
              </a:rPr>
              <a:t>основании</a:t>
            </a:r>
            <a:r>
              <a:rPr dirty="0" sz="12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прогноза</a:t>
            </a:r>
            <a:r>
              <a:rPr dirty="0" sz="12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социально-экономического </a:t>
            </a:r>
            <a:r>
              <a:rPr dirty="0" sz="1200" spc="-30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</a:t>
            </a:r>
            <a:r>
              <a:rPr dirty="0" sz="12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12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8748000" y="5184000"/>
            <a:ext cx="108585" cy="108585"/>
          </a:xfrm>
          <a:custGeom>
            <a:avLst/>
            <a:gdLst/>
            <a:ahLst/>
            <a:cxnLst/>
            <a:rect l="l" t="t" r="r" b="b"/>
            <a:pathLst>
              <a:path w="108584" h="108585">
                <a:moveTo>
                  <a:pt x="108000" y="0"/>
                </a:moveTo>
                <a:lnTo>
                  <a:pt x="0" y="0"/>
                </a:lnTo>
                <a:lnTo>
                  <a:pt x="0" y="108000"/>
                </a:lnTo>
                <a:lnTo>
                  <a:pt x="108000" y="108000"/>
                </a:lnTo>
                <a:lnTo>
                  <a:pt x="108000" y="0"/>
                </a:lnTo>
                <a:close/>
              </a:path>
            </a:pathLst>
          </a:custGeom>
          <a:solidFill>
            <a:srgbClr val="BFA1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0368000" y="5184000"/>
            <a:ext cx="108585" cy="108585"/>
          </a:xfrm>
          <a:custGeom>
            <a:avLst/>
            <a:gdLst/>
            <a:ahLst/>
            <a:cxnLst/>
            <a:rect l="l" t="t" r="r" b="b"/>
            <a:pathLst>
              <a:path w="108584" h="108585">
                <a:moveTo>
                  <a:pt x="108000" y="0"/>
                </a:moveTo>
                <a:lnTo>
                  <a:pt x="0" y="0"/>
                </a:lnTo>
                <a:lnTo>
                  <a:pt x="0" y="108000"/>
                </a:lnTo>
                <a:lnTo>
                  <a:pt x="108000" y="108000"/>
                </a:lnTo>
                <a:lnTo>
                  <a:pt x="108000" y="0"/>
                </a:lnTo>
                <a:close/>
              </a:path>
            </a:pathLst>
          </a:custGeom>
          <a:solidFill>
            <a:srgbClr val="243F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2312001" y="5184000"/>
            <a:ext cx="108585" cy="108585"/>
          </a:xfrm>
          <a:custGeom>
            <a:avLst/>
            <a:gdLst/>
            <a:ahLst/>
            <a:cxnLst/>
            <a:rect l="l" t="t" r="r" b="b"/>
            <a:pathLst>
              <a:path w="108584" h="108585">
                <a:moveTo>
                  <a:pt x="108000" y="0"/>
                </a:moveTo>
                <a:lnTo>
                  <a:pt x="0" y="0"/>
                </a:lnTo>
                <a:lnTo>
                  <a:pt x="0" y="108000"/>
                </a:lnTo>
                <a:lnTo>
                  <a:pt x="108000" y="108000"/>
                </a:lnTo>
                <a:lnTo>
                  <a:pt x="108000" y="0"/>
                </a:lnTo>
                <a:close/>
              </a:path>
            </a:pathLst>
          </a:custGeom>
          <a:solidFill>
            <a:srgbClr val="C283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8747998" y="9173653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0" y="0"/>
                </a:moveTo>
                <a:lnTo>
                  <a:pt x="108165" y="0"/>
                </a:lnTo>
              </a:path>
            </a:pathLst>
          </a:custGeom>
          <a:ln w="6350">
            <a:solidFill>
              <a:srgbClr val="221E1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8747998" y="793895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0" y="0"/>
                </a:moveTo>
                <a:lnTo>
                  <a:pt x="108165" y="0"/>
                </a:lnTo>
              </a:path>
            </a:pathLst>
          </a:custGeom>
          <a:ln w="6350">
            <a:solidFill>
              <a:srgbClr val="221E1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8747998" y="6736561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0" y="0"/>
                </a:moveTo>
                <a:lnTo>
                  <a:pt x="108165" y="0"/>
                </a:lnTo>
              </a:path>
            </a:pathLst>
          </a:custGeom>
          <a:ln w="6350">
            <a:solidFill>
              <a:srgbClr val="221E1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8747998" y="7137970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0" y="0"/>
                </a:moveTo>
                <a:lnTo>
                  <a:pt x="108165" y="0"/>
                </a:lnTo>
              </a:path>
            </a:pathLst>
          </a:custGeom>
          <a:ln w="6350">
            <a:solidFill>
              <a:srgbClr val="221E1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8747998" y="7537563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0" y="0"/>
                </a:moveTo>
                <a:lnTo>
                  <a:pt x="108165" y="0"/>
                </a:lnTo>
              </a:path>
            </a:pathLst>
          </a:custGeom>
          <a:ln w="6350">
            <a:solidFill>
              <a:srgbClr val="221E1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8747998" y="8340368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0" y="0"/>
                </a:moveTo>
                <a:lnTo>
                  <a:pt x="108165" y="0"/>
                </a:lnTo>
              </a:path>
            </a:pathLst>
          </a:custGeom>
          <a:ln w="6350">
            <a:solidFill>
              <a:srgbClr val="221E1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8747998" y="8739491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0" y="0"/>
                </a:moveTo>
                <a:lnTo>
                  <a:pt x="108165" y="0"/>
                </a:lnTo>
              </a:path>
            </a:pathLst>
          </a:custGeom>
          <a:ln w="6350">
            <a:solidFill>
              <a:srgbClr val="221E1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13931999" y="1271244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0" y="0"/>
                </a:moveTo>
                <a:lnTo>
                  <a:pt x="108000" y="0"/>
                </a:lnTo>
              </a:path>
            </a:pathLst>
          </a:custGeom>
          <a:ln w="6350">
            <a:solidFill>
              <a:srgbClr val="221E1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 txBox="1"/>
          <p:nvPr/>
        </p:nvSpPr>
        <p:spPr>
          <a:xfrm>
            <a:off x="13919299" y="1960147"/>
            <a:ext cx="57213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650" spc="-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</a:t>
            </a:r>
            <a:r>
              <a:rPr dirty="0" u="sng" sz="650" spc="-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  </a:t>
            </a:r>
            <a:r>
              <a:rPr dirty="0" u="sng" sz="650" spc="-1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    </a:t>
            </a:r>
            <a:r>
              <a:rPr dirty="0" sz="65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-114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 spc="2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85">
                <a:solidFill>
                  <a:srgbClr val="221E1F"/>
                </a:solidFill>
                <a:latin typeface="Microsoft Sans Serif"/>
                <a:cs typeface="Microsoft Sans Serif"/>
              </a:rPr>
              <a:t>000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3919299" y="2357425"/>
            <a:ext cx="56705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650" spc="-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</a:t>
            </a:r>
            <a:r>
              <a:rPr dirty="0" u="sng" sz="650" spc="-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  </a:t>
            </a:r>
            <a:r>
              <a:rPr dirty="0" u="sng" sz="650" spc="-1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    </a:t>
            </a:r>
            <a:r>
              <a:rPr dirty="0" sz="65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-15">
                <a:solidFill>
                  <a:srgbClr val="221E1F"/>
                </a:solidFill>
                <a:latin typeface="Microsoft Sans Serif"/>
                <a:cs typeface="Microsoft Sans Serif"/>
              </a:rPr>
              <a:t>12</a:t>
            </a:r>
            <a:r>
              <a:rPr dirty="0" sz="650" spc="-2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85">
                <a:solidFill>
                  <a:srgbClr val="221E1F"/>
                </a:solidFill>
                <a:latin typeface="Microsoft Sans Serif"/>
                <a:cs typeface="Microsoft Sans Serif"/>
              </a:rPr>
              <a:t>00</a:t>
            </a: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3919299" y="2762912"/>
            <a:ext cx="54483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650" spc="-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</a:t>
            </a:r>
            <a:r>
              <a:rPr dirty="0" u="sng" sz="650" spc="-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  </a:t>
            </a:r>
            <a:r>
              <a:rPr dirty="0" u="sng" sz="650" spc="-1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    </a:t>
            </a:r>
            <a:r>
              <a:rPr dirty="0" sz="65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5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85">
                <a:solidFill>
                  <a:srgbClr val="221E1F"/>
                </a:solidFill>
                <a:latin typeface="Microsoft Sans Serif"/>
                <a:cs typeface="Microsoft Sans Serif"/>
              </a:rPr>
              <a:t>000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3919299" y="3557473"/>
            <a:ext cx="53975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650" spc="-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</a:t>
            </a:r>
            <a:r>
              <a:rPr dirty="0" u="sng" sz="650" spc="-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  </a:t>
            </a:r>
            <a:r>
              <a:rPr dirty="0" u="sng" sz="650" spc="-1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    </a:t>
            </a:r>
            <a:r>
              <a:rPr dirty="0" sz="65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2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85">
                <a:solidFill>
                  <a:srgbClr val="221E1F"/>
                </a:solidFill>
                <a:latin typeface="Microsoft Sans Serif"/>
                <a:cs typeface="Microsoft Sans Serif"/>
              </a:rPr>
              <a:t>000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4135299" y="3954753"/>
            <a:ext cx="8064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8466677" y="6244664"/>
            <a:ext cx="40259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55">
                <a:solidFill>
                  <a:srgbClr val="221E1F"/>
                </a:solidFill>
                <a:latin typeface="Microsoft Sans Serif"/>
                <a:cs typeface="Microsoft Sans Serif"/>
              </a:rPr>
              <a:t>700    </a:t>
            </a:r>
            <a:r>
              <a:rPr dirty="0" sz="65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u="sng" sz="650" spc="-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</a:t>
            </a:r>
            <a:r>
              <a:rPr dirty="0" u="sng" sz="650" spc="-10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8459495" y="5838938"/>
            <a:ext cx="19367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70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650" spc="8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8342736" y="9058574"/>
            <a:ext cx="310515" cy="276225"/>
          </a:xfrm>
          <a:prstGeom prst="rect">
            <a:avLst/>
          </a:prstGeom>
        </p:spPr>
        <p:txBody>
          <a:bodyPr wrap="square" lIns="0" tIns="38735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305"/>
              </a:spcBef>
            </a:pP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endParaRPr sz="65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dirty="0" sz="650" spc="35">
                <a:solidFill>
                  <a:srgbClr val="221E1F"/>
                </a:solidFill>
                <a:latin typeface="Microsoft Sans Serif"/>
                <a:cs typeface="Microsoft Sans Serif"/>
              </a:rPr>
              <a:t>$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650" spc="155">
                <a:solidFill>
                  <a:srgbClr val="221E1F"/>
                </a:solidFill>
                <a:latin typeface="Microsoft Sans Serif"/>
                <a:cs typeface="Microsoft Sans Serif"/>
              </a:rPr>
              <a:t>Ш</a:t>
            </a:r>
            <a:r>
              <a:rPr dirty="0" sz="650" spc="5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1921838" y="7504537"/>
            <a:ext cx="349250" cy="270510"/>
          </a:xfrm>
          <a:prstGeom prst="rect">
            <a:avLst/>
          </a:prstGeom>
        </p:spPr>
        <p:txBody>
          <a:bodyPr wrap="square" lIns="0" tIns="3556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dirty="0" sz="650" spc="60">
                <a:solidFill>
                  <a:srgbClr val="221E1F"/>
                </a:solidFill>
                <a:latin typeface="Microsoft Sans Serif"/>
                <a:cs typeface="Microsoft Sans Serif"/>
              </a:rPr>
              <a:t>60    </a:t>
            </a:r>
            <a:r>
              <a:rPr dirty="0" sz="65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u="sng" sz="650" spc="-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</a:t>
            </a:r>
            <a:r>
              <a:rPr dirty="0" u="sng" sz="650" spc="-10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</a:t>
            </a:r>
            <a:endParaRPr sz="650">
              <a:latin typeface="Microsoft Sans Serif"/>
              <a:cs typeface="Microsoft Sans Serif"/>
            </a:endParaRPr>
          </a:p>
          <a:p>
            <a:pPr marL="59055">
              <a:lnSpc>
                <a:spcPct val="100000"/>
              </a:lnSpc>
              <a:spcBef>
                <a:spcPts val="185"/>
              </a:spcBef>
            </a:pPr>
            <a:r>
              <a:rPr dirty="0" sz="650" spc="114">
                <a:solidFill>
                  <a:srgbClr val="221E1F"/>
                </a:solidFill>
                <a:latin typeface="Microsoft Sans Serif"/>
                <a:cs typeface="Microsoft Sans Serif"/>
              </a:rPr>
              <a:t>₽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8483261" y="8679026"/>
            <a:ext cx="16954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2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 spc="-1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1926485" y="7126879"/>
            <a:ext cx="34480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40">
                <a:solidFill>
                  <a:srgbClr val="221E1F"/>
                </a:solidFill>
                <a:latin typeface="Microsoft Sans Serif"/>
                <a:cs typeface="Microsoft Sans Serif"/>
              </a:rPr>
              <a:t>70    </a:t>
            </a:r>
            <a:r>
              <a:rPr dirty="0" sz="65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u="sng" sz="650" spc="-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</a:t>
            </a:r>
            <a:r>
              <a:rPr dirty="0" u="sng" sz="650" spc="-1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8467064" y="8273299"/>
            <a:ext cx="18605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4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650" spc="5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1919304" y="6733790"/>
            <a:ext cx="13589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70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1921293" y="6304707"/>
            <a:ext cx="13652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70">
                <a:solidFill>
                  <a:srgbClr val="221E1F"/>
                </a:solidFill>
                <a:latin typeface="Microsoft Sans Serif"/>
                <a:cs typeface="Microsoft Sans Serif"/>
              </a:rPr>
              <a:t>90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1885262" y="5880765"/>
            <a:ext cx="16954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2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 spc="-1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8466123" y="7867572"/>
            <a:ext cx="18669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5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650" spc="5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8457026" y="7461846"/>
            <a:ext cx="19939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9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650" spc="85">
                <a:solidFill>
                  <a:srgbClr val="221E1F"/>
                </a:solidFill>
                <a:latin typeface="Microsoft Sans Serif"/>
                <a:cs typeface="Microsoft Sans Serif"/>
              </a:rPr>
              <a:t>00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8465918" y="7056118"/>
            <a:ext cx="18732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5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650" spc="5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8462029" y="6650392"/>
            <a:ext cx="19113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70">
                <a:solidFill>
                  <a:srgbClr val="221E1F"/>
                </a:solidFill>
                <a:latin typeface="Microsoft Sans Serif"/>
                <a:cs typeface="Microsoft Sans Serif"/>
              </a:rPr>
              <a:t>60</a:t>
            </a: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4135299" y="4635213"/>
            <a:ext cx="349885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dirty="0" sz="650" spc="60">
                <a:solidFill>
                  <a:srgbClr val="221E1F"/>
                </a:solidFill>
                <a:latin typeface="Microsoft Sans Serif"/>
                <a:cs typeface="Microsoft Sans Serif"/>
              </a:rPr>
              <a:t>млрд </a:t>
            </a: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8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650" spc="5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650" spc="55">
                <a:solidFill>
                  <a:srgbClr val="221E1F"/>
                </a:solidFill>
                <a:latin typeface="Microsoft Sans Serif"/>
                <a:cs typeface="Microsoft Sans Serif"/>
              </a:rPr>
              <a:t>бл</a:t>
            </a:r>
            <a:r>
              <a:rPr dirty="0" sz="650" spc="4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650" spc="8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8142243" y="4635213"/>
            <a:ext cx="510540" cy="254000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219"/>
              </a:spcBef>
            </a:pPr>
            <a:r>
              <a:rPr dirty="0" sz="650" spc="-40">
                <a:solidFill>
                  <a:srgbClr val="221E1F"/>
                </a:solidFill>
                <a:latin typeface="Microsoft Sans Serif"/>
                <a:cs typeface="Microsoft Sans Serif"/>
              </a:rPr>
              <a:t>%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8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650" spc="1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5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65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650" spc="8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650" spc="4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650" spc="70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endParaRPr sz="650">
              <a:latin typeface="Microsoft Sans Serif"/>
              <a:cs typeface="Microsoft Sans Serif"/>
            </a:endParaRPr>
          </a:p>
          <a:p>
            <a:pPr algn="r" marR="5080">
              <a:lnSpc>
                <a:spcPct val="100000"/>
              </a:lnSpc>
              <a:spcBef>
                <a:spcPts val="120"/>
              </a:spcBef>
            </a:pPr>
            <a:r>
              <a:rPr dirty="0" sz="650" spc="50">
                <a:solidFill>
                  <a:srgbClr val="221E1F"/>
                </a:solidFill>
                <a:latin typeface="Microsoft Sans Serif"/>
                <a:cs typeface="Microsoft Sans Serif"/>
              </a:rPr>
              <a:t>года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13931999" y="2718212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0" y="0"/>
                </a:moveTo>
                <a:lnTo>
                  <a:pt x="108000" y="0"/>
                </a:lnTo>
              </a:path>
            </a:pathLst>
          </a:custGeom>
          <a:ln w="6350">
            <a:solidFill>
              <a:srgbClr val="221E1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 txBox="1"/>
          <p:nvPr/>
        </p:nvSpPr>
        <p:spPr>
          <a:xfrm>
            <a:off x="13919299" y="1562867"/>
            <a:ext cx="57848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650" spc="-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</a:t>
            </a:r>
            <a:r>
              <a:rPr dirty="0" u="sng" sz="650" spc="-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  </a:t>
            </a:r>
            <a:r>
              <a:rPr dirty="0" u="sng" sz="650" spc="-1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    </a:t>
            </a:r>
            <a:r>
              <a:rPr dirty="0" sz="65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-114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 spc="70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85">
                <a:solidFill>
                  <a:srgbClr val="221E1F"/>
                </a:solidFill>
                <a:latin typeface="Microsoft Sans Serif"/>
                <a:cs typeface="Microsoft Sans Serif"/>
              </a:rPr>
              <a:t>000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8541068" y="2076401"/>
            <a:ext cx="328295" cy="2428240"/>
          </a:xfrm>
          <a:prstGeom prst="rect">
            <a:avLst/>
          </a:prstGeom>
        </p:spPr>
        <p:txBody>
          <a:bodyPr wrap="square" lIns="0" tIns="54610" rIns="0" bIns="0" rtlCol="0" vert="horz">
            <a:spAutoFit/>
          </a:bodyPr>
          <a:lstStyle/>
          <a:p>
            <a:pPr marL="20955">
              <a:lnSpc>
                <a:spcPct val="100000"/>
              </a:lnSpc>
              <a:spcBef>
                <a:spcPts val="430"/>
              </a:spcBef>
            </a:pPr>
            <a:r>
              <a:rPr dirty="0" sz="650" spc="-60">
                <a:solidFill>
                  <a:srgbClr val="221E1F"/>
                </a:solidFill>
                <a:latin typeface="Microsoft Sans Serif"/>
                <a:cs typeface="Microsoft Sans Serif"/>
              </a:rPr>
              <a:t>13</a:t>
            </a:r>
            <a:endParaRPr sz="650">
              <a:latin typeface="Microsoft Sans Serif"/>
              <a:cs typeface="Microsoft Sans Serif"/>
            </a:endParaRPr>
          </a:p>
          <a:p>
            <a:pPr marL="20955">
              <a:lnSpc>
                <a:spcPct val="100000"/>
              </a:lnSpc>
              <a:spcBef>
                <a:spcPts val="335"/>
              </a:spcBef>
            </a:pPr>
            <a:r>
              <a:rPr dirty="0" sz="650" spc="-55">
                <a:solidFill>
                  <a:srgbClr val="221E1F"/>
                </a:solidFill>
                <a:latin typeface="Microsoft Sans Serif"/>
                <a:cs typeface="Microsoft Sans Serif"/>
              </a:rPr>
              <a:t>12</a:t>
            </a:r>
            <a:endParaRPr sz="650">
              <a:latin typeface="Microsoft Sans Serif"/>
              <a:cs typeface="Microsoft Sans Serif"/>
            </a:endParaRPr>
          </a:p>
          <a:p>
            <a:pPr marL="38100">
              <a:lnSpc>
                <a:spcPct val="100000"/>
              </a:lnSpc>
              <a:spcBef>
                <a:spcPts val="330"/>
              </a:spcBef>
            </a:pPr>
            <a:r>
              <a:rPr dirty="0" sz="650" spc="-125">
                <a:solidFill>
                  <a:srgbClr val="221E1F"/>
                </a:solidFill>
                <a:latin typeface="Microsoft Sans Serif"/>
                <a:cs typeface="Microsoft Sans Serif"/>
              </a:rPr>
              <a:t>11</a:t>
            </a:r>
            <a:endParaRPr sz="65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dirty="0" sz="650" spc="-20">
                <a:solidFill>
                  <a:srgbClr val="221E1F"/>
                </a:solidFill>
                <a:latin typeface="Microsoft Sans Serif"/>
                <a:cs typeface="Microsoft Sans Serif"/>
              </a:rPr>
              <a:t>10</a:t>
            </a:r>
            <a:endParaRPr sz="650">
              <a:latin typeface="Microsoft Sans Serif"/>
              <a:cs typeface="Microsoft Sans Serif"/>
            </a:endParaRPr>
          </a:p>
          <a:p>
            <a:pPr marL="48260">
              <a:lnSpc>
                <a:spcPct val="100000"/>
              </a:lnSpc>
              <a:spcBef>
                <a:spcPts val="330"/>
              </a:spcBef>
            </a:pP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endParaRPr sz="650">
              <a:latin typeface="Microsoft Sans Serif"/>
              <a:cs typeface="Microsoft Sans Serif"/>
            </a:endParaRPr>
          </a:p>
          <a:p>
            <a:pPr marL="45720">
              <a:lnSpc>
                <a:spcPct val="100000"/>
              </a:lnSpc>
              <a:spcBef>
                <a:spcPts val="335"/>
              </a:spcBef>
            </a:pPr>
            <a:r>
              <a:rPr dirty="0" sz="650" spc="50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endParaRPr sz="650">
              <a:latin typeface="Microsoft Sans Serif"/>
              <a:cs typeface="Microsoft Sans Serif"/>
            </a:endParaRPr>
          </a:p>
          <a:p>
            <a:pPr marL="50165">
              <a:lnSpc>
                <a:spcPct val="100000"/>
              </a:lnSpc>
              <a:spcBef>
                <a:spcPts val="330"/>
              </a:spcBef>
            </a:pPr>
            <a:r>
              <a:rPr dirty="0" sz="650" spc="20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endParaRPr sz="650">
              <a:latin typeface="Microsoft Sans Serif"/>
              <a:cs typeface="Microsoft Sans Serif"/>
            </a:endParaRPr>
          </a:p>
          <a:p>
            <a:pPr marL="48260">
              <a:lnSpc>
                <a:spcPct val="100000"/>
              </a:lnSpc>
              <a:spcBef>
                <a:spcPts val="335"/>
              </a:spcBef>
            </a:pP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endParaRPr sz="650">
              <a:latin typeface="Microsoft Sans Serif"/>
              <a:cs typeface="Microsoft Sans Serif"/>
            </a:endParaRPr>
          </a:p>
          <a:p>
            <a:pPr marL="52069">
              <a:lnSpc>
                <a:spcPct val="100000"/>
              </a:lnSpc>
              <a:spcBef>
                <a:spcPts val="330"/>
              </a:spcBef>
            </a:pPr>
            <a:r>
              <a:rPr dirty="0" sz="650" spc="5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endParaRPr sz="650">
              <a:latin typeface="Microsoft Sans Serif"/>
              <a:cs typeface="Microsoft Sans Serif"/>
            </a:endParaRPr>
          </a:p>
          <a:p>
            <a:pPr marL="43815">
              <a:lnSpc>
                <a:spcPct val="100000"/>
              </a:lnSpc>
              <a:spcBef>
                <a:spcPts val="335"/>
              </a:spcBef>
            </a:pP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endParaRPr sz="650">
              <a:latin typeface="Microsoft Sans Serif"/>
              <a:cs typeface="Microsoft Sans Serif"/>
            </a:endParaRPr>
          </a:p>
          <a:p>
            <a:pPr marL="52069">
              <a:lnSpc>
                <a:spcPct val="100000"/>
              </a:lnSpc>
              <a:spcBef>
                <a:spcPts val="334"/>
              </a:spcBef>
            </a:pPr>
            <a:r>
              <a:rPr dirty="0" sz="650" spc="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endParaRPr sz="650">
              <a:latin typeface="Microsoft Sans Serif"/>
              <a:cs typeface="Microsoft Sans Serif"/>
            </a:endParaRPr>
          </a:p>
          <a:p>
            <a:pPr marL="51435">
              <a:lnSpc>
                <a:spcPct val="100000"/>
              </a:lnSpc>
              <a:spcBef>
                <a:spcPts val="330"/>
              </a:spcBef>
            </a:pPr>
            <a:r>
              <a:rPr dirty="0" sz="650" spc="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endParaRPr sz="650">
              <a:latin typeface="Microsoft Sans Serif"/>
              <a:cs typeface="Microsoft Sans Serif"/>
            </a:endParaRPr>
          </a:p>
          <a:p>
            <a:pPr marL="43815" marR="5080" indent="24765">
              <a:lnSpc>
                <a:spcPct val="142600"/>
              </a:lnSpc>
            </a:pPr>
            <a:r>
              <a:rPr dirty="0" sz="650" spc="-130">
                <a:solidFill>
                  <a:srgbClr val="221E1F"/>
                </a:solidFill>
                <a:latin typeface="Microsoft Sans Serif"/>
                <a:cs typeface="Microsoft Sans Serif"/>
              </a:rPr>
              <a:t>1 </a:t>
            </a:r>
            <a:r>
              <a:rPr dirty="0" sz="650" spc="10">
                <a:solidFill>
                  <a:srgbClr val="221E1F"/>
                </a:solidFill>
                <a:latin typeface="Microsoft Sans Serif"/>
                <a:cs typeface="Microsoft Sans Serif"/>
              </a:rPr>
              <a:t>    </a:t>
            </a:r>
            <a:r>
              <a:rPr dirty="0" u="sng" sz="650" spc="10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 </a:t>
            </a:r>
            <a:r>
              <a:rPr dirty="0" sz="65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endParaRPr sz="650">
              <a:latin typeface="Microsoft Sans Serif"/>
              <a:cs typeface="Microsoft Sans Serif"/>
            </a:endParaRPr>
          </a:p>
          <a:p>
            <a:pPr marL="37465">
              <a:lnSpc>
                <a:spcPct val="100000"/>
              </a:lnSpc>
              <a:spcBef>
                <a:spcPts val="334"/>
              </a:spcBef>
            </a:pPr>
            <a:r>
              <a:rPr dirty="0" sz="650" spc="-50">
                <a:solidFill>
                  <a:srgbClr val="221E1F"/>
                </a:solidFill>
                <a:latin typeface="Microsoft Sans Serif"/>
                <a:cs typeface="Microsoft Sans Serif"/>
              </a:rPr>
              <a:t>-1    </a:t>
            </a:r>
            <a:r>
              <a:rPr dirty="0" sz="65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u="sng" sz="650" spc="-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</a:t>
            </a:r>
            <a:r>
              <a:rPr dirty="0" u="sng" sz="650" spc="-1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</a:t>
            </a:r>
            <a:endParaRPr sz="650">
              <a:latin typeface="Microsoft Sans Serif"/>
              <a:cs typeface="Microsoft Sans Serif"/>
            </a:endParaRPr>
          </a:p>
          <a:p>
            <a:pPr marL="21590">
              <a:lnSpc>
                <a:spcPct val="100000"/>
              </a:lnSpc>
              <a:spcBef>
                <a:spcPts val="330"/>
              </a:spcBef>
            </a:pPr>
            <a:r>
              <a:rPr dirty="0" sz="650" spc="5">
                <a:solidFill>
                  <a:srgbClr val="221E1F"/>
                </a:solidFill>
                <a:latin typeface="Microsoft Sans Serif"/>
                <a:cs typeface="Microsoft Sans Serif"/>
              </a:rPr>
              <a:t>-2</a:t>
            </a:r>
            <a:endParaRPr sz="650">
              <a:latin typeface="Microsoft Sans Serif"/>
              <a:cs typeface="Microsoft Sans Serif"/>
            </a:endParaRPr>
          </a:p>
          <a:p>
            <a:pPr marL="19050">
              <a:lnSpc>
                <a:spcPct val="100000"/>
              </a:lnSpc>
              <a:spcBef>
                <a:spcPts val="335"/>
              </a:spcBef>
            </a:pPr>
            <a:r>
              <a:rPr dirty="0" sz="650" spc="20">
                <a:solidFill>
                  <a:srgbClr val="221E1F"/>
                </a:solidFill>
                <a:latin typeface="Microsoft Sans Serif"/>
                <a:cs typeface="Microsoft Sans Serif"/>
              </a:rPr>
              <a:t>-3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4135299" y="1200753"/>
            <a:ext cx="35560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1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650" spc="-12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85">
                <a:solidFill>
                  <a:srgbClr val="221E1F"/>
                </a:solidFill>
                <a:latin typeface="Microsoft Sans Serif"/>
                <a:cs typeface="Microsoft Sans Serif"/>
              </a:rPr>
              <a:t>000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9162060" y="1578465"/>
            <a:ext cx="136525" cy="33782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5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0206074" y="1488479"/>
            <a:ext cx="136525" cy="31051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16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11</a:t>
            </a:r>
            <a:endParaRPr sz="65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9246799" y="4379553"/>
            <a:ext cx="15875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-</a:t>
            </a: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-70" b="1">
                <a:solidFill>
                  <a:srgbClr val="221E1F"/>
                </a:solidFill>
                <a:latin typeface="Arial"/>
                <a:cs typeface="Arial"/>
              </a:rPr>
              <a:t>,1</a:t>
            </a:r>
            <a:endParaRPr sz="65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0286383" y="3390407"/>
            <a:ext cx="15049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3,5</a:t>
            </a:r>
            <a:endParaRPr sz="65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11357691" y="3780288"/>
            <a:ext cx="15240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2,3</a:t>
            </a:r>
            <a:endParaRPr sz="65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12444165" y="3771097"/>
            <a:ext cx="15240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2,3</a:t>
            </a:r>
            <a:endParaRPr sz="65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13517105" y="3788619"/>
            <a:ext cx="15240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2,2</a:t>
            </a:r>
            <a:endParaRPr sz="65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13919299" y="3788619"/>
            <a:ext cx="13398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650" b="1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Arial"/>
                <a:cs typeface="Arial"/>
              </a:rPr>
              <a:t> </a:t>
            </a:r>
            <a:r>
              <a:rPr dirty="0" u="sng" sz="650" spc="-60" b="1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Arial"/>
                <a:cs typeface="Arial"/>
              </a:rPr>
              <a:t> </a:t>
            </a:r>
            <a:endParaRPr sz="65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13509882" y="3288638"/>
            <a:ext cx="16446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11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,0</a:t>
            </a:r>
            <a:endParaRPr sz="65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13919299" y="3130807"/>
            <a:ext cx="544195" cy="282575"/>
          </a:xfrm>
          <a:prstGeom prst="rect">
            <a:avLst/>
          </a:prstGeom>
        </p:spPr>
        <p:txBody>
          <a:bodyPr wrap="square" lIns="0" tIns="419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30"/>
              </a:spcBef>
            </a:pPr>
            <a:r>
              <a:rPr dirty="0" u="sng" sz="650" spc="-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</a:t>
            </a:r>
            <a:r>
              <a:rPr dirty="0" u="sng" sz="650" spc="-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  </a:t>
            </a:r>
            <a:r>
              <a:rPr dirty="0" u="sng" sz="650" spc="-15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Microsoft Sans Serif"/>
                <a:cs typeface="Microsoft Sans Serif"/>
              </a:rPr>
              <a:t> 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    </a:t>
            </a:r>
            <a:r>
              <a:rPr dirty="0" sz="65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50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85">
                <a:solidFill>
                  <a:srgbClr val="221E1F"/>
                </a:solidFill>
                <a:latin typeface="Microsoft Sans Serif"/>
                <a:cs typeface="Microsoft Sans Serif"/>
              </a:rPr>
              <a:t>000</a:t>
            </a:r>
            <a:endParaRPr sz="65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u="sng" sz="650" b="1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Arial"/>
                <a:cs typeface="Arial"/>
              </a:rPr>
              <a:t> </a:t>
            </a:r>
            <a:r>
              <a:rPr dirty="0" u="sng" sz="650" spc="-60" b="1">
                <a:solidFill>
                  <a:srgbClr val="221E1F"/>
                </a:solidFill>
                <a:uFill>
                  <a:solidFill>
                    <a:srgbClr val="221E1F"/>
                  </a:solidFill>
                </a:uFill>
                <a:latin typeface="Arial"/>
                <a:cs typeface="Arial"/>
              </a:rPr>
              <a:t> </a:t>
            </a:r>
            <a:endParaRPr sz="65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12444165" y="3279275"/>
            <a:ext cx="16446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11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,0</a:t>
            </a:r>
            <a:endParaRPr sz="65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11357691" y="3216996"/>
            <a:ext cx="16002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11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,5</a:t>
            </a:r>
            <a:endParaRPr sz="65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10290813" y="2791019"/>
            <a:ext cx="14668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9055913" y="2459046"/>
            <a:ext cx="17145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35" b="1">
                <a:solidFill>
                  <a:srgbClr val="221E1F"/>
                </a:solidFill>
                <a:latin typeface="Arial"/>
                <a:cs typeface="Arial"/>
              </a:rPr>
              <a:t>11,9</a:t>
            </a:r>
            <a:endParaRPr sz="650">
              <a:latin typeface="Arial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11256661" y="1325996"/>
            <a:ext cx="136525" cy="34607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17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956</a:t>
            </a:r>
            <a:endParaRPr sz="650">
              <a:latin typeface="Arial"/>
              <a:cs typeface="Arial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12422168" y="1590697"/>
            <a:ext cx="136525" cy="34734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19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endParaRPr sz="650">
              <a:latin typeface="Arial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13494360" y="1434568"/>
            <a:ext cx="136525" cy="37084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5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10" b="1">
                <a:solidFill>
                  <a:srgbClr val="221E1F"/>
                </a:solidFill>
                <a:latin typeface="Arial"/>
                <a:cs typeface="Arial"/>
              </a:rPr>
              <a:t>304</a:t>
            </a:r>
            <a:endParaRPr sz="650">
              <a:latin typeface="Arial"/>
              <a:cs typeface="Arial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9202694" y="8653157"/>
            <a:ext cx="20701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50" b="1">
                <a:solidFill>
                  <a:srgbClr val="243F8F"/>
                </a:solidFill>
                <a:latin typeface="Arial"/>
                <a:cs typeface="Arial"/>
              </a:rPr>
              <a:t>7</a:t>
            </a:r>
            <a:r>
              <a:rPr dirty="0" sz="650" spc="30" b="1">
                <a:solidFill>
                  <a:srgbClr val="243F8F"/>
                </a:solidFill>
                <a:latin typeface="Arial"/>
                <a:cs typeface="Arial"/>
              </a:rPr>
              <a:t>9,6</a:t>
            </a:r>
            <a:endParaRPr sz="650">
              <a:latin typeface="Arial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9202694" y="7925358"/>
            <a:ext cx="17653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30" b="1">
                <a:solidFill>
                  <a:srgbClr val="BFA159"/>
                </a:solidFill>
                <a:latin typeface="Arial"/>
                <a:cs typeface="Arial"/>
              </a:rPr>
              <a:t>2</a:t>
            </a:r>
            <a:r>
              <a:rPr dirty="0" sz="650" spc="30" b="1">
                <a:solidFill>
                  <a:srgbClr val="BFA159"/>
                </a:solidFill>
                <a:latin typeface="Arial"/>
                <a:cs typeface="Arial"/>
              </a:rPr>
              <a:t>55</a:t>
            </a:r>
            <a:endParaRPr sz="650">
              <a:latin typeface="Arial"/>
              <a:cs typeface="Arial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8986692" y="6640323"/>
            <a:ext cx="17970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35" b="1">
                <a:solidFill>
                  <a:srgbClr val="F1C851"/>
                </a:solidFill>
                <a:latin typeface="Arial"/>
                <a:cs typeface="Arial"/>
              </a:rPr>
              <a:t>5</a:t>
            </a:r>
            <a:r>
              <a:rPr dirty="0" sz="650" spc="40" b="1">
                <a:solidFill>
                  <a:srgbClr val="F1C851"/>
                </a:solidFill>
                <a:latin typeface="Arial"/>
                <a:cs typeface="Arial"/>
              </a:rPr>
              <a:t>93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9202694" y="6200084"/>
            <a:ext cx="26098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60" b="1">
                <a:solidFill>
                  <a:srgbClr val="C283A0"/>
                </a:solidFill>
                <a:latin typeface="Arial"/>
                <a:cs typeface="Arial"/>
              </a:rPr>
              <a:t>7</a:t>
            </a:r>
            <a:r>
              <a:rPr dirty="0" sz="650" spc="65" b="1">
                <a:solidFill>
                  <a:srgbClr val="C283A0"/>
                </a:solidFill>
                <a:latin typeface="Arial"/>
                <a:cs typeface="Arial"/>
              </a:rPr>
              <a:t>0</a:t>
            </a:r>
            <a:r>
              <a:rPr dirty="0" sz="650" spc="35" b="1">
                <a:solidFill>
                  <a:srgbClr val="C283A0"/>
                </a:solidFill>
                <a:latin typeface="Arial"/>
                <a:cs typeface="Arial"/>
              </a:rPr>
              <a:t>2</a:t>
            </a:r>
            <a:r>
              <a:rPr dirty="0" sz="650" spc="-5" b="1">
                <a:solidFill>
                  <a:srgbClr val="C283A0"/>
                </a:solidFill>
                <a:latin typeface="Arial"/>
                <a:cs typeface="Arial"/>
              </a:rPr>
              <a:t>,</a:t>
            </a:r>
            <a:r>
              <a:rPr dirty="0" sz="650" spc="50" b="1">
                <a:solidFill>
                  <a:srgbClr val="C283A0"/>
                </a:solidFill>
                <a:latin typeface="Arial"/>
                <a:cs typeface="Arial"/>
              </a:rPr>
              <a:t>9</a:t>
            </a:r>
            <a:endParaRPr sz="650">
              <a:latin typeface="Arial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9407894" y="7759944"/>
            <a:ext cx="26098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25" b="1">
                <a:solidFill>
                  <a:srgbClr val="C283A0"/>
                </a:solidFill>
                <a:latin typeface="Arial"/>
                <a:cs typeface="Arial"/>
              </a:rPr>
              <a:t>3</a:t>
            </a:r>
            <a:r>
              <a:rPr dirty="0" sz="650" spc="45" b="1">
                <a:solidFill>
                  <a:srgbClr val="C283A0"/>
                </a:solidFill>
                <a:latin typeface="Arial"/>
                <a:cs typeface="Arial"/>
              </a:rPr>
              <a:t>2</a:t>
            </a:r>
            <a:r>
              <a:rPr dirty="0" sz="650" spc="35" b="1">
                <a:solidFill>
                  <a:srgbClr val="C283A0"/>
                </a:solidFill>
                <a:latin typeface="Arial"/>
                <a:cs typeface="Arial"/>
              </a:rPr>
              <a:t>9</a:t>
            </a:r>
            <a:r>
              <a:rPr dirty="0" sz="650" spc="45" b="1">
                <a:solidFill>
                  <a:srgbClr val="C283A0"/>
                </a:solidFill>
                <a:latin typeface="Arial"/>
                <a:cs typeface="Arial"/>
              </a:rPr>
              <a:t>,4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10292450" y="8096476"/>
            <a:ext cx="255904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10" b="1">
                <a:solidFill>
                  <a:srgbClr val="C283A0"/>
                </a:solidFill>
                <a:latin typeface="Arial"/>
                <a:cs typeface="Arial"/>
              </a:rPr>
              <a:t>2</a:t>
            </a:r>
            <a:r>
              <a:rPr dirty="0" sz="650" spc="40" b="1">
                <a:solidFill>
                  <a:srgbClr val="C283A0"/>
                </a:solidFill>
                <a:latin typeface="Arial"/>
                <a:cs typeface="Arial"/>
              </a:rPr>
              <a:t>6</a:t>
            </a:r>
            <a:r>
              <a:rPr dirty="0" sz="650" spc="35" b="1">
                <a:solidFill>
                  <a:srgbClr val="C283A0"/>
                </a:solidFill>
                <a:latin typeface="Arial"/>
                <a:cs typeface="Arial"/>
              </a:rPr>
              <a:t>8,8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10823602" y="8102437"/>
            <a:ext cx="25336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30" b="1">
                <a:solidFill>
                  <a:srgbClr val="C283A0"/>
                </a:solidFill>
                <a:latin typeface="Arial"/>
                <a:cs typeface="Arial"/>
              </a:rPr>
              <a:t>2</a:t>
            </a:r>
            <a:r>
              <a:rPr dirty="0" sz="650" spc="35" b="1">
                <a:solidFill>
                  <a:srgbClr val="C283A0"/>
                </a:solidFill>
                <a:latin typeface="Arial"/>
                <a:cs typeface="Arial"/>
              </a:rPr>
              <a:t>63</a:t>
            </a:r>
            <a:r>
              <a:rPr dirty="0" sz="650" spc="25" b="1">
                <a:solidFill>
                  <a:srgbClr val="C283A0"/>
                </a:solidFill>
                <a:latin typeface="Arial"/>
                <a:cs typeface="Arial"/>
              </a:rPr>
              <a:t>,</a:t>
            </a:r>
            <a:r>
              <a:rPr dirty="0" sz="650" spc="20" b="1">
                <a:solidFill>
                  <a:srgbClr val="C283A0"/>
                </a:solidFill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11353641" y="8096133"/>
            <a:ext cx="26035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40" b="1">
                <a:solidFill>
                  <a:srgbClr val="C283A0"/>
                </a:solidFill>
                <a:latin typeface="Arial"/>
                <a:cs typeface="Arial"/>
              </a:rPr>
              <a:t>25</a:t>
            </a:r>
            <a:r>
              <a:rPr dirty="0" sz="650" spc="45" b="1">
                <a:solidFill>
                  <a:srgbClr val="C283A0"/>
                </a:solidFill>
                <a:latin typeface="Arial"/>
                <a:cs typeface="Arial"/>
              </a:rPr>
              <a:t>6</a:t>
            </a:r>
            <a:r>
              <a:rPr dirty="0" sz="650" spc="-15" b="1">
                <a:solidFill>
                  <a:srgbClr val="C283A0"/>
                </a:solidFill>
                <a:latin typeface="Arial"/>
                <a:cs typeface="Arial"/>
              </a:rPr>
              <a:t>,</a:t>
            </a:r>
            <a:r>
              <a:rPr dirty="0" sz="650" spc="75" b="1">
                <a:solidFill>
                  <a:srgbClr val="C283A0"/>
                </a:solidFill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9761300" y="7114230"/>
            <a:ext cx="17272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20" b="1">
                <a:solidFill>
                  <a:srgbClr val="F1C851"/>
                </a:solidFill>
                <a:latin typeface="Arial"/>
                <a:cs typeface="Arial"/>
              </a:rPr>
              <a:t>461</a:t>
            </a:r>
            <a:endParaRPr sz="650">
              <a:latin typeface="Arial"/>
              <a:cs typeface="Arial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10292450" y="7067207"/>
            <a:ext cx="18161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45" b="1">
                <a:solidFill>
                  <a:srgbClr val="F1C851"/>
                </a:solidFill>
                <a:latin typeface="Arial"/>
                <a:cs typeface="Arial"/>
              </a:rPr>
              <a:t>4</a:t>
            </a:r>
            <a:r>
              <a:rPr dirty="0" sz="650" spc="60" b="1">
                <a:solidFill>
                  <a:srgbClr val="F1C851"/>
                </a:solidFill>
                <a:latin typeface="Arial"/>
                <a:cs typeface="Arial"/>
              </a:rPr>
              <a:t>7</a:t>
            </a:r>
            <a:r>
              <a:rPr dirty="0" sz="650" spc="25" b="1">
                <a:solidFill>
                  <a:srgbClr val="F1C851"/>
                </a:solidFill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10823602" y="7025381"/>
            <a:ext cx="19177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100" b="1">
                <a:solidFill>
                  <a:srgbClr val="F1C851"/>
                </a:solidFill>
                <a:latin typeface="Arial"/>
                <a:cs typeface="Arial"/>
              </a:rPr>
              <a:t>4</a:t>
            </a:r>
            <a:r>
              <a:rPr dirty="0" sz="650" spc="55" b="1">
                <a:solidFill>
                  <a:srgbClr val="F1C851"/>
                </a:solidFill>
                <a:latin typeface="Arial"/>
                <a:cs typeface="Arial"/>
              </a:rPr>
              <a:t>85</a:t>
            </a:r>
            <a:endParaRPr sz="650">
              <a:latin typeface="Arial"/>
              <a:cs typeface="Arial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11353641" y="6983553"/>
            <a:ext cx="16700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35" b="1">
                <a:solidFill>
                  <a:srgbClr val="F1C851"/>
                </a:solidFill>
                <a:latin typeface="Arial"/>
                <a:cs typeface="Arial"/>
              </a:rPr>
              <a:t>5</a:t>
            </a:r>
            <a:r>
              <a:rPr dirty="0" sz="650" spc="-10" b="1">
                <a:solidFill>
                  <a:srgbClr val="F1C851"/>
                </a:solidFill>
                <a:latin typeface="Arial"/>
                <a:cs typeface="Arial"/>
              </a:rPr>
              <a:t>01</a:t>
            </a:r>
            <a:endParaRPr sz="650">
              <a:latin typeface="Arial"/>
              <a:cs typeface="Arial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9761300" y="7993457"/>
            <a:ext cx="17907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30" b="1">
                <a:solidFill>
                  <a:srgbClr val="BFA159"/>
                </a:solidFill>
                <a:latin typeface="Arial"/>
                <a:cs typeface="Arial"/>
              </a:rPr>
              <a:t>2</a:t>
            </a:r>
            <a:r>
              <a:rPr dirty="0" sz="650" spc="40" b="1">
                <a:solidFill>
                  <a:srgbClr val="BFA159"/>
                </a:solidFill>
                <a:latin typeface="Arial"/>
                <a:cs typeface="Arial"/>
              </a:rPr>
              <a:t>93</a:t>
            </a:r>
            <a:endParaRPr sz="650">
              <a:latin typeface="Arial"/>
              <a:cs typeface="Arial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10282773" y="7773604"/>
            <a:ext cx="18288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30" b="1">
                <a:solidFill>
                  <a:srgbClr val="BFA159"/>
                </a:solidFill>
                <a:latin typeface="Arial"/>
                <a:cs typeface="Arial"/>
              </a:rPr>
              <a:t>3</a:t>
            </a:r>
            <a:r>
              <a:rPr dirty="0" sz="650" spc="55" b="1">
                <a:solidFill>
                  <a:srgbClr val="BFA159"/>
                </a:solidFill>
                <a:latin typeface="Arial"/>
                <a:cs typeface="Arial"/>
              </a:rPr>
              <a:t>03</a:t>
            </a:r>
            <a:endParaRPr sz="650">
              <a:latin typeface="Arial"/>
              <a:cs typeface="Arial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10841299" y="7725894"/>
            <a:ext cx="16065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15" b="1">
                <a:solidFill>
                  <a:srgbClr val="BFA159"/>
                </a:solidFill>
                <a:latin typeface="Arial"/>
                <a:cs typeface="Arial"/>
              </a:rPr>
              <a:t>312</a:t>
            </a:r>
            <a:endParaRPr sz="650">
              <a:latin typeface="Arial"/>
              <a:cs typeface="Arial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11344996" y="7691843"/>
            <a:ext cx="17462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25" b="1">
                <a:solidFill>
                  <a:srgbClr val="BFA159"/>
                </a:solidFill>
                <a:latin typeface="Arial"/>
                <a:cs typeface="Arial"/>
              </a:rPr>
              <a:t>3</a:t>
            </a:r>
            <a:r>
              <a:rPr dirty="0" sz="650" spc="30" b="1">
                <a:solidFill>
                  <a:srgbClr val="BFA159"/>
                </a:solidFill>
                <a:latin typeface="Arial"/>
                <a:cs typeface="Arial"/>
              </a:rPr>
              <a:t>2</a:t>
            </a:r>
            <a:r>
              <a:rPr dirty="0" sz="650" spc="20" b="1">
                <a:solidFill>
                  <a:srgbClr val="BFA159"/>
                </a:solidFill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9761300" y="8694983"/>
            <a:ext cx="20764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35" b="1">
                <a:solidFill>
                  <a:srgbClr val="243F8F"/>
                </a:solidFill>
                <a:latin typeface="Arial"/>
                <a:cs typeface="Arial"/>
              </a:rPr>
              <a:t>63,4</a:t>
            </a:r>
            <a:endParaRPr sz="650">
              <a:latin typeface="Arial"/>
              <a:cs typeface="Arial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10282773" y="8677986"/>
            <a:ext cx="18859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20" b="1">
                <a:solidFill>
                  <a:srgbClr val="243F8F"/>
                </a:solidFill>
                <a:latin typeface="Arial"/>
                <a:cs typeface="Arial"/>
              </a:rPr>
              <a:t>7</a:t>
            </a:r>
            <a:r>
              <a:rPr dirty="0" sz="650" spc="-25" b="1">
                <a:solidFill>
                  <a:srgbClr val="243F8F"/>
                </a:solidFill>
                <a:latin typeface="Arial"/>
                <a:cs typeface="Arial"/>
              </a:rPr>
              <a:t>1</a:t>
            </a:r>
            <a:r>
              <a:rPr dirty="0" sz="650" spc="20" b="1">
                <a:solidFill>
                  <a:srgbClr val="243F8F"/>
                </a:solidFill>
                <a:latin typeface="Arial"/>
                <a:cs typeface="Arial"/>
              </a:rPr>
              <a:t>,3</a:t>
            </a:r>
            <a:endParaRPr sz="650">
              <a:latin typeface="Arial"/>
              <a:cs typeface="Arial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10839946" y="8676487"/>
            <a:ext cx="18796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60" b="1">
                <a:solidFill>
                  <a:srgbClr val="243F8F"/>
                </a:solidFill>
                <a:latin typeface="Arial"/>
                <a:cs typeface="Arial"/>
              </a:rPr>
              <a:t>70</a:t>
            </a:r>
            <a:r>
              <a:rPr dirty="0" sz="650" spc="-15" b="1">
                <a:solidFill>
                  <a:srgbClr val="243F8F"/>
                </a:solidFill>
                <a:latin typeface="Arial"/>
                <a:cs typeface="Arial"/>
              </a:rPr>
              <a:t>,</a:t>
            </a:r>
            <a:r>
              <a:rPr dirty="0" sz="650" spc="-110" b="1">
                <a:solidFill>
                  <a:srgbClr val="243F8F"/>
                </a:solidFill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11344996" y="8676487"/>
            <a:ext cx="20637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25" b="1">
                <a:solidFill>
                  <a:srgbClr val="243F8F"/>
                </a:solidFill>
                <a:latin typeface="Arial"/>
                <a:cs typeface="Arial"/>
              </a:rPr>
              <a:t>7</a:t>
            </a:r>
            <a:r>
              <a:rPr dirty="0" sz="650" spc="40" b="1">
                <a:solidFill>
                  <a:srgbClr val="243F8F"/>
                </a:solidFill>
                <a:latin typeface="Arial"/>
                <a:cs typeface="Arial"/>
              </a:rPr>
              <a:t>0,0</a:t>
            </a:r>
            <a:endParaRPr sz="650">
              <a:latin typeface="Arial"/>
              <a:cs typeface="Arial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2426643" y="7295894"/>
            <a:ext cx="20066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2941095" y="6573946"/>
            <a:ext cx="21717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r>
              <a:rPr dirty="0" sz="650" spc="11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,6</a:t>
            </a:r>
            <a:endParaRPr sz="650">
              <a:latin typeface="Arial"/>
              <a:cs typeface="Arial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3449217" y="6370630"/>
            <a:ext cx="19113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650" spc="-60" b="1">
                <a:solidFill>
                  <a:srgbClr val="221E1F"/>
                </a:solidFill>
                <a:latin typeface="Arial"/>
                <a:cs typeface="Arial"/>
              </a:rPr>
              <a:t>,1</a:t>
            </a:r>
            <a:endParaRPr sz="650">
              <a:latin typeface="Arial"/>
              <a:cs typeface="Arial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13948164" y="6323607"/>
            <a:ext cx="16827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spc="-10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-60" b="1">
                <a:solidFill>
                  <a:srgbClr val="221E1F"/>
                </a:solidFill>
                <a:latin typeface="Arial"/>
                <a:cs typeface="Arial"/>
              </a:rPr>
              <a:t>,1</a:t>
            </a:r>
            <a:endParaRPr sz="650">
              <a:latin typeface="Arial"/>
              <a:cs typeface="Arial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14448431" y="6265822"/>
            <a:ext cx="205104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2,3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32" name="object 132"/>
          <p:cNvGrpSpPr/>
          <p:nvPr/>
        </p:nvGrpSpPr>
        <p:grpSpPr>
          <a:xfrm>
            <a:off x="9071999" y="6305645"/>
            <a:ext cx="2466340" cy="2874645"/>
            <a:chOff x="9071999" y="6305645"/>
            <a:chExt cx="2466340" cy="2874645"/>
          </a:xfrm>
        </p:grpSpPr>
        <p:sp>
          <p:nvSpPr>
            <p:cNvPr id="133" name="object 133"/>
            <p:cNvSpPr/>
            <p:nvPr/>
          </p:nvSpPr>
          <p:spPr>
            <a:xfrm>
              <a:off x="9071999" y="9176827"/>
              <a:ext cx="2466340" cy="0"/>
            </a:xfrm>
            <a:custGeom>
              <a:avLst/>
              <a:gdLst/>
              <a:ahLst/>
              <a:cxnLst/>
              <a:rect l="l" t="t" r="r" b="b"/>
              <a:pathLst>
                <a:path w="2466340" h="0">
                  <a:moveTo>
                    <a:pt x="0" y="0"/>
                  </a:moveTo>
                  <a:lnTo>
                    <a:pt x="2466301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/>
            <p:cNvSpPr/>
            <p:nvPr/>
          </p:nvSpPr>
          <p:spPr>
            <a:xfrm>
              <a:off x="9180116" y="6764943"/>
              <a:ext cx="2150745" cy="528955"/>
            </a:xfrm>
            <a:custGeom>
              <a:avLst/>
              <a:gdLst/>
              <a:ahLst/>
              <a:cxnLst/>
              <a:rect l="l" t="t" r="r" b="b"/>
              <a:pathLst>
                <a:path w="2150745" h="528954">
                  <a:moveTo>
                    <a:pt x="537679" y="528764"/>
                  </a:moveTo>
                  <a:lnTo>
                    <a:pt x="0" y="0"/>
                  </a:lnTo>
                </a:path>
                <a:path w="2150745" h="528954">
                  <a:moveTo>
                    <a:pt x="1075359" y="472681"/>
                  </a:moveTo>
                  <a:lnTo>
                    <a:pt x="537679" y="528764"/>
                  </a:lnTo>
                </a:path>
                <a:path w="2150745" h="528954">
                  <a:moveTo>
                    <a:pt x="1613027" y="432625"/>
                  </a:moveTo>
                  <a:lnTo>
                    <a:pt x="1075359" y="472681"/>
                  </a:lnTo>
                </a:path>
                <a:path w="2150745" h="528954">
                  <a:moveTo>
                    <a:pt x="2150706" y="368528"/>
                  </a:moveTo>
                  <a:lnTo>
                    <a:pt x="1613027" y="432625"/>
                  </a:lnTo>
                </a:path>
              </a:pathLst>
            </a:custGeom>
            <a:ln w="38100">
              <a:solidFill>
                <a:srgbClr val="F1C851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" name="object 135"/>
            <p:cNvSpPr/>
            <p:nvPr/>
          </p:nvSpPr>
          <p:spPr>
            <a:xfrm>
              <a:off x="9180116" y="7926626"/>
              <a:ext cx="1075690" cy="192405"/>
            </a:xfrm>
            <a:custGeom>
              <a:avLst/>
              <a:gdLst/>
              <a:ahLst/>
              <a:cxnLst/>
              <a:rect l="l" t="t" r="r" b="b"/>
              <a:pathLst>
                <a:path w="1075690" h="192404">
                  <a:moveTo>
                    <a:pt x="537679" y="40055"/>
                  </a:moveTo>
                  <a:lnTo>
                    <a:pt x="0" y="192265"/>
                  </a:lnTo>
                </a:path>
                <a:path w="1075690" h="192404">
                  <a:moveTo>
                    <a:pt x="1075359" y="0"/>
                  </a:moveTo>
                  <a:lnTo>
                    <a:pt x="537679" y="40055"/>
                  </a:lnTo>
                </a:path>
              </a:pathLst>
            </a:custGeom>
            <a:ln w="38100">
              <a:solidFill>
                <a:srgbClr val="BFA15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" name="object 136"/>
            <p:cNvSpPr/>
            <p:nvPr/>
          </p:nvSpPr>
          <p:spPr>
            <a:xfrm>
              <a:off x="10255475" y="7890571"/>
              <a:ext cx="537845" cy="36195"/>
            </a:xfrm>
            <a:custGeom>
              <a:avLst/>
              <a:gdLst/>
              <a:ahLst/>
              <a:cxnLst/>
              <a:rect l="l" t="t" r="r" b="b"/>
              <a:pathLst>
                <a:path w="537845" h="36195">
                  <a:moveTo>
                    <a:pt x="-19050" y="18027"/>
                  </a:moveTo>
                  <a:lnTo>
                    <a:pt x="556717" y="18027"/>
                  </a:lnTo>
                </a:path>
              </a:pathLst>
            </a:custGeom>
            <a:ln w="74155">
              <a:solidFill>
                <a:srgbClr val="BFA15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" name="object 137"/>
            <p:cNvSpPr/>
            <p:nvPr/>
          </p:nvSpPr>
          <p:spPr>
            <a:xfrm>
              <a:off x="10793143" y="7850502"/>
              <a:ext cx="537845" cy="40640"/>
            </a:xfrm>
            <a:custGeom>
              <a:avLst/>
              <a:gdLst/>
              <a:ahLst/>
              <a:cxnLst/>
              <a:rect l="l" t="t" r="r" b="b"/>
              <a:pathLst>
                <a:path w="537845" h="40640">
                  <a:moveTo>
                    <a:pt x="537679" y="0"/>
                  </a:moveTo>
                  <a:lnTo>
                    <a:pt x="0" y="40068"/>
                  </a:lnTo>
                </a:path>
              </a:pathLst>
            </a:custGeom>
            <a:ln w="38100">
              <a:solidFill>
                <a:srgbClr val="BFA15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" name="object 138"/>
            <p:cNvSpPr/>
            <p:nvPr/>
          </p:nvSpPr>
          <p:spPr>
            <a:xfrm>
              <a:off x="9180116" y="6324695"/>
              <a:ext cx="1075690" cy="1739264"/>
            </a:xfrm>
            <a:custGeom>
              <a:avLst/>
              <a:gdLst/>
              <a:ahLst/>
              <a:cxnLst/>
              <a:rect l="l" t="t" r="r" b="b"/>
              <a:pathLst>
                <a:path w="1075690" h="1739265">
                  <a:moveTo>
                    <a:pt x="537679" y="1496174"/>
                  </a:moveTo>
                  <a:lnTo>
                    <a:pt x="0" y="0"/>
                  </a:lnTo>
                </a:path>
                <a:path w="1075690" h="1739265">
                  <a:moveTo>
                    <a:pt x="1075359" y="1738922"/>
                  </a:moveTo>
                  <a:lnTo>
                    <a:pt x="537679" y="1496174"/>
                  </a:lnTo>
                </a:path>
              </a:pathLst>
            </a:custGeom>
            <a:ln w="38100">
              <a:solidFill>
                <a:srgbClr val="C283A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" name="object 139"/>
            <p:cNvSpPr/>
            <p:nvPr/>
          </p:nvSpPr>
          <p:spPr>
            <a:xfrm>
              <a:off x="10255475" y="8063617"/>
              <a:ext cx="537845" cy="22860"/>
            </a:xfrm>
            <a:custGeom>
              <a:avLst/>
              <a:gdLst/>
              <a:ahLst/>
              <a:cxnLst/>
              <a:rect l="l" t="t" r="r" b="b"/>
              <a:pathLst>
                <a:path w="537845" h="22859">
                  <a:moveTo>
                    <a:pt x="-19050" y="11220"/>
                  </a:moveTo>
                  <a:lnTo>
                    <a:pt x="556717" y="11220"/>
                  </a:lnTo>
                </a:path>
              </a:pathLst>
            </a:custGeom>
            <a:ln w="60540">
              <a:solidFill>
                <a:srgbClr val="C283A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" name="object 140"/>
            <p:cNvSpPr/>
            <p:nvPr/>
          </p:nvSpPr>
          <p:spPr>
            <a:xfrm>
              <a:off x="10793143" y="8086058"/>
              <a:ext cx="537845" cy="29209"/>
            </a:xfrm>
            <a:custGeom>
              <a:avLst/>
              <a:gdLst/>
              <a:ahLst/>
              <a:cxnLst/>
              <a:rect l="l" t="t" r="r" b="b"/>
              <a:pathLst>
                <a:path w="537845" h="29209">
                  <a:moveTo>
                    <a:pt x="-19050" y="14414"/>
                  </a:moveTo>
                  <a:lnTo>
                    <a:pt x="556729" y="14414"/>
                  </a:lnTo>
                </a:path>
              </a:pathLst>
            </a:custGeom>
            <a:ln w="66929">
              <a:solidFill>
                <a:srgbClr val="C283A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" name="object 141"/>
            <p:cNvSpPr/>
            <p:nvPr/>
          </p:nvSpPr>
          <p:spPr>
            <a:xfrm>
              <a:off x="9182399" y="8802606"/>
              <a:ext cx="537845" cy="65405"/>
            </a:xfrm>
            <a:custGeom>
              <a:avLst/>
              <a:gdLst/>
              <a:ahLst/>
              <a:cxnLst/>
              <a:rect l="l" t="t" r="r" b="b"/>
              <a:pathLst>
                <a:path w="537845" h="65404">
                  <a:moveTo>
                    <a:pt x="537679" y="64896"/>
                  </a:moveTo>
                  <a:lnTo>
                    <a:pt x="0" y="0"/>
                  </a:lnTo>
                </a:path>
              </a:pathLst>
            </a:custGeom>
            <a:ln w="38099">
              <a:solidFill>
                <a:srgbClr val="243F8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" name="object 142"/>
            <p:cNvSpPr/>
            <p:nvPr/>
          </p:nvSpPr>
          <p:spPr>
            <a:xfrm>
              <a:off x="9716675" y="8835753"/>
              <a:ext cx="537845" cy="31750"/>
            </a:xfrm>
            <a:custGeom>
              <a:avLst/>
              <a:gdLst/>
              <a:ahLst/>
              <a:cxnLst/>
              <a:rect l="l" t="t" r="r" b="b"/>
              <a:pathLst>
                <a:path w="537845" h="31750">
                  <a:moveTo>
                    <a:pt x="-19050" y="15824"/>
                  </a:moveTo>
                  <a:lnTo>
                    <a:pt x="556729" y="15824"/>
                  </a:lnTo>
                </a:path>
              </a:pathLst>
            </a:custGeom>
            <a:ln w="69748">
              <a:solidFill>
                <a:srgbClr val="243F8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" name="object 143"/>
            <p:cNvSpPr/>
            <p:nvPr/>
          </p:nvSpPr>
          <p:spPr>
            <a:xfrm>
              <a:off x="10255638" y="8835715"/>
              <a:ext cx="1075690" cy="5715"/>
            </a:xfrm>
            <a:custGeom>
              <a:avLst/>
              <a:gdLst/>
              <a:ahLst/>
              <a:cxnLst/>
              <a:rect l="l" t="t" r="r" b="b"/>
              <a:pathLst>
                <a:path w="1075690" h="5715">
                  <a:moveTo>
                    <a:pt x="537679" y="4813"/>
                  </a:moveTo>
                  <a:lnTo>
                    <a:pt x="0" y="0"/>
                  </a:lnTo>
                </a:path>
                <a:path w="1075690" h="5715">
                  <a:moveTo>
                    <a:pt x="1075207" y="5207"/>
                  </a:moveTo>
                  <a:lnTo>
                    <a:pt x="537514" y="4813"/>
                  </a:lnTo>
                </a:path>
              </a:pathLst>
            </a:custGeom>
            <a:ln w="38100">
              <a:solidFill>
                <a:srgbClr val="243F8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4" name="object 144"/>
          <p:cNvGrpSpPr/>
          <p:nvPr/>
        </p:nvGrpSpPr>
        <p:grpSpPr>
          <a:xfrm>
            <a:off x="12366000" y="6247889"/>
            <a:ext cx="2322195" cy="1375410"/>
            <a:chOff x="12366000" y="6247889"/>
            <a:chExt cx="2322195" cy="1375410"/>
          </a:xfrm>
        </p:grpSpPr>
        <p:sp>
          <p:nvSpPr>
            <p:cNvPr id="145" name="object 145"/>
            <p:cNvSpPr/>
            <p:nvPr/>
          </p:nvSpPr>
          <p:spPr>
            <a:xfrm>
              <a:off x="12366000" y="7619848"/>
              <a:ext cx="2322195" cy="0"/>
            </a:xfrm>
            <a:custGeom>
              <a:avLst/>
              <a:gdLst/>
              <a:ahLst/>
              <a:cxnLst/>
              <a:rect l="l" t="t" r="r" b="b"/>
              <a:pathLst>
                <a:path w="2322194" h="0">
                  <a:moveTo>
                    <a:pt x="0" y="0"/>
                  </a:moveTo>
                  <a:lnTo>
                    <a:pt x="2322004" y="0"/>
                  </a:lnTo>
                </a:path>
              </a:pathLst>
            </a:custGeom>
            <a:ln w="6350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" name="object 146"/>
            <p:cNvSpPr/>
            <p:nvPr/>
          </p:nvSpPr>
          <p:spPr>
            <a:xfrm>
              <a:off x="12402204" y="6266939"/>
              <a:ext cx="2029460" cy="1035685"/>
            </a:xfrm>
            <a:custGeom>
              <a:avLst/>
              <a:gdLst/>
              <a:ahLst/>
              <a:cxnLst/>
              <a:rect l="l" t="t" r="r" b="b"/>
              <a:pathLst>
                <a:path w="2029459" h="1035684">
                  <a:moveTo>
                    <a:pt x="507314" y="321462"/>
                  </a:moveTo>
                  <a:lnTo>
                    <a:pt x="0" y="1035380"/>
                  </a:lnTo>
                </a:path>
                <a:path w="2029459" h="1035684">
                  <a:moveTo>
                    <a:pt x="1014628" y="91846"/>
                  </a:moveTo>
                  <a:lnTo>
                    <a:pt x="507314" y="321462"/>
                  </a:lnTo>
                </a:path>
                <a:path w="2029459" h="1035684">
                  <a:moveTo>
                    <a:pt x="1521942" y="50088"/>
                  </a:moveTo>
                  <a:lnTo>
                    <a:pt x="1014628" y="91846"/>
                  </a:lnTo>
                </a:path>
                <a:path w="2029459" h="1035684">
                  <a:moveTo>
                    <a:pt x="2029244" y="0"/>
                  </a:moveTo>
                  <a:lnTo>
                    <a:pt x="1521942" y="50088"/>
                  </a:lnTo>
                </a:path>
              </a:pathLst>
            </a:custGeom>
            <a:ln w="38100">
              <a:solidFill>
                <a:srgbClr val="8F8048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7" name="object 147"/>
          <p:cNvSpPr txBox="1"/>
          <p:nvPr/>
        </p:nvSpPr>
        <p:spPr>
          <a:xfrm>
            <a:off x="8195299" y="9605703"/>
            <a:ext cx="1207135" cy="3638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905"/>
              </a:lnSpc>
              <a:spcBef>
                <a:spcPts val="100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Экспортная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цена</a:t>
            </a:r>
            <a:endParaRPr sz="800">
              <a:latin typeface="Microsoft Sans Serif"/>
              <a:cs typeface="Microsoft Sans Serif"/>
            </a:endParaRPr>
          </a:p>
          <a:p>
            <a:pPr marL="12700" marR="5080">
              <a:lnSpc>
                <a:spcPts val="850"/>
              </a:lnSpc>
              <a:spcBef>
                <a:spcPts val="65"/>
              </a:spcBef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сийс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ть  </a:t>
            </a:r>
            <a:r>
              <a:rPr dirty="0" sz="800" spc="40">
                <a:solidFill>
                  <a:srgbClr val="808184"/>
                </a:solidFill>
                <a:latin typeface="Microsoft Sans Serif"/>
                <a:cs typeface="Microsoft Sans Serif"/>
              </a:rPr>
              <a:t>(долл.</a:t>
            </a:r>
            <a:r>
              <a:rPr dirty="0" sz="800" spc="-1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808184"/>
                </a:solidFill>
                <a:latin typeface="Microsoft Sans Serif"/>
                <a:cs typeface="Microsoft Sans Serif"/>
              </a:rPr>
              <a:t>США/барр.)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11273299" y="9605703"/>
            <a:ext cx="1496060" cy="471805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480695">
              <a:lnSpc>
                <a:spcPts val="850"/>
              </a:lnSpc>
              <a:spcBef>
                <a:spcPts val="220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Объем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импорта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уг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оваров,</a:t>
            </a:r>
            <a:endParaRPr sz="800">
              <a:latin typeface="Microsoft Sans Serif"/>
              <a:cs typeface="Microsoft Sans Serif"/>
            </a:endParaRPr>
          </a:p>
          <a:p>
            <a:pPr marL="12700" marR="5080">
              <a:lnSpc>
                <a:spcPts val="850"/>
              </a:lnSpc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учитываемых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ФТС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России)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808184"/>
                </a:solidFill>
                <a:latin typeface="Microsoft Sans Serif"/>
                <a:cs typeface="Microsoft Sans Serif"/>
              </a:rPr>
              <a:t>(млрд</a:t>
            </a:r>
            <a:r>
              <a:rPr dirty="0" sz="800" spc="-1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808184"/>
                </a:solidFill>
                <a:latin typeface="Microsoft Sans Serif"/>
                <a:cs typeface="Microsoft Sans Serif"/>
              </a:rPr>
              <a:t>долл.</a:t>
            </a:r>
            <a:r>
              <a:rPr dirty="0" sz="800" spc="-1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808184"/>
                </a:solidFill>
                <a:latin typeface="Microsoft Sans Serif"/>
                <a:cs typeface="Microsoft Sans Serif"/>
              </a:rPr>
              <a:t>США)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12947299" y="9605703"/>
            <a:ext cx="1496060" cy="471805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480695">
              <a:lnSpc>
                <a:spcPts val="850"/>
              </a:lnSpc>
              <a:spcBef>
                <a:spcPts val="220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Объем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экспорта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уг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оваров,</a:t>
            </a:r>
            <a:endParaRPr sz="800">
              <a:latin typeface="Microsoft Sans Serif"/>
              <a:cs typeface="Microsoft Sans Serif"/>
            </a:endParaRPr>
          </a:p>
          <a:p>
            <a:pPr marL="12700" marR="5080">
              <a:lnSpc>
                <a:spcPts val="850"/>
              </a:lnSpc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учитываемых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ФТС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России)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808184"/>
                </a:solidFill>
                <a:latin typeface="Microsoft Sans Serif"/>
                <a:cs typeface="Microsoft Sans Serif"/>
              </a:rPr>
              <a:t>(млрд</a:t>
            </a:r>
            <a:r>
              <a:rPr dirty="0" sz="800" spc="-1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808184"/>
                </a:solidFill>
                <a:latin typeface="Microsoft Sans Serif"/>
                <a:cs typeface="Microsoft Sans Serif"/>
              </a:rPr>
              <a:t>долл.</a:t>
            </a:r>
            <a:r>
              <a:rPr dirty="0" sz="800" spc="-1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808184"/>
                </a:solidFill>
                <a:latin typeface="Microsoft Sans Serif"/>
                <a:cs typeface="Microsoft Sans Serif"/>
              </a:rPr>
              <a:t>США)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9815300" y="9605703"/>
            <a:ext cx="1290955" cy="471805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2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Цены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на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газ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808184"/>
                </a:solidFill>
                <a:latin typeface="Microsoft Sans Serif"/>
                <a:cs typeface="Microsoft Sans Serif"/>
              </a:rPr>
              <a:t>(среднеконтрактные, </a:t>
            </a:r>
            <a:r>
              <a:rPr dirty="0" sz="800" spc="75">
                <a:solidFill>
                  <a:srgbClr val="808184"/>
                </a:solidFill>
                <a:latin typeface="Microsoft Sans Serif"/>
                <a:cs typeface="Microsoft Sans Serif"/>
              </a:rPr>
              <a:t> включая страны </a:t>
            </a:r>
            <a:r>
              <a:rPr dirty="0" sz="800" spc="20">
                <a:solidFill>
                  <a:srgbClr val="808184"/>
                </a:solidFill>
                <a:latin typeface="Microsoft Sans Serif"/>
                <a:cs typeface="Microsoft Sans Serif"/>
              </a:rPr>
              <a:t>СНГ), </a:t>
            </a:r>
            <a:r>
              <a:rPr dirty="0" sz="800" spc="2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808184"/>
                </a:solidFill>
                <a:latin typeface="Microsoft Sans Serif"/>
                <a:cs typeface="Microsoft Sans Serif"/>
              </a:rPr>
              <a:t>(долл.</a:t>
            </a:r>
            <a:r>
              <a:rPr dirty="0" sz="800" spc="-2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808184"/>
                </a:solidFill>
                <a:latin typeface="Microsoft Sans Serif"/>
                <a:cs typeface="Microsoft Sans Serif"/>
              </a:rPr>
              <a:t>США/тыс.</a:t>
            </a:r>
            <a:r>
              <a:rPr dirty="0" sz="800" spc="-2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808184"/>
                </a:solidFill>
                <a:latin typeface="Microsoft Sans Serif"/>
                <a:cs typeface="Microsoft Sans Serif"/>
              </a:rPr>
              <a:t>куб.</a:t>
            </a:r>
            <a:r>
              <a:rPr dirty="0" sz="800" spc="-2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808184"/>
                </a:solidFill>
                <a:latin typeface="Microsoft Sans Serif"/>
                <a:cs typeface="Microsoft Sans Serif"/>
              </a:rPr>
              <a:t>м)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12961824" y="7985703"/>
            <a:ext cx="1503680" cy="3638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лла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США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среднегодовой</a:t>
            </a:r>
            <a:endParaRPr sz="800">
              <a:latin typeface="Microsoft Sans Serif"/>
              <a:cs typeface="Microsoft Sans Serif"/>
            </a:endParaRPr>
          </a:p>
          <a:p>
            <a:pPr marL="12700">
              <a:lnSpc>
                <a:spcPts val="840"/>
              </a:lnSpc>
            </a:pPr>
            <a:r>
              <a:rPr dirty="0" sz="800" spc="70">
                <a:solidFill>
                  <a:srgbClr val="808184"/>
                </a:solidFill>
                <a:latin typeface="Microsoft Sans Serif"/>
                <a:cs typeface="Microsoft Sans Serif"/>
              </a:rPr>
              <a:t>(рублей</a:t>
            </a:r>
            <a:r>
              <a:rPr dirty="0" sz="800" spc="-2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808184"/>
                </a:solidFill>
                <a:latin typeface="Microsoft Sans Serif"/>
                <a:cs typeface="Microsoft Sans Serif"/>
              </a:rPr>
              <a:t>/</a:t>
            </a:r>
            <a:r>
              <a:rPr dirty="0" sz="800" spc="-2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808184"/>
                </a:solidFill>
                <a:latin typeface="Microsoft Sans Serif"/>
                <a:cs typeface="Microsoft Sans Serif"/>
              </a:rPr>
              <a:t>долл.</a:t>
            </a:r>
            <a:r>
              <a:rPr dirty="0" sz="800" spc="-2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808184"/>
                </a:solidFill>
                <a:latin typeface="Microsoft Sans Serif"/>
                <a:cs typeface="Microsoft Sans Serif"/>
              </a:rPr>
              <a:t>США)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8004695" y="9624707"/>
            <a:ext cx="83185" cy="83185"/>
          </a:xfrm>
          <a:custGeom>
            <a:avLst/>
            <a:gdLst/>
            <a:ahLst/>
            <a:cxnLst/>
            <a:rect l="l" t="t" r="r" b="b"/>
            <a:pathLst>
              <a:path w="83184" h="83184">
                <a:moveTo>
                  <a:pt x="0" y="82600"/>
                </a:moveTo>
                <a:lnTo>
                  <a:pt x="82600" y="82600"/>
                </a:lnTo>
                <a:lnTo>
                  <a:pt x="82600" y="0"/>
                </a:lnTo>
                <a:lnTo>
                  <a:pt x="0" y="0"/>
                </a:lnTo>
                <a:lnTo>
                  <a:pt x="0" y="82600"/>
                </a:lnTo>
                <a:close/>
              </a:path>
            </a:pathLst>
          </a:custGeom>
          <a:ln w="25400">
            <a:solidFill>
              <a:srgbClr val="243F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11082705" y="9624707"/>
            <a:ext cx="83185" cy="83185"/>
          </a:xfrm>
          <a:custGeom>
            <a:avLst/>
            <a:gdLst/>
            <a:ahLst/>
            <a:cxnLst/>
            <a:rect l="l" t="t" r="r" b="b"/>
            <a:pathLst>
              <a:path w="83184" h="83184">
                <a:moveTo>
                  <a:pt x="0" y="82600"/>
                </a:moveTo>
                <a:lnTo>
                  <a:pt x="82600" y="82600"/>
                </a:lnTo>
                <a:lnTo>
                  <a:pt x="82600" y="0"/>
                </a:lnTo>
                <a:lnTo>
                  <a:pt x="0" y="0"/>
                </a:lnTo>
                <a:lnTo>
                  <a:pt x="0" y="82600"/>
                </a:lnTo>
                <a:close/>
              </a:path>
            </a:pathLst>
          </a:custGeom>
          <a:ln w="25400">
            <a:solidFill>
              <a:srgbClr val="BFA1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12756705" y="9624707"/>
            <a:ext cx="83185" cy="83185"/>
          </a:xfrm>
          <a:custGeom>
            <a:avLst/>
            <a:gdLst/>
            <a:ahLst/>
            <a:cxnLst/>
            <a:rect l="l" t="t" r="r" b="b"/>
            <a:pathLst>
              <a:path w="83184" h="83184">
                <a:moveTo>
                  <a:pt x="0" y="82600"/>
                </a:moveTo>
                <a:lnTo>
                  <a:pt x="82600" y="82600"/>
                </a:lnTo>
                <a:lnTo>
                  <a:pt x="82600" y="0"/>
                </a:lnTo>
                <a:lnTo>
                  <a:pt x="0" y="0"/>
                </a:lnTo>
                <a:lnTo>
                  <a:pt x="0" y="82600"/>
                </a:lnTo>
                <a:close/>
              </a:path>
            </a:pathLst>
          </a:custGeom>
          <a:ln w="25400">
            <a:solidFill>
              <a:srgbClr val="F1C85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9624694" y="9624707"/>
            <a:ext cx="83185" cy="83185"/>
          </a:xfrm>
          <a:custGeom>
            <a:avLst/>
            <a:gdLst/>
            <a:ahLst/>
            <a:cxnLst/>
            <a:rect l="l" t="t" r="r" b="b"/>
            <a:pathLst>
              <a:path w="83184" h="83184">
                <a:moveTo>
                  <a:pt x="82600" y="0"/>
                </a:moveTo>
                <a:lnTo>
                  <a:pt x="0" y="0"/>
                </a:lnTo>
                <a:lnTo>
                  <a:pt x="0" y="82600"/>
                </a:lnTo>
                <a:lnTo>
                  <a:pt x="82600" y="82600"/>
                </a:lnTo>
                <a:lnTo>
                  <a:pt x="82600" y="0"/>
                </a:lnTo>
                <a:close/>
              </a:path>
            </a:pathLst>
          </a:custGeom>
          <a:ln w="25400">
            <a:solidFill>
              <a:srgbClr val="C283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12771094" y="8027593"/>
            <a:ext cx="83185" cy="83185"/>
          </a:xfrm>
          <a:custGeom>
            <a:avLst/>
            <a:gdLst/>
            <a:ahLst/>
            <a:cxnLst/>
            <a:rect l="l" t="t" r="r" b="b"/>
            <a:pathLst>
              <a:path w="83184" h="83184">
                <a:moveTo>
                  <a:pt x="82600" y="0"/>
                </a:moveTo>
                <a:lnTo>
                  <a:pt x="0" y="0"/>
                </a:lnTo>
                <a:lnTo>
                  <a:pt x="0" y="82600"/>
                </a:lnTo>
                <a:lnTo>
                  <a:pt x="82600" y="82600"/>
                </a:lnTo>
                <a:lnTo>
                  <a:pt x="82600" y="0"/>
                </a:lnTo>
                <a:close/>
              </a:path>
            </a:pathLst>
          </a:custGeom>
          <a:ln w="25400">
            <a:solidFill>
              <a:srgbClr val="8F804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 txBox="1"/>
          <p:nvPr/>
        </p:nvSpPr>
        <p:spPr>
          <a:xfrm>
            <a:off x="13393954" y="4771103"/>
            <a:ext cx="21336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2314359" y="4771103"/>
            <a:ext cx="211454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11232674" y="4771103"/>
            <a:ext cx="214629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10155204" y="4771103"/>
            <a:ext cx="21209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9066214" y="4754544"/>
            <a:ext cx="298450" cy="24193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55880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2022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(</a:t>
            </a: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ч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е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11227606" y="9210615"/>
            <a:ext cx="21336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14336486" y="7650692"/>
            <a:ext cx="21336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10694360" y="9210615"/>
            <a:ext cx="211454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13904890" y="7650692"/>
            <a:ext cx="211454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10152078" y="9210615"/>
            <a:ext cx="214629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13362216" y="7650692"/>
            <a:ext cx="214629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9615802" y="9210615"/>
            <a:ext cx="21209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12823756" y="7650692"/>
            <a:ext cx="21209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9035479" y="9200455"/>
            <a:ext cx="298450" cy="22860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55880">
              <a:lnSpc>
                <a:spcPct val="100000"/>
              </a:lnSpc>
              <a:spcBef>
                <a:spcPts val="180"/>
              </a:spcBef>
            </a:pP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2022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(</a:t>
            </a: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ч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е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12276353" y="7640532"/>
            <a:ext cx="298450" cy="22860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55880">
              <a:lnSpc>
                <a:spcPct val="100000"/>
              </a:lnSpc>
              <a:spcBef>
                <a:spcPts val="180"/>
              </a:spcBef>
            </a:pP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2022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(</a:t>
            </a: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ч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е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12149999" y="6366134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0" y="0"/>
                </a:moveTo>
                <a:lnTo>
                  <a:pt x="108000" y="0"/>
                </a:lnTo>
              </a:path>
            </a:pathLst>
          </a:custGeom>
          <a:ln w="6350">
            <a:solidFill>
              <a:srgbClr val="221E1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12150158" y="6784043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0" y="0"/>
                </a:moveTo>
                <a:lnTo>
                  <a:pt x="108000" y="0"/>
                </a:lnTo>
              </a:path>
            </a:pathLst>
          </a:custGeom>
          <a:ln w="6350">
            <a:solidFill>
              <a:srgbClr val="221E1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12149999" y="5948230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0" y="0"/>
                </a:moveTo>
                <a:lnTo>
                  <a:pt x="108000" y="0"/>
                </a:lnTo>
              </a:path>
            </a:pathLst>
          </a:custGeom>
          <a:ln w="6350">
            <a:solidFill>
              <a:srgbClr val="221E1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8745587" y="5937364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0" y="0"/>
                </a:moveTo>
                <a:lnTo>
                  <a:pt x="108165" y="0"/>
                </a:lnTo>
              </a:path>
            </a:pathLst>
          </a:custGeom>
          <a:ln w="6350">
            <a:solidFill>
              <a:srgbClr val="221E1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 txBox="1"/>
          <p:nvPr/>
        </p:nvSpPr>
        <p:spPr>
          <a:xfrm>
            <a:off x="527300" y="10088502"/>
            <a:ext cx="123189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95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14474488" y="10088502"/>
            <a:ext cx="11874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6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endParaRPr sz="12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1267460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5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С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Н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В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НЫ</a:t>
            </a:r>
            <a:r>
              <a:rPr dirty="0" sz="650" spc="1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50">
                <a:solidFill>
                  <a:srgbClr val="211D1E"/>
                </a:solidFill>
                <a:latin typeface="Verdana"/>
                <a:cs typeface="Verdana"/>
              </a:rPr>
              <a:t>П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М</a:t>
            </a:r>
            <a:r>
              <a:rPr dirty="0" sz="650" spc="6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15">
                <a:solidFill>
                  <a:srgbClr val="211D1E"/>
                </a:solidFill>
                <a:latin typeface="Verdana"/>
                <a:cs typeface="Verdana"/>
              </a:rPr>
              <a:t>Т</a:t>
            </a:r>
            <a:r>
              <a:rPr dirty="0" sz="650" spc="6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20">
                <a:solidFill>
                  <a:srgbClr val="211D1E"/>
                </a:solidFill>
                <a:latin typeface="Verdana"/>
                <a:cs typeface="Verdana"/>
              </a:rPr>
              <a:t>Ы 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Ф</a:t>
            </a:r>
            <a:r>
              <a:rPr dirty="0" sz="650" spc="6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30">
                <a:solidFill>
                  <a:srgbClr val="211D1E"/>
                </a:solidFill>
                <a:latin typeface="Verdana"/>
                <a:cs typeface="Verdana"/>
              </a:rPr>
              <a:t>Д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7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Л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Ь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Н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-10">
                <a:solidFill>
                  <a:srgbClr val="211D1E"/>
                </a:solidFill>
                <a:latin typeface="Verdana"/>
                <a:cs typeface="Verdana"/>
              </a:rPr>
              <a:t>Г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20">
                <a:solidFill>
                  <a:srgbClr val="211D1E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11D1E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Т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11D1E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11D1E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11D1E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11D1E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11D1E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11D1E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11D1E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11D1E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11D1E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8207999" y="4495364"/>
          <a:ext cx="6404610" cy="595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65854"/>
                <a:gridCol w="540385"/>
                <a:gridCol w="540385"/>
                <a:gridCol w="540385"/>
                <a:gridCol w="540385"/>
                <a:gridCol w="541020"/>
              </a:tblGrid>
              <a:tr h="28799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Объем</a:t>
                      </a:r>
                      <a:r>
                        <a:rPr dirty="0" sz="800" spc="-4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государственного</a:t>
                      </a:r>
                      <a:r>
                        <a:rPr dirty="0" sz="800" spc="-3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долга</a:t>
                      </a:r>
                      <a:r>
                        <a:rPr dirty="0" sz="800" spc="-3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6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Российской</a:t>
                      </a:r>
                      <a:r>
                        <a:rPr dirty="0" sz="800" spc="-3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6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Федерации,</a:t>
                      </a:r>
                      <a:r>
                        <a:rPr dirty="0" sz="800" spc="-3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6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всего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9144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81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6,8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-9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-114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08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-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ВВП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9144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14,9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17,6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-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18,1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18,8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19,8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</a:tbl>
          </a:graphicData>
        </a:graphic>
      </p:graphicFrame>
      <p:grpSp>
        <p:nvGrpSpPr>
          <p:cNvPr id="9" name="object 9"/>
          <p:cNvGrpSpPr/>
          <p:nvPr/>
        </p:nvGrpSpPr>
        <p:grpSpPr>
          <a:xfrm>
            <a:off x="8207999" y="5365713"/>
            <a:ext cx="6391910" cy="739140"/>
            <a:chOff x="8207999" y="5365713"/>
            <a:chExt cx="6391910" cy="739140"/>
          </a:xfrm>
        </p:grpSpPr>
        <p:sp>
          <p:nvSpPr>
            <p:cNvPr id="10" name="object 10"/>
            <p:cNvSpPr/>
            <p:nvPr/>
          </p:nvSpPr>
          <p:spPr>
            <a:xfrm>
              <a:off x="8220697" y="5372061"/>
              <a:ext cx="6366510" cy="720090"/>
            </a:xfrm>
            <a:custGeom>
              <a:avLst/>
              <a:gdLst/>
              <a:ahLst/>
              <a:cxnLst/>
              <a:rect l="l" t="t" r="r" b="b"/>
              <a:pathLst>
                <a:path w="6366509" h="720089">
                  <a:moveTo>
                    <a:pt x="6366510" y="0"/>
                  </a:moveTo>
                  <a:lnTo>
                    <a:pt x="6366510" y="0"/>
                  </a:lnTo>
                  <a:lnTo>
                    <a:pt x="0" y="0"/>
                  </a:lnTo>
                  <a:lnTo>
                    <a:pt x="0" y="360006"/>
                  </a:lnTo>
                  <a:lnTo>
                    <a:pt x="0" y="720001"/>
                  </a:lnTo>
                  <a:lnTo>
                    <a:pt x="3665651" y="720001"/>
                  </a:lnTo>
                  <a:lnTo>
                    <a:pt x="4205655" y="720001"/>
                  </a:lnTo>
                  <a:lnTo>
                    <a:pt x="6366510" y="720001"/>
                  </a:lnTo>
                  <a:lnTo>
                    <a:pt x="6366510" y="360006"/>
                  </a:lnTo>
                  <a:lnTo>
                    <a:pt x="6366510" y="0"/>
                  </a:lnTo>
                  <a:close/>
                </a:path>
              </a:pathLst>
            </a:custGeom>
            <a:solidFill>
              <a:srgbClr val="F9F9F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8233399" y="5372063"/>
              <a:ext cx="3653154" cy="0"/>
            </a:xfrm>
            <a:custGeom>
              <a:avLst/>
              <a:gdLst/>
              <a:ahLst/>
              <a:cxnLst/>
              <a:rect l="l" t="t" r="r" b="b"/>
              <a:pathLst>
                <a:path w="3653154" h="0">
                  <a:moveTo>
                    <a:pt x="0" y="0"/>
                  </a:moveTo>
                  <a:lnTo>
                    <a:pt x="3652951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11886348" y="5365713"/>
              <a:ext cx="540385" cy="12700"/>
            </a:xfrm>
            <a:custGeom>
              <a:avLst/>
              <a:gdLst/>
              <a:ahLst/>
              <a:cxnLst/>
              <a:rect l="l" t="t" r="r" b="b"/>
              <a:pathLst>
                <a:path w="540384" h="12700">
                  <a:moveTo>
                    <a:pt x="0" y="12700"/>
                  </a:moveTo>
                  <a:lnTo>
                    <a:pt x="540004" y="12700"/>
                  </a:lnTo>
                  <a:lnTo>
                    <a:pt x="540004" y="0"/>
                  </a:lnTo>
                  <a:lnTo>
                    <a:pt x="0" y="0"/>
                  </a:lnTo>
                  <a:lnTo>
                    <a:pt x="0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11886348" y="5378419"/>
              <a:ext cx="0" cy="347345"/>
            </a:xfrm>
            <a:custGeom>
              <a:avLst/>
              <a:gdLst/>
              <a:ahLst/>
              <a:cxnLst/>
              <a:rect l="l" t="t" r="r" b="b"/>
              <a:pathLst>
                <a:path w="0" h="347345">
                  <a:moveTo>
                    <a:pt x="0" y="347294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12426350" y="5365713"/>
              <a:ext cx="540385" cy="12700"/>
            </a:xfrm>
            <a:custGeom>
              <a:avLst/>
              <a:gdLst/>
              <a:ahLst/>
              <a:cxnLst/>
              <a:rect l="l" t="t" r="r" b="b"/>
              <a:pathLst>
                <a:path w="540384" h="12700">
                  <a:moveTo>
                    <a:pt x="0" y="12700"/>
                  </a:moveTo>
                  <a:lnTo>
                    <a:pt x="540004" y="12700"/>
                  </a:lnTo>
                  <a:lnTo>
                    <a:pt x="540004" y="0"/>
                  </a:lnTo>
                  <a:lnTo>
                    <a:pt x="0" y="0"/>
                  </a:lnTo>
                  <a:lnTo>
                    <a:pt x="0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2426350" y="5378419"/>
              <a:ext cx="0" cy="347345"/>
            </a:xfrm>
            <a:custGeom>
              <a:avLst/>
              <a:gdLst/>
              <a:ahLst/>
              <a:cxnLst/>
              <a:rect l="l" t="t" r="r" b="b"/>
              <a:pathLst>
                <a:path w="0" h="347345">
                  <a:moveTo>
                    <a:pt x="0" y="347294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2966349" y="5365713"/>
              <a:ext cx="540385" cy="12700"/>
            </a:xfrm>
            <a:custGeom>
              <a:avLst/>
              <a:gdLst/>
              <a:ahLst/>
              <a:cxnLst/>
              <a:rect l="l" t="t" r="r" b="b"/>
              <a:pathLst>
                <a:path w="540384" h="12700">
                  <a:moveTo>
                    <a:pt x="0" y="12700"/>
                  </a:moveTo>
                  <a:lnTo>
                    <a:pt x="540004" y="12700"/>
                  </a:lnTo>
                  <a:lnTo>
                    <a:pt x="540004" y="0"/>
                  </a:lnTo>
                  <a:lnTo>
                    <a:pt x="0" y="0"/>
                  </a:lnTo>
                  <a:lnTo>
                    <a:pt x="0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2966349" y="5378419"/>
              <a:ext cx="0" cy="347345"/>
            </a:xfrm>
            <a:custGeom>
              <a:avLst/>
              <a:gdLst/>
              <a:ahLst/>
              <a:cxnLst/>
              <a:rect l="l" t="t" r="r" b="b"/>
              <a:pathLst>
                <a:path w="0" h="347345">
                  <a:moveTo>
                    <a:pt x="0" y="347294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3506349" y="5365713"/>
              <a:ext cx="540385" cy="12700"/>
            </a:xfrm>
            <a:custGeom>
              <a:avLst/>
              <a:gdLst/>
              <a:ahLst/>
              <a:cxnLst/>
              <a:rect l="l" t="t" r="r" b="b"/>
              <a:pathLst>
                <a:path w="540384" h="12700">
                  <a:moveTo>
                    <a:pt x="0" y="12700"/>
                  </a:moveTo>
                  <a:lnTo>
                    <a:pt x="540004" y="12700"/>
                  </a:lnTo>
                  <a:lnTo>
                    <a:pt x="540004" y="0"/>
                  </a:lnTo>
                  <a:lnTo>
                    <a:pt x="0" y="0"/>
                  </a:lnTo>
                  <a:lnTo>
                    <a:pt x="0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3506349" y="5378419"/>
              <a:ext cx="0" cy="347345"/>
            </a:xfrm>
            <a:custGeom>
              <a:avLst/>
              <a:gdLst/>
              <a:ahLst/>
              <a:cxnLst/>
              <a:rect l="l" t="t" r="r" b="b"/>
              <a:pathLst>
                <a:path w="0" h="347345">
                  <a:moveTo>
                    <a:pt x="0" y="347294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4046348" y="5372063"/>
              <a:ext cx="528320" cy="0"/>
            </a:xfrm>
            <a:custGeom>
              <a:avLst/>
              <a:gdLst/>
              <a:ahLst/>
              <a:cxnLst/>
              <a:rect l="l" t="t" r="r" b="b"/>
              <a:pathLst>
                <a:path w="528319" h="0">
                  <a:moveTo>
                    <a:pt x="0" y="0"/>
                  </a:moveTo>
                  <a:lnTo>
                    <a:pt x="528154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14046348" y="5378419"/>
              <a:ext cx="0" cy="347345"/>
            </a:xfrm>
            <a:custGeom>
              <a:avLst/>
              <a:gdLst/>
              <a:ahLst/>
              <a:cxnLst/>
              <a:rect l="l" t="t" r="r" b="b"/>
              <a:pathLst>
                <a:path w="0" h="347345">
                  <a:moveTo>
                    <a:pt x="0" y="347294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8233399" y="5732063"/>
              <a:ext cx="3653154" cy="0"/>
            </a:xfrm>
            <a:custGeom>
              <a:avLst/>
              <a:gdLst/>
              <a:ahLst/>
              <a:cxnLst/>
              <a:rect l="l" t="t" r="r" b="b"/>
              <a:pathLst>
                <a:path w="3653154" h="0">
                  <a:moveTo>
                    <a:pt x="0" y="0"/>
                  </a:moveTo>
                  <a:lnTo>
                    <a:pt x="3652951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1886348" y="5725713"/>
              <a:ext cx="540385" cy="12700"/>
            </a:xfrm>
            <a:custGeom>
              <a:avLst/>
              <a:gdLst/>
              <a:ahLst/>
              <a:cxnLst/>
              <a:rect l="l" t="t" r="r" b="b"/>
              <a:pathLst>
                <a:path w="540384" h="12700">
                  <a:moveTo>
                    <a:pt x="0" y="12700"/>
                  </a:moveTo>
                  <a:lnTo>
                    <a:pt x="540004" y="12700"/>
                  </a:lnTo>
                  <a:lnTo>
                    <a:pt x="540004" y="0"/>
                  </a:lnTo>
                  <a:lnTo>
                    <a:pt x="0" y="0"/>
                  </a:lnTo>
                  <a:lnTo>
                    <a:pt x="0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1886348" y="5738418"/>
              <a:ext cx="0" cy="340995"/>
            </a:xfrm>
            <a:custGeom>
              <a:avLst/>
              <a:gdLst/>
              <a:ahLst/>
              <a:cxnLst/>
              <a:rect l="l" t="t" r="r" b="b"/>
              <a:pathLst>
                <a:path w="0" h="340995">
                  <a:moveTo>
                    <a:pt x="0" y="340944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426350" y="5725713"/>
              <a:ext cx="540385" cy="12700"/>
            </a:xfrm>
            <a:custGeom>
              <a:avLst/>
              <a:gdLst/>
              <a:ahLst/>
              <a:cxnLst/>
              <a:rect l="l" t="t" r="r" b="b"/>
              <a:pathLst>
                <a:path w="540384" h="12700">
                  <a:moveTo>
                    <a:pt x="0" y="12700"/>
                  </a:moveTo>
                  <a:lnTo>
                    <a:pt x="540004" y="12700"/>
                  </a:lnTo>
                  <a:lnTo>
                    <a:pt x="540004" y="0"/>
                  </a:lnTo>
                  <a:lnTo>
                    <a:pt x="0" y="0"/>
                  </a:lnTo>
                  <a:lnTo>
                    <a:pt x="0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2426350" y="5738418"/>
              <a:ext cx="0" cy="340995"/>
            </a:xfrm>
            <a:custGeom>
              <a:avLst/>
              <a:gdLst/>
              <a:ahLst/>
              <a:cxnLst/>
              <a:rect l="l" t="t" r="r" b="b"/>
              <a:pathLst>
                <a:path w="0" h="340995">
                  <a:moveTo>
                    <a:pt x="0" y="340944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2966349" y="5725713"/>
              <a:ext cx="540385" cy="12700"/>
            </a:xfrm>
            <a:custGeom>
              <a:avLst/>
              <a:gdLst/>
              <a:ahLst/>
              <a:cxnLst/>
              <a:rect l="l" t="t" r="r" b="b"/>
              <a:pathLst>
                <a:path w="540384" h="12700">
                  <a:moveTo>
                    <a:pt x="0" y="12700"/>
                  </a:moveTo>
                  <a:lnTo>
                    <a:pt x="540004" y="12700"/>
                  </a:lnTo>
                  <a:lnTo>
                    <a:pt x="540004" y="0"/>
                  </a:lnTo>
                  <a:lnTo>
                    <a:pt x="0" y="0"/>
                  </a:lnTo>
                  <a:lnTo>
                    <a:pt x="0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2966349" y="5738418"/>
              <a:ext cx="0" cy="340995"/>
            </a:xfrm>
            <a:custGeom>
              <a:avLst/>
              <a:gdLst/>
              <a:ahLst/>
              <a:cxnLst/>
              <a:rect l="l" t="t" r="r" b="b"/>
              <a:pathLst>
                <a:path w="0" h="340995">
                  <a:moveTo>
                    <a:pt x="0" y="340944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3506349" y="5725713"/>
              <a:ext cx="540385" cy="12700"/>
            </a:xfrm>
            <a:custGeom>
              <a:avLst/>
              <a:gdLst/>
              <a:ahLst/>
              <a:cxnLst/>
              <a:rect l="l" t="t" r="r" b="b"/>
              <a:pathLst>
                <a:path w="540384" h="12700">
                  <a:moveTo>
                    <a:pt x="0" y="12700"/>
                  </a:moveTo>
                  <a:lnTo>
                    <a:pt x="540004" y="12700"/>
                  </a:lnTo>
                  <a:lnTo>
                    <a:pt x="540004" y="0"/>
                  </a:lnTo>
                  <a:lnTo>
                    <a:pt x="0" y="0"/>
                  </a:lnTo>
                  <a:lnTo>
                    <a:pt x="0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13506349" y="5738418"/>
              <a:ext cx="0" cy="340995"/>
            </a:xfrm>
            <a:custGeom>
              <a:avLst/>
              <a:gdLst/>
              <a:ahLst/>
              <a:cxnLst/>
              <a:rect l="l" t="t" r="r" b="b"/>
              <a:pathLst>
                <a:path w="0" h="340995">
                  <a:moveTo>
                    <a:pt x="0" y="340944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14046348" y="5732063"/>
              <a:ext cx="528320" cy="0"/>
            </a:xfrm>
            <a:custGeom>
              <a:avLst/>
              <a:gdLst/>
              <a:ahLst/>
              <a:cxnLst/>
              <a:rect l="l" t="t" r="r" b="b"/>
              <a:pathLst>
                <a:path w="528319" h="0">
                  <a:moveTo>
                    <a:pt x="0" y="0"/>
                  </a:moveTo>
                  <a:lnTo>
                    <a:pt x="528154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14046348" y="5738418"/>
              <a:ext cx="0" cy="340995"/>
            </a:xfrm>
            <a:custGeom>
              <a:avLst/>
              <a:gdLst/>
              <a:ahLst/>
              <a:cxnLst/>
              <a:rect l="l" t="t" r="r" b="b"/>
              <a:pathLst>
                <a:path w="0" h="340995">
                  <a:moveTo>
                    <a:pt x="0" y="340944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8220699" y="5372069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w="0" h="360045">
                  <a:moveTo>
                    <a:pt x="0" y="359994"/>
                  </a:moveTo>
                  <a:lnTo>
                    <a:pt x="0" y="0"/>
                  </a:lnTo>
                </a:path>
              </a:pathLst>
            </a:custGeom>
            <a:ln w="254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14587199" y="5372069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w="0" h="360045">
                  <a:moveTo>
                    <a:pt x="0" y="359994"/>
                  </a:moveTo>
                  <a:lnTo>
                    <a:pt x="0" y="0"/>
                  </a:lnTo>
                </a:path>
              </a:pathLst>
            </a:custGeom>
            <a:ln w="254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8220699" y="5732068"/>
              <a:ext cx="0" cy="347345"/>
            </a:xfrm>
            <a:custGeom>
              <a:avLst/>
              <a:gdLst/>
              <a:ahLst/>
              <a:cxnLst/>
              <a:rect l="l" t="t" r="r" b="b"/>
              <a:pathLst>
                <a:path w="0" h="347345">
                  <a:moveTo>
                    <a:pt x="0" y="347294"/>
                  </a:moveTo>
                  <a:lnTo>
                    <a:pt x="0" y="0"/>
                  </a:lnTo>
                </a:path>
              </a:pathLst>
            </a:custGeom>
            <a:ln w="254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14587199" y="5732068"/>
              <a:ext cx="0" cy="347345"/>
            </a:xfrm>
            <a:custGeom>
              <a:avLst/>
              <a:gdLst/>
              <a:ahLst/>
              <a:cxnLst/>
              <a:rect l="l" t="t" r="r" b="b"/>
              <a:pathLst>
                <a:path w="0" h="347345">
                  <a:moveTo>
                    <a:pt x="0" y="347294"/>
                  </a:moveTo>
                  <a:lnTo>
                    <a:pt x="0" y="0"/>
                  </a:lnTo>
                </a:path>
              </a:pathLst>
            </a:custGeom>
            <a:ln w="254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8207999" y="6092063"/>
              <a:ext cx="3678554" cy="0"/>
            </a:xfrm>
            <a:custGeom>
              <a:avLst/>
              <a:gdLst/>
              <a:ahLst/>
              <a:cxnLst/>
              <a:rect l="l" t="t" r="r" b="b"/>
              <a:pathLst>
                <a:path w="3678554" h="0">
                  <a:moveTo>
                    <a:pt x="0" y="0"/>
                  </a:moveTo>
                  <a:lnTo>
                    <a:pt x="3678351" y="0"/>
                  </a:lnTo>
                </a:path>
              </a:pathLst>
            </a:custGeom>
            <a:ln w="254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11886349" y="6079362"/>
              <a:ext cx="2160270" cy="25400"/>
            </a:xfrm>
            <a:custGeom>
              <a:avLst/>
              <a:gdLst/>
              <a:ahLst/>
              <a:cxnLst/>
              <a:rect l="l" t="t" r="r" b="b"/>
              <a:pathLst>
                <a:path w="2160269" h="25400">
                  <a:moveTo>
                    <a:pt x="2160003" y="0"/>
                  </a:moveTo>
                  <a:lnTo>
                    <a:pt x="2160003" y="0"/>
                  </a:lnTo>
                  <a:lnTo>
                    <a:pt x="0" y="0"/>
                  </a:lnTo>
                  <a:lnTo>
                    <a:pt x="0" y="25400"/>
                  </a:lnTo>
                  <a:lnTo>
                    <a:pt x="2160003" y="25400"/>
                  </a:lnTo>
                  <a:lnTo>
                    <a:pt x="21600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14046348" y="6092063"/>
              <a:ext cx="553720" cy="0"/>
            </a:xfrm>
            <a:custGeom>
              <a:avLst/>
              <a:gdLst/>
              <a:ahLst/>
              <a:cxnLst/>
              <a:rect l="l" t="t" r="r" b="b"/>
              <a:pathLst>
                <a:path w="553719" h="0">
                  <a:moveTo>
                    <a:pt x="0" y="0"/>
                  </a:moveTo>
                  <a:lnTo>
                    <a:pt x="553554" y="0"/>
                  </a:lnTo>
                </a:path>
              </a:pathLst>
            </a:custGeom>
            <a:ln w="254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" name="object 40"/>
          <p:cNvSpPr txBox="1"/>
          <p:nvPr/>
        </p:nvSpPr>
        <p:spPr>
          <a:xfrm>
            <a:off x="12009196" y="4240704"/>
            <a:ext cx="294640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54610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2022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(отчет)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2509726" y="4240704"/>
            <a:ext cx="375285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2023</a:t>
            </a:r>
            <a:endParaRPr sz="600">
              <a:latin typeface="Microsoft Sans Serif"/>
              <a:cs typeface="Microsoft Sans Serif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(оценка)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3128781" y="4257214"/>
            <a:ext cx="21526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70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3671525" y="4257214"/>
            <a:ext cx="21018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4210464" y="4257214"/>
            <a:ext cx="21399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8261998" y="5162937"/>
            <a:ext cx="65595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том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числе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8261998" y="5399307"/>
            <a:ext cx="2221865" cy="6648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4599"/>
              </a:lnSpc>
              <a:spcBef>
                <a:spcPts val="100"/>
              </a:spcBef>
            </a:pP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Объем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государственного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внутреннего </a:t>
            </a:r>
            <a:r>
              <a:rPr dirty="0" sz="800" spc="-204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долга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Российской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Федерации</a:t>
            </a:r>
            <a:endParaRPr sz="800">
              <a:latin typeface="Arial"/>
              <a:cs typeface="Arial"/>
            </a:endParaRPr>
          </a:p>
          <a:p>
            <a:pPr marL="12700" marR="170180">
              <a:lnSpc>
                <a:spcPct val="114599"/>
              </a:lnSpc>
              <a:spcBef>
                <a:spcPts val="635"/>
              </a:spcBef>
            </a:pP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Объем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государственного</a:t>
            </a:r>
            <a:r>
              <a:rPr dirty="0" sz="8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внешнего </a:t>
            </a:r>
            <a:r>
              <a:rPr dirty="0" sz="800" spc="-204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долга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Российской</a:t>
            </a:r>
            <a:r>
              <a:rPr dirty="0" sz="8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Федерации</a:t>
            </a:r>
            <a:endParaRPr sz="800">
              <a:latin typeface="Arial"/>
              <a:cs typeface="Arial"/>
            </a:endParaRPr>
          </a:p>
        </p:txBody>
      </p:sp>
      <p:graphicFrame>
        <p:nvGraphicFramePr>
          <p:cNvPr id="47" name="object 47"/>
          <p:cNvGraphicFramePr>
            <a:graphicFrameLocks noGrp="1"/>
          </p:cNvGraphicFramePr>
          <p:nvPr/>
        </p:nvGraphicFramePr>
        <p:xfrm>
          <a:off x="11937769" y="5491915"/>
          <a:ext cx="2629535" cy="4965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04825"/>
                <a:gridCol w="527685"/>
                <a:gridCol w="546735"/>
                <a:gridCol w="530859"/>
                <a:gridCol w="519430"/>
              </a:tblGrid>
              <a:tr h="248173"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81</a:t>
                      </a:r>
                      <a:r>
                        <a:rPr dirty="0" sz="800" spc="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7620">
                    <a:solidFill>
                      <a:srgbClr val="F9F9F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06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221,5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7620">
                    <a:solidFill>
                      <a:srgbClr val="F9F9F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7620">
                    <a:solidFill>
                      <a:srgbClr val="F9F9F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99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15</a:t>
                      </a:r>
                      <a:r>
                        <a:rPr dirty="0" sz="800" spc="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7620">
                    <a:solidFill>
                      <a:srgbClr val="F9F9F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413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6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7620">
                    <a:solidFill>
                      <a:srgbClr val="F9F9FA"/>
                    </a:solidFill>
                  </a:tcPr>
                </a:tc>
              </a:tr>
              <a:tr h="24817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algn="ctr" marR="9525">
                        <a:lnSpc>
                          <a:spcPts val="915"/>
                        </a:lnSpc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2540">
                    <a:solidFill>
                      <a:srgbClr val="F9F9F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algn="ctr" marL="47625">
                        <a:lnSpc>
                          <a:spcPts val="915"/>
                        </a:lnSpc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1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2540">
                    <a:solidFill>
                      <a:srgbClr val="F9F9F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algn="ctr" marL="40005">
                        <a:lnSpc>
                          <a:spcPts val="915"/>
                        </a:lnSpc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865</a:t>
                      </a:r>
                      <a:r>
                        <a:rPr dirty="0" sz="800" spc="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2540">
                    <a:solidFill>
                      <a:srgbClr val="F9F9F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algn="r" marR="45085">
                        <a:lnSpc>
                          <a:spcPts val="915"/>
                        </a:lnSpc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2540">
                    <a:solidFill>
                      <a:srgbClr val="F9F9F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algn="r" marR="26034">
                        <a:lnSpc>
                          <a:spcPts val="915"/>
                        </a:lnSpc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31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2540">
                    <a:solidFill>
                      <a:srgbClr val="F9F9FA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48" name="object 48"/>
          <p:cNvGraphicFramePr>
            <a:graphicFrameLocks noGrp="1"/>
          </p:cNvGraphicFramePr>
          <p:nvPr/>
        </p:nvGraphicFramePr>
        <p:xfrm>
          <a:off x="8214349" y="2665713"/>
          <a:ext cx="6404610" cy="595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65854"/>
                <a:gridCol w="540385"/>
                <a:gridCol w="540385"/>
                <a:gridCol w="540385"/>
                <a:gridCol w="540385"/>
                <a:gridCol w="541020"/>
              </a:tblGrid>
              <a:tr h="288000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О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б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ъе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м</a:t>
                      </a:r>
                      <a:r>
                        <a:rPr dirty="0" sz="800" spc="-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ФН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Б</a:t>
                      </a:r>
                      <a:r>
                        <a:rPr dirty="0" sz="800" spc="-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н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а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к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оне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ц</a:t>
                      </a:r>
                      <a:r>
                        <a:rPr dirty="0" sz="800" spc="-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-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г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о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да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9144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-5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3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,6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17</a:t>
                      </a:r>
                      <a:r>
                        <a:rPr dirty="0" sz="800" spc="-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800" spc="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19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2,8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87</a:t>
                      </a:r>
                      <a:r>
                        <a:rPr dirty="0" sz="800" spc="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-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ВВП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9144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6,8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7,3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6,2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6,8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7,4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</a:tbl>
          </a:graphicData>
        </a:graphic>
      </p:graphicFrame>
      <p:sp>
        <p:nvSpPr>
          <p:cNvPr id="49" name="object 49"/>
          <p:cNvSpPr txBox="1"/>
          <p:nvPr/>
        </p:nvSpPr>
        <p:spPr>
          <a:xfrm>
            <a:off x="12015546" y="2404703"/>
            <a:ext cx="294640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54610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2022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(отчет)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2516076" y="2404703"/>
            <a:ext cx="375285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2023</a:t>
            </a:r>
            <a:endParaRPr sz="600">
              <a:latin typeface="Microsoft Sans Serif"/>
              <a:cs typeface="Microsoft Sans Serif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(оценка)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3135131" y="2421213"/>
            <a:ext cx="21526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70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3677875" y="2421213"/>
            <a:ext cx="21018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4216814" y="2421213"/>
            <a:ext cx="21399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27298" y="1843469"/>
            <a:ext cx="3161665" cy="391350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2024–2026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годах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реализация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бюджетной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политики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продолжит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осуществляться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логике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«бюджетных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вил»,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что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позволит снизить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влияние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внешних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шоков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российскую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экономику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будет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способствовать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обес-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печению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макроэкономической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стабильности.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Принятые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2022–2023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годах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меры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диверсифика-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ции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поставок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нефти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обеспечили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устойчивость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добычи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экспорта,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что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создало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условия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возврата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тради-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ционному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определению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базовых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нефтегазовых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доходов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через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базовую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цену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нефть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60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долларов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США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за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бар-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рель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(использовалась для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определения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фиксирован-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ного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размера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базовых нефтегазовых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доходов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8,0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трлн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2023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году)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последующей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индексацией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2%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ежегодно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2027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года.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715" indent="215900">
              <a:lnSpc>
                <a:spcPct val="132900"/>
              </a:lnSpc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прогн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зи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де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ал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ного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бюджета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номинальном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выражении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28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674,1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млрд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2023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35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065,3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(+22,3%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2023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году),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связанный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преимущественно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ожи-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даемой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динамикой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показателей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социально-экономиче-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ского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донастройкой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законодательства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нефтегазовой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сфере,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также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от-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дельными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разовыми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поступлениями.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255" indent="215900">
              <a:lnSpc>
                <a:spcPct val="132900"/>
              </a:lnSpc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Поступление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доходов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2025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прогнозируется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объеме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33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552,3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(-4,3%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году),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сни-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767299" y="1843470"/>
            <a:ext cx="3163570" cy="391350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жение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отношению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связано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разовыми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поступлениями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году,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при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этом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отношении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гулярно поступающих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доходов ожидается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устойчивый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рост.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2026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прогнозируется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увеличение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доходов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34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051,0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 рублей 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(+1,5%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2025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году).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По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отноше-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нию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ВВП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доходы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увеличатся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17,2%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ВВП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2023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году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до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19,5%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2024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году,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а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затем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снизятся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до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17,6%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ВВП </a:t>
            </a:r>
            <a:r>
              <a:rPr dirty="0" sz="800" spc="1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2025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16,8%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ВВП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2026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году.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10160" indent="215900">
              <a:lnSpc>
                <a:spcPct val="132900"/>
              </a:lnSpc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Расходы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федерального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бюджета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2024–2026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го-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дах</a:t>
            </a:r>
            <a:r>
              <a:rPr dirty="0" sz="800" spc="1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составят</a:t>
            </a:r>
            <a:r>
              <a:rPr dirty="0" sz="800" spc="1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36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660,7</a:t>
            </a:r>
            <a:r>
              <a:rPr dirty="0" sz="800" spc="1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1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рублей,</a:t>
            </a:r>
            <a:r>
              <a:rPr dirty="0" sz="800" spc="1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34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382,8</a:t>
            </a:r>
            <a:r>
              <a:rPr dirty="0" sz="800" spc="1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endParaRPr sz="800">
              <a:latin typeface="Microsoft Sans Serif"/>
              <a:cs typeface="Microsoft Sans Serif"/>
            </a:endParaRPr>
          </a:p>
          <a:p>
            <a:pPr algn="just" marL="12700">
              <a:lnSpc>
                <a:spcPct val="100000"/>
              </a:lnSpc>
              <a:spcBef>
                <a:spcPts val="315"/>
              </a:spcBef>
            </a:pP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35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587,4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соответственно*.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350" indent="215900">
              <a:lnSpc>
                <a:spcPct val="132900"/>
              </a:lnSpc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прогнозируемом </a:t>
            </a:r>
            <a:r>
              <a:rPr dirty="0" sz="800" spc="140">
                <a:solidFill>
                  <a:srgbClr val="221E1F"/>
                </a:solidFill>
                <a:latin typeface="Microsoft Sans Serif"/>
                <a:cs typeface="Microsoft Sans Serif"/>
              </a:rPr>
              <a:t>периоде исполнение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феде-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рального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бюджета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ожидается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дефицитом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уровне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0,9%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ВВП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году,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0,4%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ВВП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2025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0,8%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ВВП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10160">
              <a:lnSpc>
                <a:spcPct val="132900"/>
              </a:lnSpc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2026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году.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За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этот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период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ненефтегазовый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дефицит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бу-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дет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сокращен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6,4%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ВВП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2026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(на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0,7%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ВВП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отно-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сительно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2023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года).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985" indent="215900">
              <a:lnSpc>
                <a:spcPct val="132900"/>
              </a:lnSpc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Основными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источниками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финансирования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дефици-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та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федерального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бюджета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2024–2026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годах будут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вы-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ступать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государственные заимствования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Федерации.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рамках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переходного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периода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ц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ля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спечени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аланси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ованно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ю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ж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ду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т 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использованы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средства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Фонда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национального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благосо-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стояния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(далее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также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ФНБ)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объеме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1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300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рублей.</a:t>
            </a:r>
            <a:endParaRPr sz="800">
              <a:latin typeface="Microsoft Sans Serif"/>
              <a:cs typeface="Microsoft Sans Serif"/>
            </a:endParaRPr>
          </a:p>
        </p:txBody>
      </p:sp>
      <p:graphicFrame>
        <p:nvGraphicFramePr>
          <p:cNvPr id="56" name="object 56"/>
          <p:cNvGraphicFramePr>
            <a:graphicFrameLocks noGrp="1"/>
          </p:cNvGraphicFramePr>
          <p:nvPr/>
        </p:nvGraphicFramePr>
        <p:xfrm>
          <a:off x="540000" y="7018331"/>
          <a:ext cx="6398260" cy="5594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65854"/>
                <a:gridCol w="534035"/>
                <a:gridCol w="540385"/>
                <a:gridCol w="540385"/>
                <a:gridCol w="540385"/>
                <a:gridCol w="541020"/>
              </a:tblGrid>
              <a:tr h="288000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Источники</a:t>
                      </a:r>
                      <a:r>
                        <a:rPr dirty="0" sz="800" spc="-5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финансирования</a:t>
                      </a:r>
                      <a:r>
                        <a:rPr dirty="0" sz="800" spc="-5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5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дефицита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3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00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00" spc="-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3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6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830,5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3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91440">
                    <a:lnL w="12700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8F8048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%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ВВП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769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2,1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1,8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0,9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0,4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0,8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7" name="object 57"/>
          <p:cNvGraphicFramePr>
            <a:graphicFrameLocks noGrp="1"/>
          </p:cNvGraphicFramePr>
          <p:nvPr/>
        </p:nvGraphicFramePr>
        <p:xfrm>
          <a:off x="540000" y="7816681"/>
          <a:ext cx="6398260" cy="7689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65854"/>
                <a:gridCol w="534035"/>
                <a:gridCol w="540385"/>
                <a:gridCol w="540385"/>
                <a:gridCol w="540385"/>
                <a:gridCol w="541020"/>
              </a:tblGrid>
              <a:tr h="252001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Г</a:t>
                      </a:r>
                      <a:r>
                        <a:rPr dirty="0" sz="800" spc="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о</a:t>
                      </a:r>
                      <a:r>
                        <a:rPr dirty="0" sz="800" spc="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с</a:t>
                      </a:r>
                      <a:r>
                        <a:rPr dirty="0" sz="800" spc="-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у</a:t>
                      </a:r>
                      <a:r>
                        <a:rPr dirty="0" sz="800" spc="2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д</a:t>
                      </a:r>
                      <a:r>
                        <a:rPr dirty="0" sz="80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а</a:t>
                      </a:r>
                      <a:r>
                        <a:rPr dirty="0" sz="800" spc="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р</a:t>
                      </a:r>
                      <a:r>
                        <a:rPr dirty="0" sz="800" spc="3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с</a:t>
                      </a:r>
                      <a:r>
                        <a:rPr dirty="0" sz="80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т</a:t>
                      </a:r>
                      <a:r>
                        <a:rPr dirty="0" sz="80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в</a:t>
                      </a:r>
                      <a:r>
                        <a:rPr dirty="0" sz="800" spc="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е</a:t>
                      </a:r>
                      <a:r>
                        <a:rPr dirty="0" sz="800" spc="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нн</a:t>
                      </a:r>
                      <a:r>
                        <a:rPr dirty="0" sz="80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ы</a:t>
                      </a:r>
                      <a:r>
                        <a:rPr dirty="0" sz="80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е</a:t>
                      </a:r>
                      <a:r>
                        <a:rPr dirty="0" sz="800" spc="-4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з</a:t>
                      </a:r>
                      <a:r>
                        <a:rPr dirty="0" sz="80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а</a:t>
                      </a:r>
                      <a:r>
                        <a:rPr dirty="0" sz="800" spc="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и</a:t>
                      </a:r>
                      <a:r>
                        <a:rPr dirty="0" sz="80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м</a:t>
                      </a:r>
                      <a:r>
                        <a:rPr dirty="0" sz="800" spc="3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с</a:t>
                      </a:r>
                      <a:r>
                        <a:rPr dirty="0" sz="80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т</a:t>
                      </a:r>
                      <a:r>
                        <a:rPr dirty="0" sz="80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в</a:t>
                      </a:r>
                      <a:r>
                        <a:rPr dirty="0" sz="80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о</a:t>
                      </a:r>
                      <a:r>
                        <a:rPr dirty="0" sz="800" spc="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в</a:t>
                      </a:r>
                      <a:r>
                        <a:rPr dirty="0" sz="80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а</a:t>
                      </a:r>
                      <a:r>
                        <a:rPr dirty="0" sz="800" spc="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н</a:t>
                      </a:r>
                      <a:r>
                        <a:rPr dirty="0" sz="80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и</a:t>
                      </a:r>
                      <a:r>
                        <a:rPr dirty="0" sz="80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я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-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0480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5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4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3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-4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1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00" spc="2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5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dirty="0" sz="800" spc="5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00" b="1">
                          <a:solidFill>
                            <a:srgbClr val="8F8048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769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14,1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9370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2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9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0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2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6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318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3</a:t>
                      </a:r>
                      <a:r>
                        <a:rPr dirty="0" sz="80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0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8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667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1,7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86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0,0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ы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чни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: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-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5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2</a:t>
                      </a:r>
                      <a:r>
                        <a:rPr dirty="0" sz="800" spc="-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7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4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-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4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0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0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2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-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2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3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9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2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6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-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2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0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2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8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0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-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8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3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2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9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8" name="object 58"/>
          <p:cNvGraphicFramePr>
            <a:graphicFrameLocks noGrp="1"/>
          </p:cNvGraphicFramePr>
          <p:nvPr/>
        </p:nvGraphicFramePr>
        <p:xfrm>
          <a:off x="540000" y="8824681"/>
          <a:ext cx="6398260" cy="5232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65854"/>
                <a:gridCol w="534035"/>
                <a:gridCol w="540385"/>
                <a:gridCol w="540385"/>
                <a:gridCol w="540385"/>
                <a:gridCol w="541020"/>
              </a:tblGrid>
              <a:tr h="25199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приватизация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7,8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667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16,7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1,2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1,2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1,2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чни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80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286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-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5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9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,6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-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-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4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</a:t>
                      </a:r>
                      <a:r>
                        <a:rPr dirty="0" sz="800" spc="-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7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0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-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2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3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9</a:t>
                      </a:r>
                      <a:r>
                        <a:rPr dirty="0" sz="800" spc="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3</a:t>
                      </a:r>
                      <a:r>
                        <a:rPr dirty="0" sz="80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9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-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2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0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2</a:t>
                      </a:r>
                      <a:r>
                        <a:rPr dirty="0" sz="80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9</a:t>
                      </a:r>
                      <a:r>
                        <a:rPr dirty="0" sz="800" spc="3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,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2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769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-</a:t>
                      </a:r>
                      <a:r>
                        <a:rPr dirty="0" sz="80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1</a:t>
                      </a:r>
                      <a:r>
                        <a:rPr dirty="0" sz="80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8</a:t>
                      </a:r>
                      <a:r>
                        <a:rPr dirty="0" sz="80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3</a:t>
                      </a:r>
                      <a:r>
                        <a:rPr dirty="0" sz="800" spc="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4</a:t>
                      </a:r>
                      <a:r>
                        <a:rPr dirty="0" sz="80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,1</a:t>
                      </a:r>
                      <a:endParaRPr sz="8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73660">
                    <a:lnL w="12700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</a:tbl>
          </a:graphicData>
        </a:graphic>
      </p:graphicFrame>
      <p:sp>
        <p:nvSpPr>
          <p:cNvPr id="59" name="object 59"/>
          <p:cNvSpPr txBox="1"/>
          <p:nvPr/>
        </p:nvSpPr>
        <p:spPr>
          <a:xfrm>
            <a:off x="4338020" y="6763670"/>
            <a:ext cx="294640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54610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2022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(отчет)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803677" y="6763670"/>
            <a:ext cx="436880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2023</a:t>
            </a:r>
            <a:endParaRPr sz="600">
              <a:latin typeface="Microsoft Sans Serif"/>
              <a:cs typeface="Microsoft Sans Serif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(оценка)**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454431" y="6780181"/>
            <a:ext cx="21526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70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997175" y="6780181"/>
            <a:ext cx="21018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6536114" y="6780181"/>
            <a:ext cx="21399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93999" y="7609079"/>
            <a:ext cx="66738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ч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: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94000" y="8617079"/>
            <a:ext cx="66738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ч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: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8195299" y="6396744"/>
            <a:ext cx="3162300" cy="8356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L="12700" marR="9525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концу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года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объем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Фонда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национального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бла-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госостояния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составит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11,2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трлн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рублей,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концу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2025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года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5">
                <a:solidFill>
                  <a:srgbClr val="221E1F"/>
                </a:solidFill>
                <a:latin typeface="Microsoft Sans Serif"/>
                <a:cs typeface="Microsoft Sans Serif"/>
              </a:rPr>
              <a:t>–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13,0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трлн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рублей,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концу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2026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года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14,9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трлн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рублей.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2024–2026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годах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ожидается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рост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объема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государ-</a:t>
            </a:r>
            <a:endParaRPr sz="800">
              <a:latin typeface="Microsoft Sans Serif"/>
              <a:cs typeface="Microsoft Sans Serif"/>
            </a:endParaRPr>
          </a:p>
          <a:p>
            <a:pPr algn="r" marR="5080">
              <a:lnSpc>
                <a:spcPct val="100000"/>
              </a:lnSpc>
              <a:spcBef>
                <a:spcPts val="315"/>
              </a:spcBef>
            </a:pP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ственного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долга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Федерации.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итогам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1435298" y="6396744"/>
            <a:ext cx="3161665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2900"/>
              </a:lnSpc>
              <a:spcBef>
                <a:spcPts val="100"/>
              </a:spcBef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года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объем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государственного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долга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 </a:t>
            </a:r>
            <a:r>
              <a:rPr dirty="0" sz="800" spc="-19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составит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32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502,5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(18,1%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ВВП),</a:t>
            </a:r>
            <a:endParaRPr sz="8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315"/>
              </a:spcBef>
            </a:pP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2025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35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875,8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(18,8%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ВВП)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2026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го-</a:t>
            </a:r>
            <a:endParaRPr sz="8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315"/>
              </a:spcBef>
            </a:pP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да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40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088,2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(19,8%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ВВП).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527300" y="6065782"/>
            <a:ext cx="3682365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Источники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финансирования дефицита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федерального</a:t>
            </a:r>
            <a:r>
              <a:rPr dirty="0" sz="120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7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2022–2026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годах,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8195299" y="3689783"/>
            <a:ext cx="2659380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Объем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государственного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долга</a:t>
            </a:r>
            <a:r>
              <a:rPr dirty="0" sz="120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Российской</a:t>
            </a:r>
            <a:r>
              <a:rPr dirty="0" sz="12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Федерации,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8195299" y="1853782"/>
            <a:ext cx="2995930" cy="673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100"/>
              </a:lnSpc>
              <a:spcBef>
                <a:spcPts val="100"/>
              </a:spcBef>
            </a:pP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Фонд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национального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б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ла</a:t>
            </a:r>
            <a:r>
              <a:rPr dirty="0" sz="1200" spc="140" b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1200" spc="75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1200" spc="7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я</a:t>
            </a:r>
            <a:r>
              <a:rPr dirty="0" sz="1200" spc="12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1200" spc="13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50" b="1">
                <a:solidFill>
                  <a:srgbClr val="221E1F"/>
                </a:solidFill>
                <a:latin typeface="Arial"/>
                <a:cs typeface="Arial"/>
              </a:rPr>
              <a:t>я</a:t>
            </a:r>
            <a:r>
              <a:rPr dirty="0" sz="1200" spc="-5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10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1200" spc="16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1200" spc="-50" b="1">
                <a:solidFill>
                  <a:srgbClr val="221E1F"/>
                </a:solidFill>
                <a:latin typeface="Arial"/>
                <a:cs typeface="Arial"/>
              </a:rPr>
              <a:t>–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1200" spc="160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r>
              <a:rPr dirty="0" sz="1200" spc="65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1200" spc="-5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40" b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1200" spc="7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1200" spc="8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х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,  </a:t>
            </a: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33650" y="9612003"/>
            <a:ext cx="6212205" cy="3498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86995" marR="5080" indent="-41275">
              <a:lnSpc>
                <a:spcPct val="141700"/>
              </a:lnSpc>
              <a:spcBef>
                <a:spcPts val="100"/>
              </a:spcBef>
            </a:pP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*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В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общем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объеме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расходов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предусматриваются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условно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утверждаемые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расходы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(не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распределенные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в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плановом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периоде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в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соответствии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с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классификацией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расходов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бюджетов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бюджетные</a:t>
            </a:r>
            <a:r>
              <a:rPr dirty="0" sz="500" spc="-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ассигнования)</a:t>
            </a:r>
            <a:endParaRPr sz="5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250"/>
              </a:spcBef>
            </a:pP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**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Оценка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по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состоянию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на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-1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r>
              <a:rPr dirty="0" sz="500" spc="-3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сентября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25">
                <a:solidFill>
                  <a:srgbClr val="808184"/>
                </a:solidFill>
                <a:latin typeface="Microsoft Sans Serif"/>
                <a:cs typeface="Microsoft Sans Serif"/>
              </a:rPr>
              <a:t>2023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-20">
                <a:solidFill>
                  <a:srgbClr val="808184"/>
                </a:solidFill>
                <a:latin typeface="Microsoft Sans Serif"/>
                <a:cs typeface="Microsoft Sans Serif"/>
              </a:rPr>
              <a:t>г.</a:t>
            </a:r>
            <a:endParaRPr sz="500">
              <a:latin typeface="Microsoft Sans Serif"/>
              <a:cs typeface="Microsoft Sans Serif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546350" y="9576003"/>
            <a:ext cx="720090" cy="0"/>
          </a:xfrm>
          <a:custGeom>
            <a:avLst/>
            <a:gdLst/>
            <a:ahLst/>
            <a:cxnLst/>
            <a:rect l="l" t="t" r="r" b="b"/>
            <a:pathLst>
              <a:path w="720090" h="0">
                <a:moveTo>
                  <a:pt x="0" y="0"/>
                </a:moveTo>
                <a:lnTo>
                  <a:pt x="720001" y="0"/>
                </a:lnTo>
              </a:path>
            </a:pathLst>
          </a:custGeom>
          <a:ln w="6350">
            <a:solidFill>
              <a:srgbClr val="808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 txBox="1"/>
          <p:nvPr/>
        </p:nvSpPr>
        <p:spPr>
          <a:xfrm>
            <a:off x="527300" y="10088502"/>
            <a:ext cx="186055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-40">
                <a:solidFill>
                  <a:srgbClr val="221E1F"/>
                </a:solidFill>
                <a:latin typeface="Microsoft Sans Serif"/>
                <a:cs typeface="Microsoft Sans Serif"/>
              </a:rPr>
              <a:t>10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4456049" y="10088502"/>
            <a:ext cx="13843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-229">
                <a:solidFill>
                  <a:srgbClr val="221E1F"/>
                </a:solidFill>
                <a:latin typeface="Microsoft Sans Serif"/>
                <a:cs typeface="Microsoft Sans Serif"/>
              </a:rPr>
              <a:t>11</a:t>
            </a:r>
            <a:endParaRPr sz="12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387299" y="543814"/>
            <a:ext cx="1267460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5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С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Н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В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НЫ</a:t>
            </a:r>
            <a:r>
              <a:rPr dirty="0" sz="650" spc="1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50">
                <a:solidFill>
                  <a:srgbClr val="211D1E"/>
                </a:solidFill>
                <a:latin typeface="Verdana"/>
                <a:cs typeface="Verdana"/>
              </a:rPr>
              <a:t>П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М</a:t>
            </a:r>
            <a:r>
              <a:rPr dirty="0" sz="650" spc="6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15">
                <a:solidFill>
                  <a:srgbClr val="211D1E"/>
                </a:solidFill>
                <a:latin typeface="Verdana"/>
                <a:cs typeface="Verdana"/>
              </a:rPr>
              <a:t>Т</a:t>
            </a:r>
            <a:r>
              <a:rPr dirty="0" sz="650" spc="6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20">
                <a:solidFill>
                  <a:srgbClr val="211D1E"/>
                </a:solidFill>
                <a:latin typeface="Verdana"/>
                <a:cs typeface="Verdana"/>
              </a:rPr>
              <a:t>Ы 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Ф</a:t>
            </a:r>
            <a:r>
              <a:rPr dirty="0" sz="650" spc="6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30">
                <a:solidFill>
                  <a:srgbClr val="211D1E"/>
                </a:solidFill>
                <a:latin typeface="Verdana"/>
                <a:cs typeface="Verdana"/>
              </a:rPr>
              <a:t>Д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7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Л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Ь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Н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-10">
                <a:solidFill>
                  <a:srgbClr val="211D1E"/>
                </a:solidFill>
                <a:latin typeface="Verdana"/>
                <a:cs typeface="Verdana"/>
              </a:rPr>
              <a:t>Г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20">
                <a:solidFill>
                  <a:srgbClr val="211D1E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11D1E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Т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11D1E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11D1E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11D1E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11D1E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11D1E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11D1E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11D1E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11D1E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11D1E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815300" y="1421783"/>
            <a:ext cx="4735195" cy="457834"/>
          </a:xfrm>
          <a:prstGeom prst="rect">
            <a:avLst/>
          </a:prstGeom>
        </p:spPr>
        <p:txBody>
          <a:bodyPr wrap="square" lIns="0" tIns="457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Прогноз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доходов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федерального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</a:t>
            </a:r>
            <a:r>
              <a:rPr dirty="0" sz="1200" spc="-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до</a:t>
            </a:r>
            <a:r>
              <a:rPr dirty="0" sz="1200" spc="-6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2026</a:t>
            </a:r>
            <a:r>
              <a:rPr dirty="0" sz="120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года,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7298" y="4759471"/>
            <a:ext cx="2945130" cy="342772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8255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прогнозируется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рост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доходов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фе-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дерального бюджета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145">
                <a:solidFill>
                  <a:srgbClr val="221E1F"/>
                </a:solidFill>
                <a:latin typeface="Microsoft Sans Serif"/>
                <a:cs typeface="Microsoft Sans Serif"/>
              </a:rPr>
              <a:t>номинальном </a:t>
            </a:r>
            <a:r>
              <a:rPr dirty="0" sz="800" spc="135">
                <a:solidFill>
                  <a:srgbClr val="221E1F"/>
                </a:solidFill>
                <a:latin typeface="Microsoft Sans Serif"/>
                <a:cs typeface="Microsoft Sans Serif"/>
              </a:rPr>
              <a:t>выраже-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нии,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28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674,1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(17,3%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ВВП)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2023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255">
              <a:lnSpc>
                <a:spcPct val="132900"/>
              </a:lnSpc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065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мл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%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ВВП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)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+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% 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2023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году).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После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снижения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доходов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ного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бюджета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33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552,3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(17,6%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ВВП)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255">
              <a:lnSpc>
                <a:spcPct val="132900"/>
              </a:lnSpc>
            </a:pP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2025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(-4,3%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году)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2026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прогнози-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руется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увеличение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доходов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34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051,0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(+1,5%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2025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16,8%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ВВП).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255" indent="215900">
              <a:lnSpc>
                <a:spcPct val="132900"/>
              </a:lnSpc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Прогнозируется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значительный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поступле-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ний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нефтегазовых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доходов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федерального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бюджета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сравнению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2023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годом,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863,5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>
              <a:lnSpc>
                <a:spcPct val="132900"/>
              </a:lnSpc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45">
                <a:solidFill>
                  <a:srgbClr val="221E1F"/>
                </a:solidFill>
                <a:latin typeface="Microsoft Sans Serif"/>
                <a:cs typeface="Microsoft Sans Serif"/>
              </a:rPr>
              <a:t>11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504,3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(+29,8%,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6,4%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ВВП),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обуслов-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ленный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донастройкой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законодательства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нефтегазо-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вой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сфере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части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изменения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порядка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определения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котировок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нефти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других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параметров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налогообложения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нефтяной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отрасли,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а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также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намикой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показателей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прогноза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социально-эконо-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мического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Федерации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(глав-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ным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образом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валютного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курса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цены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нефть).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2025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2026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годах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объем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нефтегазовых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доходов,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983300" y="4759471"/>
            <a:ext cx="2948305" cy="342772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6985">
              <a:lnSpc>
                <a:spcPct val="132900"/>
              </a:lnSpc>
              <a:spcBef>
                <a:spcPts val="100"/>
              </a:spcBef>
            </a:pP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согласно прогнозу,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составит </a:t>
            </a:r>
            <a:r>
              <a:rPr dirty="0" sz="800" spc="-135">
                <a:solidFill>
                  <a:srgbClr val="221E1F"/>
                </a:solidFill>
                <a:latin typeface="Microsoft Sans Serif"/>
                <a:cs typeface="Microsoft Sans Serif"/>
              </a:rPr>
              <a:t>11</a:t>
            </a:r>
            <a:r>
              <a:rPr dirty="0" sz="800" spc="-1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759,8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рублей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%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ВВ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)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3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12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%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ВВ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)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985" indent="215900">
              <a:lnSpc>
                <a:spcPct val="132900"/>
              </a:lnSpc>
            </a:pP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С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учетом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ожидаемых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изменений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базовые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нефте-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газовые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доходы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составят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-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683,2</a:t>
            </a:r>
            <a:r>
              <a:rPr dirty="0" sz="800" spc="-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го-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ду,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-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924,1</a:t>
            </a:r>
            <a:r>
              <a:rPr dirty="0" sz="800" spc="-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2025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-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569,8</a:t>
            </a:r>
            <a:r>
              <a:rPr dirty="0" sz="800" spc="-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рублей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таки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об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зо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доп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лни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льны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не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ега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-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зовые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доходы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составят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10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821,1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(1,0%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ВВП),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9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835,7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2025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(1,0%</a:t>
            </a:r>
            <a:endParaRPr sz="800">
              <a:latin typeface="Microsoft Sans Serif"/>
              <a:cs typeface="Microsoft Sans Serif"/>
            </a:endParaRPr>
          </a:p>
          <a:p>
            <a:pPr algn="just" marL="12700">
              <a:lnSpc>
                <a:spcPct val="100000"/>
              </a:lnSpc>
              <a:spcBef>
                <a:spcPts val="315"/>
              </a:spcBef>
            </a:pP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ВВ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)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13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%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ВВ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)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Доля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нефтегазовых 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доходов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по </a:t>
            </a:r>
            <a:r>
              <a:rPr dirty="0" sz="800" spc="150">
                <a:solidFill>
                  <a:srgbClr val="221E1F"/>
                </a:solidFill>
                <a:latin typeface="Microsoft Sans Serif"/>
                <a:cs typeface="Microsoft Sans Serif"/>
              </a:rPr>
              <a:t>отношению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ВВП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снижается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6,4%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ВВП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5,6%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ВВП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2026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фоне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сокращения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доли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нефтегазово-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сектора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экономики.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985" indent="215900">
              <a:lnSpc>
                <a:spcPct val="132900"/>
              </a:lnSpc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части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ненефтегазовых доходов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прогнози-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руемом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периоде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ожидается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устойчивый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рост,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соот-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ветствующий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прогнозируемому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темпу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роста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ВВП.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также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предусмотрен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ряд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разовых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поступ-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лени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дов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8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фон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оры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нене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ф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ег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зовых 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до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ВВ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зов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ув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личи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я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7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13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6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80">
                <a:solidFill>
                  <a:srgbClr val="221E1F"/>
                </a:solidFill>
                <a:latin typeface="Microsoft Sans Serif"/>
                <a:cs typeface="Microsoft Sans Serif"/>
              </a:rPr>
              <a:t>%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, 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дальнейшем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же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ожидается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возвращение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указан-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ного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показателя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текущий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уровень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11–12%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ВВП.</a:t>
            </a:r>
            <a:endParaRPr sz="800">
              <a:latin typeface="Microsoft Sans Serif"/>
              <a:cs typeface="Microsoft Sans Serif"/>
            </a:endParaRPr>
          </a:p>
        </p:txBody>
      </p: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207997" y="2278799"/>
            <a:ext cx="108000" cy="2581198"/>
          </a:xfrm>
          <a:prstGeom prst="rect">
            <a:avLst/>
          </a:prstGeom>
        </p:spPr>
      </p:pic>
      <p:pic>
        <p:nvPicPr>
          <p:cNvPr id="12" name="object 1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827996" y="3330004"/>
            <a:ext cx="108000" cy="1529994"/>
          </a:xfrm>
          <a:prstGeom prst="rect">
            <a:avLst/>
          </a:prstGeom>
        </p:spPr>
      </p:pic>
      <p:pic>
        <p:nvPicPr>
          <p:cNvPr id="13" name="object 1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207997" y="7244245"/>
            <a:ext cx="108000" cy="1611757"/>
          </a:xfrm>
          <a:prstGeom prst="rect">
            <a:avLst/>
          </a:prstGeom>
        </p:spPr>
      </p:pic>
      <p:pic>
        <p:nvPicPr>
          <p:cNvPr id="14" name="object 1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423998" y="2197798"/>
            <a:ext cx="108000" cy="2662199"/>
          </a:xfrm>
          <a:prstGeom prst="rect">
            <a:avLst/>
          </a:prstGeom>
        </p:spPr>
      </p:pic>
      <p:pic>
        <p:nvPicPr>
          <p:cNvPr id="15" name="object 1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0043998" y="3689997"/>
            <a:ext cx="108000" cy="1170000"/>
          </a:xfrm>
          <a:prstGeom prst="rect">
            <a:avLst/>
          </a:prstGeom>
        </p:spPr>
      </p:pic>
      <p:pic>
        <p:nvPicPr>
          <p:cNvPr id="16" name="object 1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8423998" y="6894004"/>
            <a:ext cx="108000" cy="1961997"/>
          </a:xfrm>
          <a:prstGeom prst="rect">
            <a:avLst/>
          </a:prstGeom>
        </p:spPr>
      </p:pic>
      <p:pic>
        <p:nvPicPr>
          <p:cNvPr id="17" name="object 1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8640000" y="1605598"/>
            <a:ext cx="108000" cy="3254400"/>
          </a:xfrm>
          <a:prstGeom prst="rect">
            <a:avLst/>
          </a:prstGeom>
        </p:spPr>
      </p:pic>
      <p:pic>
        <p:nvPicPr>
          <p:cNvPr id="18" name="object 1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0260000" y="3345789"/>
            <a:ext cx="108000" cy="1514208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640000" y="6522922"/>
            <a:ext cx="108000" cy="2333079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8856002" y="1744204"/>
            <a:ext cx="108000" cy="3115805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10692002" y="3359887"/>
            <a:ext cx="108000" cy="1500111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9072003" y="6616801"/>
            <a:ext cx="108000" cy="2239200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9072004" y="1699209"/>
            <a:ext cx="108000" cy="3160801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476001" y="3307498"/>
            <a:ext cx="108000" cy="1552498"/>
          </a:xfrm>
          <a:prstGeom prst="rect">
            <a:avLst/>
          </a:prstGeom>
        </p:spPr>
      </p:pic>
      <p:pic>
        <p:nvPicPr>
          <p:cNvPr id="25" name="object 25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8856002" y="6695999"/>
            <a:ext cx="108000" cy="2160003"/>
          </a:xfrm>
          <a:prstGeom prst="rect">
            <a:avLst/>
          </a:prstGeom>
        </p:spPr>
      </p:pic>
      <p:sp>
        <p:nvSpPr>
          <p:cNvPr id="26" name="object 26"/>
          <p:cNvSpPr txBox="1"/>
          <p:nvPr/>
        </p:nvSpPr>
        <p:spPr>
          <a:xfrm>
            <a:off x="8405368" y="6475327"/>
            <a:ext cx="136525" cy="37782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-5" b="1">
                <a:solidFill>
                  <a:srgbClr val="221E1F"/>
                </a:solidFill>
                <a:latin typeface="Arial"/>
                <a:cs typeface="Arial"/>
              </a:rPr>
              <a:t>19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810,5</a:t>
            </a:r>
            <a:endParaRPr sz="6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189369" y="6818648"/>
            <a:ext cx="136525" cy="38481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-5" b="1">
                <a:solidFill>
                  <a:srgbClr val="221E1F"/>
                </a:solidFill>
                <a:latin typeface="Arial"/>
                <a:cs typeface="Arial"/>
              </a:rPr>
              <a:t>16</a:t>
            </a:r>
            <a:r>
              <a:rPr dirty="0" sz="65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238,2</a:t>
            </a:r>
            <a:endParaRPr sz="65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809369" y="2920829"/>
            <a:ext cx="136525" cy="36830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58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8189369" y="1819215"/>
            <a:ext cx="136525" cy="41846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27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80" b="1">
                <a:solidFill>
                  <a:srgbClr val="221E1F"/>
                </a:solidFill>
                <a:latin typeface="Arial"/>
                <a:cs typeface="Arial"/>
              </a:rPr>
              <a:t>824,4</a:t>
            </a:r>
            <a:endParaRPr sz="6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8405368" y="1768216"/>
            <a:ext cx="136525" cy="38862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70" b="1">
                <a:solidFill>
                  <a:srgbClr val="221E1F"/>
                </a:solidFill>
                <a:latin typeface="Arial"/>
                <a:cs typeface="Arial"/>
              </a:rPr>
              <a:t>28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674,1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8621368" y="1161685"/>
            <a:ext cx="136525" cy="40322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35</a:t>
            </a:r>
            <a:r>
              <a:rPr dirty="0" sz="65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065,3</a:t>
            </a:r>
            <a:endParaRPr sz="6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8837368" y="1304452"/>
            <a:ext cx="136525" cy="39878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33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552,4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9053369" y="1262771"/>
            <a:ext cx="136525" cy="39560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34</a:t>
            </a:r>
            <a:r>
              <a:rPr dirty="0" sz="65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051,0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0025368" y="3294557"/>
            <a:ext cx="136525" cy="354330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r>
              <a:rPr dirty="0" sz="65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863,5</a:t>
            </a:r>
            <a:endParaRPr sz="6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0241368" y="2927819"/>
            <a:ext cx="136525" cy="37528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50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8620421" y="6096599"/>
            <a:ext cx="136525" cy="38544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23</a:t>
            </a:r>
            <a:r>
              <a:rPr dirty="0" sz="65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561,0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8837368" y="6270383"/>
            <a:ext cx="136525" cy="38544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21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55" b="1">
                <a:solidFill>
                  <a:srgbClr val="221E1F"/>
                </a:solidFill>
                <a:latin typeface="Arial"/>
                <a:cs typeface="Arial"/>
              </a:rPr>
              <a:t>792,6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9053369" y="6176441"/>
            <a:ext cx="136525" cy="39941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22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636,3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0457369" y="2899155"/>
            <a:ext cx="136525" cy="36766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5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0673368" y="2965714"/>
            <a:ext cx="136525" cy="357505"/>
          </a:xfrm>
          <a:prstGeom prst="rect">
            <a:avLst/>
          </a:prstGeom>
        </p:spPr>
        <p:txBody>
          <a:bodyPr wrap="square" lIns="0" tIns="190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1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endParaRPr sz="6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8155275" y="4901278"/>
            <a:ext cx="194310" cy="29845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99695">
              <a:lnSpc>
                <a:spcPts val="635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ts val="635"/>
              </a:lnSpc>
            </a:pP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(о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8224744" y="4901307"/>
            <a:ext cx="125095" cy="224154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ч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е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8366212" y="4901270"/>
            <a:ext cx="194310" cy="36893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69545">
              <a:lnSpc>
                <a:spcPts val="635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ts val="635"/>
              </a:lnSpc>
            </a:pP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(оц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8435681" y="4901595"/>
            <a:ext cx="125095" cy="24066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е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н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к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а)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8644087" y="4901659"/>
            <a:ext cx="125095" cy="214629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8852492" y="4901276"/>
            <a:ext cx="125095" cy="211454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9060898" y="4900316"/>
            <a:ext cx="125095" cy="21336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8155275" y="8898704"/>
            <a:ext cx="125095" cy="211454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8224744" y="8898734"/>
            <a:ext cx="125095" cy="29845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(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ч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е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8366212" y="8898697"/>
            <a:ext cx="125095" cy="21209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8435681" y="8899021"/>
            <a:ext cx="125095" cy="36893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(оценка)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8644087" y="8899085"/>
            <a:ext cx="125095" cy="214629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8852492" y="8898704"/>
            <a:ext cx="125095" cy="211454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9060898" y="8897744"/>
            <a:ext cx="125095" cy="21336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9795757" y="8898704"/>
            <a:ext cx="194310" cy="29845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99695">
              <a:lnSpc>
                <a:spcPts val="635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ts val="635"/>
              </a:lnSpc>
            </a:pPr>
            <a:r>
              <a:rPr dirty="0" sz="600" spc="15">
                <a:solidFill>
                  <a:srgbClr val="808184"/>
                </a:solidFill>
                <a:latin typeface="Microsoft Sans Serif"/>
                <a:cs typeface="Microsoft Sans Serif"/>
              </a:rPr>
              <a:t>(о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9865225" y="8898734"/>
            <a:ext cx="125095" cy="224154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ч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е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0006694" y="8898697"/>
            <a:ext cx="194310" cy="36893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69545">
              <a:lnSpc>
                <a:spcPts val="635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ts val="635"/>
              </a:lnSpc>
            </a:pP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(оц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0076162" y="8899021"/>
            <a:ext cx="125095" cy="24066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е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н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к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а)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0284567" y="8899085"/>
            <a:ext cx="125095" cy="214629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0492975" y="8898704"/>
            <a:ext cx="125095" cy="211454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0701380" y="8897744"/>
            <a:ext cx="125095" cy="21336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1415758" y="8898704"/>
            <a:ext cx="125095" cy="211454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1485226" y="8898734"/>
            <a:ext cx="125095" cy="29845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(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ч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е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1626693" y="8898697"/>
            <a:ext cx="125095" cy="21209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1696162" y="8899021"/>
            <a:ext cx="125095" cy="36893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(оценка)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1904568" y="8899085"/>
            <a:ext cx="125095" cy="214629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2112974" y="8898704"/>
            <a:ext cx="125095" cy="211454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2321381" y="8897744"/>
            <a:ext cx="125095" cy="21336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3035757" y="8898704"/>
            <a:ext cx="125095" cy="211454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3105224" y="8898734"/>
            <a:ext cx="125095" cy="29845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(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ч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е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3246693" y="8898697"/>
            <a:ext cx="125095" cy="21209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3316163" y="8899021"/>
            <a:ext cx="125095" cy="36893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(оценка)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3524569" y="8899085"/>
            <a:ext cx="125095" cy="214629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3732974" y="8898704"/>
            <a:ext cx="125095" cy="211454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3941380" y="8897744"/>
            <a:ext cx="125095" cy="21336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9795757" y="4901278"/>
            <a:ext cx="125095" cy="211454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9865225" y="4901307"/>
            <a:ext cx="125095" cy="29845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(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ч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е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0006694" y="4901270"/>
            <a:ext cx="125095" cy="21209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0076162" y="4901595"/>
            <a:ext cx="125095" cy="36893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(оценка)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0284567" y="4901659"/>
            <a:ext cx="125095" cy="214629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0492975" y="4901276"/>
            <a:ext cx="125095" cy="211454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10701380" y="4900316"/>
            <a:ext cx="125095" cy="21336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1415758" y="4901278"/>
            <a:ext cx="125095" cy="211454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1485226" y="4901307"/>
            <a:ext cx="125095" cy="29845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(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ч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е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11626693" y="4901270"/>
            <a:ext cx="125095" cy="21209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1696162" y="4901595"/>
            <a:ext cx="125095" cy="36893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(оценка)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1904568" y="4901659"/>
            <a:ext cx="125095" cy="214629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2112974" y="4901276"/>
            <a:ext cx="125095" cy="211454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2321381" y="4900316"/>
            <a:ext cx="125095" cy="21336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3035757" y="4901278"/>
            <a:ext cx="125095" cy="211454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3105224" y="4901307"/>
            <a:ext cx="125095" cy="29845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(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ч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е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13246693" y="4901270"/>
            <a:ext cx="125095" cy="21209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3316163" y="4901595"/>
            <a:ext cx="125095" cy="36893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(оценка)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13524569" y="4901659"/>
            <a:ext cx="125095" cy="214629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13732974" y="4901276"/>
            <a:ext cx="125095" cy="211454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13941380" y="4900316"/>
            <a:ext cx="125095" cy="21336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pic>
        <p:nvPicPr>
          <p:cNvPr id="97" name="object 97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2312001" y="3941279"/>
            <a:ext cx="108000" cy="918730"/>
          </a:xfrm>
          <a:prstGeom prst="rect">
            <a:avLst/>
          </a:prstGeom>
        </p:spPr>
      </p:pic>
      <p:pic>
        <p:nvPicPr>
          <p:cNvPr id="98" name="object 98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3932002" y="4597209"/>
            <a:ext cx="108000" cy="262801"/>
          </a:xfrm>
          <a:prstGeom prst="rect">
            <a:avLst/>
          </a:prstGeom>
        </p:spPr>
      </p:pic>
      <p:pic>
        <p:nvPicPr>
          <p:cNvPr id="99" name="object 99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2096000" y="3903917"/>
            <a:ext cx="108000" cy="956081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11879999" y="3925799"/>
            <a:ext cx="108000" cy="934199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3716000" y="4608004"/>
            <a:ext cx="108000" cy="25200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3499999" y="4626000"/>
            <a:ext cx="108000" cy="233997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1663997" y="4087800"/>
            <a:ext cx="108000" cy="772198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283996" y="4705197"/>
            <a:ext cx="108000" cy="154800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1447996" y="4231805"/>
            <a:ext cx="108000" cy="628205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3067994" y="4320007"/>
            <a:ext cx="108000" cy="54000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10692002" y="7142531"/>
            <a:ext cx="108000" cy="1713471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12001" y="8586990"/>
            <a:ext cx="108000" cy="269011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13932002" y="8622004"/>
            <a:ext cx="108000" cy="233997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10476000" y="7228802"/>
            <a:ext cx="108000" cy="1627200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12096000" y="8595004"/>
            <a:ext cx="108000" cy="260997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3716000" y="8616607"/>
            <a:ext cx="108000" cy="239394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0260000" y="7315200"/>
            <a:ext cx="108000" cy="1540802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1879998" y="8606218"/>
            <a:ext cx="108000" cy="249783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13499999" y="8453208"/>
            <a:ext cx="108000" cy="402805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0043997" y="7435799"/>
            <a:ext cx="108000" cy="1420202"/>
          </a:xfrm>
          <a:prstGeom prst="rect">
            <a:avLst/>
          </a:prstGeom>
        </p:spPr>
      </p:pic>
      <p:pic>
        <p:nvPicPr>
          <p:cNvPr id="117" name="object 117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1663997" y="8629205"/>
            <a:ext cx="108000" cy="226796"/>
          </a:xfrm>
          <a:prstGeom prst="rect">
            <a:avLst/>
          </a:prstGeom>
        </p:spPr>
      </p:pic>
      <p:pic>
        <p:nvPicPr>
          <p:cNvPr id="118" name="object 118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13283996" y="8598598"/>
            <a:ext cx="108000" cy="257403"/>
          </a:xfrm>
          <a:prstGeom prst="rect">
            <a:avLst/>
          </a:prstGeom>
        </p:spPr>
      </p:pic>
      <p:pic>
        <p:nvPicPr>
          <p:cNvPr id="119" name="object 119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9827996" y="7698600"/>
            <a:ext cx="108000" cy="1157401"/>
          </a:xfrm>
          <a:prstGeom prst="rect">
            <a:avLst/>
          </a:prstGeom>
        </p:spPr>
      </p:pic>
      <p:pic>
        <p:nvPicPr>
          <p:cNvPr id="120" name="object 120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11447996" y="8647201"/>
            <a:ext cx="108000" cy="208800"/>
          </a:xfrm>
          <a:prstGeom prst="rect">
            <a:avLst/>
          </a:prstGeom>
        </p:spPr>
      </p:pic>
      <p:pic>
        <p:nvPicPr>
          <p:cNvPr id="121" name="object 121"/>
          <p:cNvPicPr/>
          <p:nvPr/>
        </p:nvPicPr>
        <p:blipFill>
          <a:blip r:embed="rId41" cstate="print"/>
          <a:stretch>
            <a:fillRect/>
          </a:stretch>
        </p:blipFill>
        <p:spPr>
          <a:xfrm>
            <a:off x="13067994" y="8654605"/>
            <a:ext cx="108000" cy="201396"/>
          </a:xfrm>
          <a:prstGeom prst="rect">
            <a:avLst/>
          </a:prstGeom>
        </p:spPr>
      </p:pic>
      <p:sp>
        <p:nvSpPr>
          <p:cNvPr id="122" name="object 122"/>
          <p:cNvSpPr txBox="1"/>
          <p:nvPr/>
        </p:nvSpPr>
        <p:spPr>
          <a:xfrm>
            <a:off x="8195299" y="5393702"/>
            <a:ext cx="594360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ВСЕГО 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ОХ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endParaRPr sz="800">
              <a:latin typeface="Arial"/>
              <a:cs typeface="Arial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9815300" y="5393702"/>
            <a:ext cx="946785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Ф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З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ВЫ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Е 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ДОХОДЫ</a:t>
            </a:r>
            <a:endParaRPr sz="800">
              <a:latin typeface="Arial"/>
              <a:cs typeface="Arial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8195299" y="9389703"/>
            <a:ext cx="1099185" cy="255904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20"/>
              </a:spcBef>
            </a:pP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Ф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-40" b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З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Ы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Е 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ДОХОДЫ</a:t>
            </a:r>
            <a:endParaRPr sz="800">
              <a:latin typeface="Arial"/>
              <a:cs typeface="Arial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11435299" y="5393702"/>
            <a:ext cx="56769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З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ЫЕ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11321856" y="2585703"/>
            <a:ext cx="57150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%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ВВП</a:t>
            </a:r>
            <a:endParaRPr sz="800">
              <a:latin typeface="Arial"/>
              <a:cs typeface="Arial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1321856" y="6689703"/>
            <a:ext cx="57150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%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95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ВВП</a:t>
            </a:r>
            <a:endParaRPr sz="800">
              <a:latin typeface="Arial"/>
              <a:cs typeface="Arial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9815300" y="9389703"/>
            <a:ext cx="1027430" cy="255904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20"/>
              </a:spcBef>
            </a:pP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ОБОРОТНЫЕ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ЛО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С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ОР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3055299" y="5393702"/>
            <a:ext cx="112903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ДОПОЛНИТЕЛЬНЫЕ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11435299" y="9389703"/>
            <a:ext cx="1332230" cy="25590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905"/>
              </a:lnSpc>
              <a:spcBef>
                <a:spcPts val="100"/>
              </a:spcBef>
            </a:pP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НАЛОГИ</a:t>
            </a:r>
            <a:endParaRPr sz="800">
              <a:latin typeface="Microsoft Sans Serif"/>
              <a:cs typeface="Microsoft Sans Serif"/>
            </a:endParaRPr>
          </a:p>
          <a:p>
            <a:pPr marL="12700">
              <a:lnSpc>
                <a:spcPts val="905"/>
              </a:lnSpc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П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Ь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/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Х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Ы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13055299" y="9389703"/>
            <a:ext cx="47498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ПРОЧЕЕ</a:t>
            </a:r>
            <a:endParaRPr sz="800">
              <a:latin typeface="Microsoft Sans Serif"/>
              <a:cs typeface="Microsoft Sans Serif"/>
            </a:endParaRPr>
          </a:p>
        </p:txBody>
      </p:sp>
      <p:grpSp>
        <p:nvGrpSpPr>
          <p:cNvPr id="132" name="object 132"/>
          <p:cNvGrpSpPr/>
          <p:nvPr/>
        </p:nvGrpSpPr>
        <p:grpSpPr>
          <a:xfrm>
            <a:off x="11988048" y="2452207"/>
            <a:ext cx="432434" cy="438784"/>
            <a:chOff x="11988048" y="2452207"/>
            <a:chExt cx="432434" cy="438784"/>
          </a:xfrm>
        </p:grpSpPr>
        <p:sp>
          <p:nvSpPr>
            <p:cNvPr id="133" name="object 133"/>
            <p:cNvSpPr/>
            <p:nvPr/>
          </p:nvSpPr>
          <p:spPr>
            <a:xfrm>
              <a:off x="11988048" y="2458557"/>
              <a:ext cx="432434" cy="432434"/>
            </a:xfrm>
            <a:custGeom>
              <a:avLst/>
              <a:gdLst/>
              <a:ahLst/>
              <a:cxnLst/>
              <a:rect l="l" t="t" r="r" b="b"/>
              <a:pathLst>
                <a:path w="432434" h="432435">
                  <a:moveTo>
                    <a:pt x="215977" y="0"/>
                  </a:moveTo>
                  <a:lnTo>
                    <a:pt x="166128" y="5497"/>
                  </a:lnTo>
                  <a:lnTo>
                    <a:pt x="120433" y="21481"/>
                  </a:lnTo>
                  <a:lnTo>
                    <a:pt x="80090" y="47185"/>
                  </a:lnTo>
                  <a:lnTo>
                    <a:pt x="46294" y="81847"/>
                  </a:lnTo>
                  <a:lnTo>
                    <a:pt x="20244" y="124701"/>
                  </a:lnTo>
                  <a:lnTo>
                    <a:pt x="4486" y="171992"/>
                  </a:lnTo>
                  <a:lnTo>
                    <a:pt x="0" y="220058"/>
                  </a:lnTo>
                  <a:lnTo>
                    <a:pt x="6157" y="267176"/>
                  </a:lnTo>
                  <a:lnTo>
                    <a:pt x="22333" y="311622"/>
                  </a:lnTo>
                  <a:lnTo>
                    <a:pt x="47901" y="351675"/>
                  </a:lnTo>
                  <a:lnTo>
                    <a:pt x="82232" y="385611"/>
                  </a:lnTo>
                  <a:lnTo>
                    <a:pt x="124702" y="411708"/>
                  </a:lnTo>
                  <a:lnTo>
                    <a:pt x="171993" y="427466"/>
                  </a:lnTo>
                  <a:lnTo>
                    <a:pt x="220059" y="431953"/>
                  </a:lnTo>
                  <a:lnTo>
                    <a:pt x="267177" y="425795"/>
                  </a:lnTo>
                  <a:lnTo>
                    <a:pt x="311623" y="409619"/>
                  </a:lnTo>
                  <a:lnTo>
                    <a:pt x="351676" y="384052"/>
                  </a:lnTo>
                  <a:lnTo>
                    <a:pt x="385612" y="349720"/>
                  </a:lnTo>
                  <a:lnTo>
                    <a:pt x="411709" y="307251"/>
                  </a:lnTo>
                  <a:lnTo>
                    <a:pt x="427471" y="259959"/>
                  </a:lnTo>
                  <a:lnTo>
                    <a:pt x="431960" y="211894"/>
                  </a:lnTo>
                  <a:lnTo>
                    <a:pt x="425801" y="164776"/>
                  </a:lnTo>
                  <a:lnTo>
                    <a:pt x="409624" y="120329"/>
                  </a:lnTo>
                  <a:lnTo>
                    <a:pt x="384055" y="80276"/>
                  </a:lnTo>
                  <a:lnTo>
                    <a:pt x="349722" y="46340"/>
                  </a:lnTo>
                  <a:lnTo>
                    <a:pt x="307252" y="20243"/>
                  </a:lnTo>
                  <a:lnTo>
                    <a:pt x="215977" y="215976"/>
                  </a:lnTo>
                  <a:lnTo>
                    <a:pt x="215977" y="0"/>
                  </a:lnTo>
                  <a:close/>
                </a:path>
              </a:pathLst>
            </a:custGeom>
            <a:solidFill>
              <a:srgbClr val="E8E9E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4" name="object 134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2197675" y="2452207"/>
              <a:ext cx="103974" cy="228676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2096027" y="2566568"/>
              <a:ext cx="216001" cy="216001"/>
            </a:xfrm>
            <a:prstGeom prst="rect">
              <a:avLst/>
            </a:prstGeom>
          </p:spPr>
        </p:pic>
      </p:grpSp>
      <p:sp>
        <p:nvSpPr>
          <p:cNvPr id="136" name="object 136"/>
          <p:cNvSpPr txBox="1"/>
          <p:nvPr/>
        </p:nvSpPr>
        <p:spPr>
          <a:xfrm>
            <a:off x="12136539" y="2236264"/>
            <a:ext cx="16764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0">
                <a:solidFill>
                  <a:srgbClr val="C283A0"/>
                </a:solidFill>
                <a:latin typeface="Microsoft Sans Serif"/>
                <a:cs typeface="Microsoft Sans Serif"/>
              </a:rPr>
              <a:t>7</a:t>
            </a:r>
            <a:r>
              <a:rPr dirty="0" sz="800">
                <a:solidFill>
                  <a:srgbClr val="C283A0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10">
                <a:solidFill>
                  <a:srgbClr val="C283A0"/>
                </a:solidFill>
                <a:latin typeface="Microsoft Sans Serif"/>
                <a:cs typeface="Microsoft Sans Serif"/>
              </a:rPr>
              <a:t>5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12669329" y="2236264"/>
            <a:ext cx="17526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35">
                <a:solidFill>
                  <a:srgbClr val="C283A0"/>
                </a:solidFill>
                <a:latin typeface="Microsoft Sans Serif"/>
                <a:cs typeface="Microsoft Sans Serif"/>
              </a:rPr>
              <a:t>5</a:t>
            </a:r>
            <a:r>
              <a:rPr dirty="0" sz="800">
                <a:solidFill>
                  <a:srgbClr val="C283A0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10">
                <a:solidFill>
                  <a:srgbClr val="C283A0"/>
                </a:solidFill>
                <a:latin typeface="Microsoft Sans Serif"/>
                <a:cs typeface="Microsoft Sans Serif"/>
              </a:rPr>
              <a:t>3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13204558" y="2236264"/>
            <a:ext cx="18542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75">
                <a:solidFill>
                  <a:srgbClr val="C283A0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-35">
                <a:solidFill>
                  <a:srgbClr val="C283A0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90">
                <a:solidFill>
                  <a:srgbClr val="C283A0"/>
                </a:solidFill>
                <a:latin typeface="Microsoft Sans Serif"/>
                <a:cs typeface="Microsoft Sans Serif"/>
              </a:rPr>
              <a:t>4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13744562" y="2236264"/>
            <a:ext cx="17843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75">
                <a:solidFill>
                  <a:srgbClr val="C283A0"/>
                </a:solidFill>
                <a:latin typeface="Microsoft Sans Serif"/>
                <a:cs typeface="Microsoft Sans Serif"/>
              </a:rPr>
              <a:t>6</a:t>
            </a:r>
            <a:r>
              <a:rPr dirty="0" sz="800" spc="-10">
                <a:solidFill>
                  <a:srgbClr val="C283A0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10">
                <a:solidFill>
                  <a:srgbClr val="C283A0"/>
                </a:solidFill>
                <a:latin typeface="Microsoft Sans Serif"/>
                <a:cs typeface="Microsoft Sans Serif"/>
              </a:rPr>
              <a:t>2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14289341" y="2236264"/>
            <a:ext cx="1746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35">
                <a:solidFill>
                  <a:srgbClr val="C283A0"/>
                </a:solidFill>
                <a:latin typeface="Microsoft Sans Serif"/>
                <a:cs typeface="Microsoft Sans Serif"/>
              </a:rPr>
              <a:t>5</a:t>
            </a:r>
            <a:r>
              <a:rPr dirty="0" sz="800" spc="-35">
                <a:solidFill>
                  <a:srgbClr val="C283A0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45">
                <a:solidFill>
                  <a:srgbClr val="C283A0"/>
                </a:solidFill>
                <a:latin typeface="Microsoft Sans Serif"/>
                <a:cs typeface="Microsoft Sans Serif"/>
              </a:rPr>
              <a:t>6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12083097" y="6342927"/>
            <a:ext cx="220979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140">
                <a:solidFill>
                  <a:srgbClr val="243F8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90">
                <a:solidFill>
                  <a:srgbClr val="243F8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-35">
                <a:solidFill>
                  <a:srgbClr val="243F8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45">
                <a:solidFill>
                  <a:srgbClr val="243F8F"/>
                </a:solidFill>
                <a:latin typeface="Microsoft Sans Serif"/>
                <a:cs typeface="Microsoft Sans Serif"/>
              </a:rPr>
              <a:t>6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12652768" y="6342927"/>
            <a:ext cx="19304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145">
                <a:solidFill>
                  <a:srgbClr val="243F8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135">
                <a:solidFill>
                  <a:srgbClr val="243F8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20">
                <a:solidFill>
                  <a:srgbClr val="243F8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45">
                <a:solidFill>
                  <a:srgbClr val="243F8F"/>
                </a:solidFill>
                <a:latin typeface="Microsoft Sans Serif"/>
                <a:cs typeface="Microsoft Sans Serif"/>
              </a:rPr>
              <a:t>9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13171436" y="6342927"/>
            <a:ext cx="18542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145">
                <a:solidFill>
                  <a:srgbClr val="243F8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35">
                <a:solidFill>
                  <a:srgbClr val="243F8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50">
                <a:solidFill>
                  <a:srgbClr val="243F8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150">
                <a:solidFill>
                  <a:srgbClr val="243F8F"/>
                </a:solidFill>
                <a:latin typeface="Microsoft Sans Serif"/>
                <a:cs typeface="Microsoft Sans Serif"/>
              </a:rPr>
              <a:t>1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13732777" y="6342927"/>
            <a:ext cx="19685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145">
                <a:solidFill>
                  <a:srgbClr val="243F8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135">
                <a:solidFill>
                  <a:srgbClr val="243F8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35">
                <a:solidFill>
                  <a:srgbClr val="243F8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90">
                <a:solidFill>
                  <a:srgbClr val="243F8F"/>
                </a:solidFill>
                <a:latin typeface="Microsoft Sans Serif"/>
                <a:cs typeface="Microsoft Sans Serif"/>
              </a:rPr>
              <a:t>4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14272779" y="6342927"/>
            <a:ext cx="19050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145">
                <a:solidFill>
                  <a:srgbClr val="243F8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135">
                <a:solidFill>
                  <a:srgbClr val="243F8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10">
                <a:solidFill>
                  <a:srgbClr val="243F8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10">
                <a:solidFill>
                  <a:srgbClr val="243F8F"/>
                </a:solidFill>
                <a:latin typeface="Microsoft Sans Serif"/>
                <a:cs typeface="Microsoft Sans Serif"/>
              </a:rPr>
              <a:t>2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12054844" y="7023165"/>
            <a:ext cx="298450" cy="248285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59055">
              <a:lnSpc>
                <a:spcPct val="100000"/>
              </a:lnSpc>
              <a:spcBef>
                <a:spcPts val="254"/>
              </a:spcBef>
            </a:pP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2022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(</a:t>
            </a: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ч</a:t>
            </a:r>
            <a:r>
              <a:rPr dirty="0" sz="600" spc="45">
                <a:solidFill>
                  <a:srgbClr val="808184"/>
                </a:solidFill>
                <a:latin typeface="Microsoft Sans Serif"/>
                <a:cs typeface="Microsoft Sans Serif"/>
              </a:rPr>
              <a:t>е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600" spc="-5">
                <a:solidFill>
                  <a:srgbClr val="808184"/>
                </a:solidFill>
                <a:latin typeface="Microsoft Sans Serif"/>
                <a:cs typeface="Microsoft Sans Serif"/>
              </a:rPr>
              <a:t>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12559578" y="7023165"/>
            <a:ext cx="368935" cy="248285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algn="ctr" marL="9525">
              <a:lnSpc>
                <a:spcPct val="100000"/>
              </a:lnSpc>
              <a:spcBef>
                <a:spcPts val="254"/>
              </a:spcBef>
            </a:pP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2023</a:t>
            </a:r>
            <a:endParaRPr sz="600">
              <a:latin typeface="Microsoft Sans Serif"/>
              <a:cs typeface="Microsoft Sans Serif"/>
            </a:endParaRPr>
          </a:p>
          <a:p>
            <a:pPr algn="ctr">
              <a:lnSpc>
                <a:spcPct val="100000"/>
              </a:lnSpc>
              <a:spcBef>
                <a:spcPts val="155"/>
              </a:spcBef>
            </a:pP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(оценка)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13185283" y="7042997"/>
            <a:ext cx="21526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0">
                <a:solidFill>
                  <a:srgbClr val="808184"/>
                </a:solidFill>
                <a:latin typeface="Microsoft Sans Serif"/>
                <a:cs typeface="Microsoft Sans Serif"/>
              </a:rPr>
              <a:t>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13730639" y="7042997"/>
            <a:ext cx="211454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14272626" y="7042997"/>
            <a:ext cx="21209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11432175" y="3845973"/>
            <a:ext cx="133350" cy="34480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65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55">
                <a:solidFill>
                  <a:srgbClr val="221E1F"/>
                </a:solidFill>
                <a:latin typeface="Microsoft Sans Serif"/>
                <a:cs typeface="Microsoft Sans Serif"/>
              </a:rPr>
              <a:t>508,9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13052175" y="3952416"/>
            <a:ext cx="133350" cy="32639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5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65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077,2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11648175" y="3692059"/>
            <a:ext cx="133350" cy="35496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50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65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000,0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13268174" y="4404144"/>
            <a:ext cx="133350" cy="26035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863,5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11864175" y="3552025"/>
            <a:ext cx="133350" cy="3327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65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Microsoft Sans Serif"/>
                <a:cs typeface="Microsoft Sans Serif"/>
              </a:rPr>
              <a:t>683,2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13484173" y="4311735"/>
            <a:ext cx="133350" cy="27305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821</a:t>
            </a:r>
            <a:r>
              <a:rPr dirty="0" sz="650" spc="2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2080176" y="3547219"/>
            <a:ext cx="133350" cy="31559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65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10">
                <a:solidFill>
                  <a:srgbClr val="221E1F"/>
                </a:solidFill>
                <a:latin typeface="Microsoft Sans Serif"/>
                <a:cs typeface="Microsoft Sans Serif"/>
              </a:rPr>
              <a:t>924,1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3700174" y="4259155"/>
            <a:ext cx="133350" cy="30797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650" spc="2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650" spc="2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12296175" y="3564854"/>
            <a:ext cx="133350" cy="33528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65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Microsoft Sans Serif"/>
                <a:cs typeface="Microsoft Sans Serif"/>
              </a:rPr>
              <a:t>569,8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13916175" y="4224169"/>
            <a:ext cx="133350" cy="33210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84</a:t>
            </a:r>
            <a:r>
              <a:rPr dirty="0" sz="650" spc="4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650" spc="3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13052175" y="8286471"/>
            <a:ext cx="133350" cy="32702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65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305,3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11432175" y="8304298"/>
            <a:ext cx="133350" cy="30162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81</a:t>
            </a:r>
            <a:r>
              <a:rPr dirty="0" sz="650" spc="35">
                <a:solidFill>
                  <a:srgbClr val="221E1F"/>
                </a:solidFill>
                <a:latin typeface="Microsoft Sans Serif"/>
                <a:cs typeface="Microsoft Sans Serif"/>
              </a:rPr>
              <a:t>8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,5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9812176" y="7339262"/>
            <a:ext cx="133350" cy="31813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11</a:t>
            </a:r>
            <a:r>
              <a:rPr dirty="0" sz="650" spc="4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650" spc="2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13268174" y="8256112"/>
            <a:ext cx="133350" cy="30162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6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65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-20">
                <a:solidFill>
                  <a:srgbClr val="221E1F"/>
                </a:solidFill>
                <a:latin typeface="Microsoft Sans Serif"/>
                <a:cs typeface="Microsoft Sans Serif"/>
              </a:rPr>
              <a:t>181,6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11648175" y="8276557"/>
            <a:ext cx="133350" cy="31178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98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r>
              <a:rPr dirty="0" sz="650" spc="2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10028175" y="7049064"/>
            <a:ext cx="133350" cy="34544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65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650" spc="1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 spc="3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13484173" y="8076784"/>
            <a:ext cx="133350" cy="33528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65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40">
                <a:solidFill>
                  <a:srgbClr val="221E1F"/>
                </a:solidFill>
                <a:latin typeface="Microsoft Sans Serif"/>
                <a:cs typeface="Microsoft Sans Serif"/>
              </a:rPr>
              <a:t>568,6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11864175" y="8228060"/>
            <a:ext cx="133350" cy="33718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65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45">
                <a:solidFill>
                  <a:srgbClr val="221E1F"/>
                </a:solidFill>
                <a:latin typeface="Microsoft Sans Serif"/>
                <a:cs typeface="Microsoft Sans Serif"/>
              </a:rPr>
              <a:t>209,9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10244175" y="6902132"/>
            <a:ext cx="133350" cy="37211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-15">
                <a:solidFill>
                  <a:srgbClr val="221E1F"/>
                </a:solidFill>
                <a:latin typeface="Microsoft Sans Serif"/>
                <a:cs typeface="Microsoft Sans Serif"/>
              </a:rPr>
              <a:t>14</a:t>
            </a:r>
            <a:r>
              <a:rPr dirty="0" sz="65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5">
                <a:solidFill>
                  <a:srgbClr val="221E1F"/>
                </a:solidFill>
                <a:latin typeface="Microsoft Sans Serif"/>
                <a:cs typeface="Microsoft Sans Serif"/>
              </a:rPr>
              <a:t>782,5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13700174" y="8237203"/>
            <a:ext cx="133350" cy="33845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65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50">
                <a:solidFill>
                  <a:srgbClr val="221E1F"/>
                </a:solidFill>
                <a:latin typeface="Microsoft Sans Serif"/>
                <a:cs typeface="Microsoft Sans Serif"/>
              </a:rPr>
              <a:t>882,4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12080176" y="8230223"/>
            <a:ext cx="133350" cy="32385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65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Microsoft Sans Serif"/>
                <a:cs typeface="Microsoft Sans Serif"/>
              </a:rPr>
              <a:t>295,2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10460176" y="6841313"/>
            <a:ext cx="133350" cy="34671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65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615</a:t>
            </a:r>
            <a:r>
              <a:rPr dirty="0" sz="650" spc="2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13916175" y="8269606"/>
            <a:ext cx="133350" cy="311150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65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5">
                <a:solidFill>
                  <a:srgbClr val="221E1F"/>
                </a:solidFill>
                <a:latin typeface="Microsoft Sans Serif"/>
                <a:cs typeface="Microsoft Sans Serif"/>
              </a:rPr>
              <a:t>819,2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12296175" y="8224275"/>
            <a:ext cx="133350" cy="32194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65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Microsoft Sans Serif"/>
                <a:cs typeface="Microsoft Sans Serif"/>
              </a:rPr>
              <a:t>359,2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10676174" y="6733587"/>
            <a:ext cx="133350" cy="367665"/>
          </a:xfrm>
          <a:prstGeom prst="rect">
            <a:avLst/>
          </a:prstGeom>
        </p:spPr>
        <p:txBody>
          <a:bodyPr wrap="square" lIns="0" tIns="1587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650">
                <a:solidFill>
                  <a:srgbClr val="221E1F"/>
                </a:solidFill>
                <a:latin typeface="Microsoft Sans Serif"/>
                <a:cs typeface="Microsoft Sans Serif"/>
              </a:rPr>
              <a:t>6</a:t>
            </a:r>
            <a:r>
              <a:rPr dirty="0" sz="65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650" spc="2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r>
              <a:rPr dirty="0" sz="650" spc="20">
                <a:solidFill>
                  <a:srgbClr val="221E1F"/>
                </a:solidFill>
                <a:latin typeface="Microsoft Sans Serif"/>
                <a:cs typeface="Microsoft Sans Serif"/>
              </a:rPr>
              <a:t>5</a:t>
            </a:r>
            <a:r>
              <a:rPr dirty="0" sz="650" spc="-5">
                <a:solidFill>
                  <a:srgbClr val="221E1F"/>
                </a:solidFill>
                <a:latin typeface="Microsoft Sans Serif"/>
                <a:cs typeface="Microsoft Sans Serif"/>
              </a:rPr>
              <a:t>7</a:t>
            </a:r>
            <a:r>
              <a:rPr dirty="0" sz="650" spc="30">
                <a:solidFill>
                  <a:srgbClr val="221E1F"/>
                </a:solidFill>
                <a:latin typeface="Microsoft Sans Serif"/>
                <a:cs typeface="Microsoft Sans Serif"/>
              </a:rPr>
              <a:t>,9</a:t>
            </a:r>
            <a:endParaRPr sz="650">
              <a:latin typeface="Microsoft Sans Serif"/>
              <a:cs typeface="Microsoft Sans Serif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527301" y="2852705"/>
            <a:ext cx="5502910" cy="1036955"/>
          </a:xfrm>
          <a:prstGeom prst="rect">
            <a:avLst/>
          </a:prstGeom>
        </p:spPr>
        <p:txBody>
          <a:bodyPr wrap="square" lIns="0" tIns="159385" rIns="0" bIns="0" rtlCol="0" vert="horz">
            <a:spAutoFit/>
          </a:bodyPr>
          <a:lstStyle/>
          <a:p>
            <a:pPr marL="12700" marR="5080">
              <a:lnSpc>
                <a:spcPct val="74600"/>
              </a:lnSpc>
              <a:spcBef>
                <a:spcPts val="1255"/>
              </a:spcBef>
            </a:pPr>
            <a:r>
              <a:rPr dirty="0" sz="3800" spc="310" b="1">
                <a:solidFill>
                  <a:srgbClr val="221E1F"/>
                </a:solidFill>
                <a:latin typeface="Cambria"/>
                <a:cs typeface="Cambria"/>
              </a:rPr>
              <a:t>О </a:t>
            </a:r>
            <a:r>
              <a:rPr dirty="0" sz="3800" spc="-60" b="1">
                <a:solidFill>
                  <a:srgbClr val="221E1F"/>
                </a:solidFill>
                <a:latin typeface="Cambria"/>
                <a:cs typeface="Cambria"/>
              </a:rPr>
              <a:t>доходах </a:t>
            </a:r>
            <a:r>
              <a:rPr dirty="0" sz="3800" spc="-55" b="1">
                <a:solidFill>
                  <a:srgbClr val="221E1F"/>
                </a:solidFill>
                <a:latin typeface="Cambria"/>
                <a:cs typeface="Cambria"/>
              </a:rPr>
              <a:t> федерального</a:t>
            </a:r>
            <a:r>
              <a:rPr dirty="0" sz="3800" spc="70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b="1">
                <a:solidFill>
                  <a:srgbClr val="221E1F"/>
                </a:solidFill>
                <a:latin typeface="Cambria"/>
                <a:cs typeface="Cambria"/>
              </a:rPr>
              <a:t>бюджета</a:t>
            </a:r>
            <a:endParaRPr sz="3800">
              <a:latin typeface="Cambria"/>
              <a:cs typeface="Cambria"/>
            </a:endParaRPr>
          </a:p>
        </p:txBody>
      </p:sp>
      <p:grpSp>
        <p:nvGrpSpPr>
          <p:cNvPr id="177" name="object 177"/>
          <p:cNvGrpSpPr/>
          <p:nvPr/>
        </p:nvGrpSpPr>
        <p:grpSpPr>
          <a:xfrm>
            <a:off x="12530450" y="2453481"/>
            <a:ext cx="426720" cy="434340"/>
            <a:chOff x="12530450" y="2453481"/>
            <a:chExt cx="426720" cy="434340"/>
          </a:xfrm>
        </p:grpSpPr>
        <p:sp>
          <p:nvSpPr>
            <p:cNvPr id="178" name="object 178"/>
            <p:cNvSpPr/>
            <p:nvPr/>
          </p:nvSpPr>
          <p:spPr>
            <a:xfrm>
              <a:off x="12530450" y="2459828"/>
              <a:ext cx="426720" cy="427990"/>
            </a:xfrm>
            <a:custGeom>
              <a:avLst/>
              <a:gdLst/>
              <a:ahLst/>
              <a:cxnLst/>
              <a:rect l="l" t="t" r="r" b="b"/>
              <a:pathLst>
                <a:path w="426720" h="427989">
                  <a:moveTo>
                    <a:pt x="213354" y="0"/>
                  </a:moveTo>
                  <a:lnTo>
                    <a:pt x="168053" y="4584"/>
                  </a:lnTo>
                  <a:lnTo>
                    <a:pt x="126084" y="17883"/>
                  </a:lnTo>
                  <a:lnTo>
                    <a:pt x="88403" y="39214"/>
                  </a:lnTo>
                  <a:lnTo>
                    <a:pt x="55966" y="67897"/>
                  </a:lnTo>
                  <a:lnTo>
                    <a:pt x="29729" y="103249"/>
                  </a:lnTo>
                  <a:lnTo>
                    <a:pt x="10649" y="144589"/>
                  </a:lnTo>
                  <a:lnTo>
                    <a:pt x="0" y="192911"/>
                  </a:lnTo>
                  <a:lnTo>
                    <a:pt x="558" y="240829"/>
                  </a:lnTo>
                  <a:lnTo>
                    <a:pt x="11527" y="286706"/>
                  </a:lnTo>
                  <a:lnTo>
                    <a:pt x="32108" y="328907"/>
                  </a:lnTo>
                  <a:lnTo>
                    <a:pt x="61505" y="365796"/>
                  </a:lnTo>
                  <a:lnTo>
                    <a:pt x="98920" y="395736"/>
                  </a:lnTo>
                  <a:lnTo>
                    <a:pt x="143554" y="417093"/>
                  </a:lnTo>
                  <a:lnTo>
                    <a:pt x="191876" y="427742"/>
                  </a:lnTo>
                  <a:lnTo>
                    <a:pt x="239794" y="427184"/>
                  </a:lnTo>
                  <a:lnTo>
                    <a:pt x="285672" y="416215"/>
                  </a:lnTo>
                  <a:lnTo>
                    <a:pt x="327875" y="395633"/>
                  </a:lnTo>
                  <a:lnTo>
                    <a:pt x="364766" y="366236"/>
                  </a:lnTo>
                  <a:lnTo>
                    <a:pt x="394710" y="328822"/>
                  </a:lnTo>
                  <a:lnTo>
                    <a:pt x="416071" y="284187"/>
                  </a:lnTo>
                  <a:lnTo>
                    <a:pt x="426720" y="235865"/>
                  </a:lnTo>
                  <a:lnTo>
                    <a:pt x="426159" y="187948"/>
                  </a:lnTo>
                  <a:lnTo>
                    <a:pt x="415188" y="142071"/>
                  </a:lnTo>
                  <a:lnTo>
                    <a:pt x="394604" y="99869"/>
                  </a:lnTo>
                  <a:lnTo>
                    <a:pt x="365204" y="62981"/>
                  </a:lnTo>
                  <a:lnTo>
                    <a:pt x="327788" y="33040"/>
                  </a:lnTo>
                  <a:lnTo>
                    <a:pt x="283153" y="11683"/>
                  </a:lnTo>
                  <a:lnTo>
                    <a:pt x="213354" y="214388"/>
                  </a:lnTo>
                  <a:lnTo>
                    <a:pt x="213354" y="0"/>
                  </a:lnTo>
                  <a:close/>
                </a:path>
              </a:pathLst>
            </a:custGeom>
            <a:solidFill>
              <a:srgbClr val="E8E9E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79" name="object 179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2739992" y="2453481"/>
              <a:ext cx="77558" cy="211924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2636028" y="2566568"/>
              <a:ext cx="216001" cy="216001"/>
            </a:xfrm>
            <a:prstGeom prst="rect">
              <a:avLst/>
            </a:prstGeom>
          </p:spPr>
        </p:pic>
      </p:grpSp>
      <p:grpSp>
        <p:nvGrpSpPr>
          <p:cNvPr id="181" name="object 181"/>
          <p:cNvGrpSpPr/>
          <p:nvPr/>
        </p:nvGrpSpPr>
        <p:grpSpPr>
          <a:xfrm>
            <a:off x="13072667" y="2453477"/>
            <a:ext cx="427355" cy="434340"/>
            <a:chOff x="13072667" y="2453477"/>
            <a:chExt cx="427355" cy="434340"/>
          </a:xfrm>
        </p:grpSpPr>
        <p:sp>
          <p:nvSpPr>
            <p:cNvPr id="182" name="object 182"/>
            <p:cNvSpPr/>
            <p:nvPr/>
          </p:nvSpPr>
          <p:spPr>
            <a:xfrm>
              <a:off x="13072667" y="2459831"/>
              <a:ext cx="427355" cy="427990"/>
            </a:xfrm>
            <a:custGeom>
              <a:avLst/>
              <a:gdLst/>
              <a:ahLst/>
              <a:cxnLst/>
              <a:rect l="l" t="t" r="r" b="b"/>
              <a:pathLst>
                <a:path w="427355" h="427989">
                  <a:moveTo>
                    <a:pt x="213590" y="0"/>
                  </a:moveTo>
                  <a:lnTo>
                    <a:pt x="162671" y="5785"/>
                  </a:lnTo>
                  <a:lnTo>
                    <a:pt x="116225" y="22566"/>
                  </a:lnTo>
                  <a:lnTo>
                    <a:pt x="75554" y="49484"/>
                  </a:lnTo>
                  <a:lnTo>
                    <a:pt x="41959" y="85678"/>
                  </a:lnTo>
                  <a:lnTo>
                    <a:pt x="16740" y="130289"/>
                  </a:lnTo>
                  <a:lnTo>
                    <a:pt x="2779" y="177635"/>
                  </a:lnTo>
                  <a:lnTo>
                    <a:pt x="0" y="225358"/>
                  </a:lnTo>
                  <a:lnTo>
                    <a:pt x="7723" y="271774"/>
                  </a:lnTo>
                  <a:lnTo>
                    <a:pt x="25268" y="315201"/>
                  </a:lnTo>
                  <a:lnTo>
                    <a:pt x="51955" y="353954"/>
                  </a:lnTo>
                  <a:lnTo>
                    <a:pt x="87105" y="386349"/>
                  </a:lnTo>
                  <a:lnTo>
                    <a:pt x="130037" y="410705"/>
                  </a:lnTo>
                  <a:lnTo>
                    <a:pt x="177378" y="424666"/>
                  </a:lnTo>
                  <a:lnTo>
                    <a:pt x="225098" y="427446"/>
                  </a:lnTo>
                  <a:lnTo>
                    <a:pt x="271512" y="419723"/>
                  </a:lnTo>
                  <a:lnTo>
                    <a:pt x="314937" y="402177"/>
                  </a:lnTo>
                  <a:lnTo>
                    <a:pt x="353689" y="375490"/>
                  </a:lnTo>
                  <a:lnTo>
                    <a:pt x="386085" y="340340"/>
                  </a:lnTo>
                  <a:lnTo>
                    <a:pt x="410440" y="297408"/>
                  </a:lnTo>
                  <a:lnTo>
                    <a:pt x="424402" y="250067"/>
                  </a:lnTo>
                  <a:lnTo>
                    <a:pt x="427181" y="202347"/>
                  </a:lnTo>
                  <a:lnTo>
                    <a:pt x="419459" y="155933"/>
                  </a:lnTo>
                  <a:lnTo>
                    <a:pt x="401915" y="112508"/>
                  </a:lnTo>
                  <a:lnTo>
                    <a:pt x="375230" y="73756"/>
                  </a:lnTo>
                  <a:lnTo>
                    <a:pt x="340083" y="41360"/>
                  </a:lnTo>
                  <a:lnTo>
                    <a:pt x="297156" y="17005"/>
                  </a:lnTo>
                  <a:lnTo>
                    <a:pt x="213590" y="213855"/>
                  </a:lnTo>
                  <a:lnTo>
                    <a:pt x="213590" y="0"/>
                  </a:lnTo>
                  <a:close/>
                </a:path>
              </a:pathLst>
            </a:custGeom>
            <a:solidFill>
              <a:srgbClr val="E2E3E5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3" name="object 183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3282503" y="2453477"/>
              <a:ext cx="91274" cy="213804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3176028" y="2566568"/>
              <a:ext cx="216001" cy="216001"/>
            </a:xfrm>
            <a:prstGeom prst="rect">
              <a:avLst/>
            </a:prstGeom>
          </p:spPr>
        </p:pic>
      </p:grpSp>
      <p:grpSp>
        <p:nvGrpSpPr>
          <p:cNvPr id="185" name="object 185"/>
          <p:cNvGrpSpPr/>
          <p:nvPr/>
        </p:nvGrpSpPr>
        <p:grpSpPr>
          <a:xfrm>
            <a:off x="13610868" y="2453477"/>
            <a:ext cx="427355" cy="433705"/>
            <a:chOff x="13610868" y="2453477"/>
            <a:chExt cx="427355" cy="433705"/>
          </a:xfrm>
        </p:grpSpPr>
        <p:sp>
          <p:nvSpPr>
            <p:cNvPr id="186" name="object 186"/>
            <p:cNvSpPr/>
            <p:nvPr/>
          </p:nvSpPr>
          <p:spPr>
            <a:xfrm>
              <a:off x="13610868" y="2459830"/>
              <a:ext cx="427355" cy="427355"/>
            </a:xfrm>
            <a:custGeom>
              <a:avLst/>
              <a:gdLst/>
              <a:ahLst/>
              <a:cxnLst/>
              <a:rect l="l" t="t" r="r" b="b"/>
              <a:pathLst>
                <a:path w="427355" h="427355">
                  <a:moveTo>
                    <a:pt x="213363" y="0"/>
                  </a:moveTo>
                  <a:lnTo>
                    <a:pt x="161827" y="6004"/>
                  </a:lnTo>
                  <a:lnTo>
                    <a:pt x="114778" y="23361"/>
                  </a:lnTo>
                  <a:lnTo>
                    <a:pt x="73668" y="51092"/>
                  </a:lnTo>
                  <a:lnTo>
                    <a:pt x="39950" y="88213"/>
                  </a:lnTo>
                  <a:lnTo>
                    <a:pt x="15078" y="133743"/>
                  </a:lnTo>
                  <a:lnTo>
                    <a:pt x="1945" y="181325"/>
                  </a:lnTo>
                  <a:lnTo>
                    <a:pt x="0" y="229087"/>
                  </a:lnTo>
                  <a:lnTo>
                    <a:pt x="8532" y="275360"/>
                  </a:lnTo>
                  <a:lnTo>
                    <a:pt x="26832" y="318473"/>
                  </a:lnTo>
                  <a:lnTo>
                    <a:pt x="54192" y="356754"/>
                  </a:lnTo>
                  <a:lnTo>
                    <a:pt x="89902" y="388534"/>
                  </a:lnTo>
                  <a:lnTo>
                    <a:pt x="133252" y="412140"/>
                  </a:lnTo>
                  <a:lnTo>
                    <a:pt x="180833" y="425273"/>
                  </a:lnTo>
                  <a:lnTo>
                    <a:pt x="228596" y="427218"/>
                  </a:lnTo>
                  <a:lnTo>
                    <a:pt x="274869" y="418686"/>
                  </a:lnTo>
                  <a:lnTo>
                    <a:pt x="317981" y="400386"/>
                  </a:lnTo>
                  <a:lnTo>
                    <a:pt x="356263" y="373026"/>
                  </a:lnTo>
                  <a:lnTo>
                    <a:pt x="388042" y="337316"/>
                  </a:lnTo>
                  <a:lnTo>
                    <a:pt x="411648" y="293966"/>
                  </a:lnTo>
                  <a:lnTo>
                    <a:pt x="424781" y="246385"/>
                  </a:lnTo>
                  <a:lnTo>
                    <a:pt x="426727" y="198622"/>
                  </a:lnTo>
                  <a:lnTo>
                    <a:pt x="418195" y="152349"/>
                  </a:lnTo>
                  <a:lnTo>
                    <a:pt x="399894" y="109237"/>
                  </a:lnTo>
                  <a:lnTo>
                    <a:pt x="372534" y="70955"/>
                  </a:lnTo>
                  <a:lnTo>
                    <a:pt x="336825" y="39176"/>
                  </a:lnTo>
                  <a:lnTo>
                    <a:pt x="293475" y="15570"/>
                  </a:lnTo>
                  <a:lnTo>
                    <a:pt x="213363" y="213855"/>
                  </a:lnTo>
                  <a:lnTo>
                    <a:pt x="213363" y="0"/>
                  </a:lnTo>
                  <a:close/>
                </a:path>
              </a:pathLst>
            </a:custGeom>
            <a:solidFill>
              <a:srgbClr val="E2E3E5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7" name="object 187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3820475" y="2453477"/>
              <a:ext cx="87807" cy="213207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3716028" y="2566568"/>
              <a:ext cx="216001" cy="216001"/>
            </a:xfrm>
            <a:prstGeom prst="rect">
              <a:avLst/>
            </a:prstGeom>
          </p:spPr>
        </p:pic>
      </p:grpSp>
      <p:grpSp>
        <p:nvGrpSpPr>
          <p:cNvPr id="189" name="object 189"/>
          <p:cNvGrpSpPr/>
          <p:nvPr/>
        </p:nvGrpSpPr>
        <p:grpSpPr>
          <a:xfrm>
            <a:off x="14149798" y="2452213"/>
            <a:ext cx="425450" cy="433070"/>
            <a:chOff x="14149798" y="2452213"/>
            <a:chExt cx="425450" cy="433070"/>
          </a:xfrm>
        </p:grpSpPr>
        <p:sp>
          <p:nvSpPr>
            <p:cNvPr id="190" name="object 190"/>
            <p:cNvSpPr/>
            <p:nvPr/>
          </p:nvSpPr>
          <p:spPr>
            <a:xfrm>
              <a:off x="14149798" y="2458560"/>
              <a:ext cx="425450" cy="426720"/>
            </a:xfrm>
            <a:custGeom>
              <a:avLst/>
              <a:gdLst/>
              <a:ahLst/>
              <a:cxnLst/>
              <a:rect l="l" t="t" r="r" b="b"/>
              <a:pathLst>
                <a:path w="425450" h="426719">
                  <a:moveTo>
                    <a:pt x="212694" y="0"/>
                  </a:moveTo>
                  <a:lnTo>
                    <a:pt x="159608" y="6365"/>
                  </a:lnTo>
                  <a:lnTo>
                    <a:pt x="111390" y="24726"/>
                  </a:lnTo>
                  <a:lnTo>
                    <a:pt x="69621" y="53975"/>
                  </a:lnTo>
                  <a:lnTo>
                    <a:pt x="35878" y="93007"/>
                  </a:lnTo>
                  <a:lnTo>
                    <a:pt x="11742" y="140715"/>
                  </a:lnTo>
                  <a:lnTo>
                    <a:pt x="277" y="188725"/>
                  </a:lnTo>
                  <a:lnTo>
                    <a:pt x="0" y="236526"/>
                  </a:lnTo>
                  <a:lnTo>
                    <a:pt x="10141" y="282472"/>
                  </a:lnTo>
                  <a:lnTo>
                    <a:pt x="29935" y="324919"/>
                  </a:lnTo>
                  <a:lnTo>
                    <a:pt x="58613" y="362221"/>
                  </a:lnTo>
                  <a:lnTo>
                    <a:pt x="95409" y="392732"/>
                  </a:lnTo>
                  <a:lnTo>
                    <a:pt x="139555" y="414807"/>
                  </a:lnTo>
                  <a:lnTo>
                    <a:pt x="187564" y="426271"/>
                  </a:lnTo>
                  <a:lnTo>
                    <a:pt x="235365" y="426549"/>
                  </a:lnTo>
                  <a:lnTo>
                    <a:pt x="281311" y="416408"/>
                  </a:lnTo>
                  <a:lnTo>
                    <a:pt x="323758" y="396614"/>
                  </a:lnTo>
                  <a:lnTo>
                    <a:pt x="361060" y="367936"/>
                  </a:lnTo>
                  <a:lnTo>
                    <a:pt x="391571" y="331140"/>
                  </a:lnTo>
                  <a:lnTo>
                    <a:pt x="413646" y="286994"/>
                  </a:lnTo>
                  <a:lnTo>
                    <a:pt x="425111" y="238985"/>
                  </a:lnTo>
                  <a:lnTo>
                    <a:pt x="425391" y="191184"/>
                  </a:lnTo>
                  <a:lnTo>
                    <a:pt x="415251" y="145237"/>
                  </a:lnTo>
                  <a:lnTo>
                    <a:pt x="395459" y="102790"/>
                  </a:lnTo>
                  <a:lnTo>
                    <a:pt x="366781" y="65489"/>
                  </a:lnTo>
                  <a:lnTo>
                    <a:pt x="329983" y="34978"/>
                  </a:lnTo>
                  <a:lnTo>
                    <a:pt x="285833" y="12903"/>
                  </a:lnTo>
                  <a:lnTo>
                    <a:pt x="212694" y="213855"/>
                  </a:lnTo>
                  <a:lnTo>
                    <a:pt x="212694" y="0"/>
                  </a:lnTo>
                  <a:close/>
                </a:path>
              </a:pathLst>
            </a:custGeom>
            <a:solidFill>
              <a:srgbClr val="E2E3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" name="object 191"/>
            <p:cNvSpPr/>
            <p:nvPr/>
          </p:nvSpPr>
          <p:spPr>
            <a:xfrm>
              <a:off x="14365087" y="2458563"/>
              <a:ext cx="68580" cy="199390"/>
            </a:xfrm>
            <a:custGeom>
              <a:avLst/>
              <a:gdLst/>
              <a:ahLst/>
              <a:cxnLst/>
              <a:rect l="l" t="t" r="r" b="b"/>
              <a:pathLst>
                <a:path w="68580" h="199389">
                  <a:moveTo>
                    <a:pt x="0" y="0"/>
                  </a:moveTo>
                  <a:lnTo>
                    <a:pt x="0" y="199135"/>
                  </a:lnTo>
                  <a:lnTo>
                    <a:pt x="68110" y="12014"/>
                  </a:lnTo>
                  <a:lnTo>
                    <a:pt x="51165" y="6579"/>
                  </a:lnTo>
                  <a:lnTo>
                    <a:pt x="34612" y="2844"/>
                  </a:lnTo>
                  <a:lnTo>
                    <a:pt x="17780" y="6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83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" name="object 192"/>
            <p:cNvSpPr/>
            <p:nvPr/>
          </p:nvSpPr>
          <p:spPr>
            <a:xfrm>
              <a:off x="14365087" y="2458563"/>
              <a:ext cx="68580" cy="199390"/>
            </a:xfrm>
            <a:custGeom>
              <a:avLst/>
              <a:gdLst/>
              <a:ahLst/>
              <a:cxnLst/>
              <a:rect l="l" t="t" r="r" b="b"/>
              <a:pathLst>
                <a:path w="68580" h="199389">
                  <a:moveTo>
                    <a:pt x="0" y="199135"/>
                  </a:moveTo>
                  <a:lnTo>
                    <a:pt x="0" y="0"/>
                  </a:lnTo>
                  <a:lnTo>
                    <a:pt x="17780" y="691"/>
                  </a:lnTo>
                  <a:lnTo>
                    <a:pt x="34612" y="2844"/>
                  </a:lnTo>
                  <a:lnTo>
                    <a:pt x="51165" y="6579"/>
                  </a:lnTo>
                  <a:lnTo>
                    <a:pt x="68110" y="12014"/>
                  </a:lnTo>
                  <a:lnTo>
                    <a:pt x="0" y="199135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" name="object 193"/>
            <p:cNvSpPr/>
            <p:nvPr/>
          </p:nvSpPr>
          <p:spPr>
            <a:xfrm>
              <a:off x="14256027" y="2566568"/>
              <a:ext cx="216535" cy="216535"/>
            </a:xfrm>
            <a:custGeom>
              <a:avLst/>
              <a:gdLst/>
              <a:ahLst/>
              <a:cxnLst/>
              <a:rect l="l" t="t" r="r" b="b"/>
              <a:pathLst>
                <a:path w="216534" h="216535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8486" y="150036"/>
                  </a:lnTo>
                  <a:lnTo>
                    <a:pt x="31630" y="184365"/>
                  </a:lnTo>
                  <a:lnTo>
                    <a:pt x="65960" y="207513"/>
                  </a:lnTo>
                  <a:lnTo>
                    <a:pt x="108000" y="216001"/>
                  </a:lnTo>
                  <a:lnTo>
                    <a:pt x="150041" y="207513"/>
                  </a:lnTo>
                  <a:lnTo>
                    <a:pt x="184370" y="184365"/>
                  </a:lnTo>
                  <a:lnTo>
                    <a:pt x="207515" y="150036"/>
                  </a:lnTo>
                  <a:lnTo>
                    <a:pt x="216001" y="108000"/>
                  </a:lnTo>
                  <a:lnTo>
                    <a:pt x="207515" y="65960"/>
                  </a:lnTo>
                  <a:lnTo>
                    <a:pt x="184370" y="31630"/>
                  </a:lnTo>
                  <a:lnTo>
                    <a:pt x="150041" y="848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94" name="object 194"/>
          <p:cNvGrpSpPr/>
          <p:nvPr/>
        </p:nvGrpSpPr>
        <p:grpSpPr>
          <a:xfrm>
            <a:off x="11983166" y="6546278"/>
            <a:ext cx="441959" cy="448945"/>
            <a:chOff x="11983166" y="6546278"/>
            <a:chExt cx="441959" cy="448945"/>
          </a:xfrm>
        </p:grpSpPr>
        <p:sp>
          <p:nvSpPr>
            <p:cNvPr id="195" name="object 195"/>
            <p:cNvSpPr/>
            <p:nvPr/>
          </p:nvSpPr>
          <p:spPr>
            <a:xfrm>
              <a:off x="11983166" y="6552628"/>
              <a:ext cx="441959" cy="442595"/>
            </a:xfrm>
            <a:custGeom>
              <a:avLst/>
              <a:gdLst/>
              <a:ahLst/>
              <a:cxnLst/>
              <a:rect l="l" t="t" r="r" b="b"/>
              <a:pathLst>
                <a:path w="441959" h="442595">
                  <a:moveTo>
                    <a:pt x="220860" y="0"/>
                  </a:moveTo>
                  <a:lnTo>
                    <a:pt x="173226" y="4968"/>
                  </a:lnTo>
                  <a:lnTo>
                    <a:pt x="128889" y="19596"/>
                  </a:lnTo>
                  <a:lnTo>
                    <a:pt x="88764" y="43462"/>
                  </a:lnTo>
                  <a:lnTo>
                    <a:pt x="53767" y="76149"/>
                  </a:lnTo>
                  <a:lnTo>
                    <a:pt x="27890" y="112773"/>
                  </a:lnTo>
                  <a:lnTo>
                    <a:pt x="10361" y="152601"/>
                  </a:lnTo>
                  <a:lnTo>
                    <a:pt x="1094" y="194375"/>
                  </a:lnTo>
                  <a:lnTo>
                    <a:pt x="0" y="236840"/>
                  </a:lnTo>
                  <a:lnTo>
                    <a:pt x="6991" y="278741"/>
                  </a:lnTo>
                  <a:lnTo>
                    <a:pt x="21982" y="318820"/>
                  </a:lnTo>
                  <a:lnTo>
                    <a:pt x="44884" y="355823"/>
                  </a:lnTo>
                  <a:lnTo>
                    <a:pt x="75611" y="388492"/>
                  </a:lnTo>
                  <a:lnTo>
                    <a:pt x="112235" y="414369"/>
                  </a:lnTo>
                  <a:lnTo>
                    <a:pt x="152062" y="431896"/>
                  </a:lnTo>
                  <a:lnTo>
                    <a:pt x="193837" y="441162"/>
                  </a:lnTo>
                  <a:lnTo>
                    <a:pt x="236302" y="442255"/>
                  </a:lnTo>
                  <a:lnTo>
                    <a:pt x="278202" y="435262"/>
                  </a:lnTo>
                  <a:lnTo>
                    <a:pt x="318282" y="420271"/>
                  </a:lnTo>
                  <a:lnTo>
                    <a:pt x="355285" y="397371"/>
                  </a:lnTo>
                  <a:lnTo>
                    <a:pt x="387954" y="366648"/>
                  </a:lnTo>
                  <a:lnTo>
                    <a:pt x="413831" y="330020"/>
                  </a:lnTo>
                  <a:lnTo>
                    <a:pt x="431358" y="290191"/>
                  </a:lnTo>
                  <a:lnTo>
                    <a:pt x="440624" y="248417"/>
                  </a:lnTo>
                  <a:lnTo>
                    <a:pt x="441717" y="205952"/>
                  </a:lnTo>
                  <a:lnTo>
                    <a:pt x="434724" y="164053"/>
                  </a:lnTo>
                  <a:lnTo>
                    <a:pt x="419733" y="123975"/>
                  </a:lnTo>
                  <a:lnTo>
                    <a:pt x="396833" y="86974"/>
                  </a:lnTo>
                  <a:lnTo>
                    <a:pt x="366110" y="54305"/>
                  </a:lnTo>
                  <a:lnTo>
                    <a:pt x="220860" y="221399"/>
                  </a:lnTo>
                  <a:lnTo>
                    <a:pt x="220860" y="0"/>
                  </a:lnTo>
                  <a:close/>
                </a:path>
              </a:pathLst>
            </a:custGeom>
            <a:solidFill>
              <a:srgbClr val="E2E3E5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6" name="object 196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2197677" y="6546278"/>
              <a:ext cx="157949" cy="234099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2096027" y="6666038"/>
              <a:ext cx="216001" cy="216001"/>
            </a:xfrm>
            <a:prstGeom prst="rect">
              <a:avLst/>
            </a:prstGeom>
          </p:spPr>
        </p:pic>
      </p:grpSp>
      <p:grpSp>
        <p:nvGrpSpPr>
          <p:cNvPr id="198" name="object 198"/>
          <p:cNvGrpSpPr/>
          <p:nvPr/>
        </p:nvGrpSpPr>
        <p:grpSpPr>
          <a:xfrm>
            <a:off x="12515766" y="6546280"/>
            <a:ext cx="442595" cy="448945"/>
            <a:chOff x="12515766" y="6546280"/>
            <a:chExt cx="442595" cy="448945"/>
          </a:xfrm>
        </p:grpSpPr>
        <p:sp>
          <p:nvSpPr>
            <p:cNvPr id="199" name="object 199"/>
            <p:cNvSpPr/>
            <p:nvPr/>
          </p:nvSpPr>
          <p:spPr>
            <a:xfrm>
              <a:off x="12515766" y="6552630"/>
              <a:ext cx="442595" cy="442595"/>
            </a:xfrm>
            <a:custGeom>
              <a:avLst/>
              <a:gdLst/>
              <a:ahLst/>
              <a:cxnLst/>
              <a:rect l="l" t="t" r="r" b="b"/>
              <a:pathLst>
                <a:path w="442595" h="442595">
                  <a:moveTo>
                    <a:pt x="221087" y="0"/>
                  </a:moveTo>
                  <a:lnTo>
                    <a:pt x="174379" y="4750"/>
                  </a:lnTo>
                  <a:lnTo>
                    <a:pt x="130875" y="18772"/>
                  </a:lnTo>
                  <a:lnTo>
                    <a:pt x="91344" y="41721"/>
                  </a:lnTo>
                  <a:lnTo>
                    <a:pt x="56559" y="73253"/>
                  </a:lnTo>
                  <a:lnTo>
                    <a:pt x="30047" y="109422"/>
                  </a:lnTo>
                  <a:lnTo>
                    <a:pt x="11827" y="148939"/>
                  </a:lnTo>
                  <a:lnTo>
                    <a:pt x="1833" y="190546"/>
                  </a:lnTo>
                  <a:lnTo>
                    <a:pt x="0" y="232986"/>
                  </a:lnTo>
                  <a:lnTo>
                    <a:pt x="6260" y="275001"/>
                  </a:lnTo>
                  <a:lnTo>
                    <a:pt x="20547" y="315335"/>
                  </a:lnTo>
                  <a:lnTo>
                    <a:pt x="42797" y="352730"/>
                  </a:lnTo>
                  <a:lnTo>
                    <a:pt x="72942" y="385927"/>
                  </a:lnTo>
                  <a:lnTo>
                    <a:pt x="109111" y="412439"/>
                  </a:lnTo>
                  <a:lnTo>
                    <a:pt x="148627" y="430659"/>
                  </a:lnTo>
                  <a:lnTo>
                    <a:pt x="190235" y="440653"/>
                  </a:lnTo>
                  <a:lnTo>
                    <a:pt x="232675" y="442487"/>
                  </a:lnTo>
                  <a:lnTo>
                    <a:pt x="274690" y="436227"/>
                  </a:lnTo>
                  <a:lnTo>
                    <a:pt x="315024" y="421939"/>
                  </a:lnTo>
                  <a:lnTo>
                    <a:pt x="352418" y="399689"/>
                  </a:lnTo>
                  <a:lnTo>
                    <a:pt x="385616" y="369544"/>
                  </a:lnTo>
                  <a:lnTo>
                    <a:pt x="412128" y="333375"/>
                  </a:lnTo>
                  <a:lnTo>
                    <a:pt x="430350" y="293859"/>
                  </a:lnTo>
                  <a:lnTo>
                    <a:pt x="440345" y="252252"/>
                  </a:lnTo>
                  <a:lnTo>
                    <a:pt x="442180" y="209811"/>
                  </a:lnTo>
                  <a:lnTo>
                    <a:pt x="435921" y="167796"/>
                  </a:lnTo>
                  <a:lnTo>
                    <a:pt x="421633" y="127462"/>
                  </a:lnTo>
                  <a:lnTo>
                    <a:pt x="399382" y="90068"/>
                  </a:lnTo>
                  <a:lnTo>
                    <a:pt x="369233" y="56870"/>
                  </a:lnTo>
                  <a:lnTo>
                    <a:pt x="221087" y="221399"/>
                  </a:lnTo>
                  <a:lnTo>
                    <a:pt x="221087" y="0"/>
                  </a:lnTo>
                  <a:close/>
                </a:path>
              </a:pathLst>
            </a:custGeom>
            <a:solidFill>
              <a:srgbClr val="E2E3E5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00" name="object 20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2730504" y="6546280"/>
              <a:ext cx="160845" cy="234099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2636028" y="6666038"/>
              <a:ext cx="216001" cy="216001"/>
            </a:xfrm>
            <a:prstGeom prst="rect">
              <a:avLst/>
            </a:prstGeom>
          </p:spPr>
        </p:pic>
      </p:grpSp>
      <p:grpSp>
        <p:nvGrpSpPr>
          <p:cNvPr id="202" name="object 202"/>
          <p:cNvGrpSpPr/>
          <p:nvPr/>
        </p:nvGrpSpPr>
        <p:grpSpPr>
          <a:xfrm>
            <a:off x="13059280" y="6546274"/>
            <a:ext cx="442595" cy="449580"/>
            <a:chOff x="13059280" y="6546274"/>
            <a:chExt cx="442595" cy="449580"/>
          </a:xfrm>
        </p:grpSpPr>
        <p:sp>
          <p:nvSpPr>
            <p:cNvPr id="203" name="object 203"/>
            <p:cNvSpPr/>
            <p:nvPr/>
          </p:nvSpPr>
          <p:spPr>
            <a:xfrm>
              <a:off x="13059280" y="6552624"/>
              <a:ext cx="442595" cy="443230"/>
            </a:xfrm>
            <a:custGeom>
              <a:avLst/>
              <a:gdLst/>
              <a:ahLst/>
              <a:cxnLst/>
              <a:rect l="l" t="t" r="r" b="b"/>
              <a:pathLst>
                <a:path w="442594" h="443229">
                  <a:moveTo>
                    <a:pt x="221254" y="0"/>
                  </a:moveTo>
                  <a:lnTo>
                    <a:pt x="179099" y="3711"/>
                  </a:lnTo>
                  <a:lnTo>
                    <a:pt x="139901" y="14855"/>
                  </a:lnTo>
                  <a:lnTo>
                    <a:pt x="103632" y="33443"/>
                  </a:lnTo>
                  <a:lnTo>
                    <a:pt x="70264" y="59486"/>
                  </a:lnTo>
                  <a:lnTo>
                    <a:pt x="40701" y="93205"/>
                  </a:lnTo>
                  <a:lnTo>
                    <a:pt x="19106" y="130982"/>
                  </a:lnTo>
                  <a:lnTo>
                    <a:pt x="5525" y="171558"/>
                  </a:lnTo>
                  <a:lnTo>
                    <a:pt x="0" y="213675"/>
                  </a:lnTo>
                  <a:lnTo>
                    <a:pt x="2575" y="256075"/>
                  </a:lnTo>
                  <a:lnTo>
                    <a:pt x="13294" y="297500"/>
                  </a:lnTo>
                  <a:lnTo>
                    <a:pt x="32202" y="336691"/>
                  </a:lnTo>
                  <a:lnTo>
                    <a:pt x="59342" y="372389"/>
                  </a:lnTo>
                  <a:lnTo>
                    <a:pt x="93061" y="401956"/>
                  </a:lnTo>
                  <a:lnTo>
                    <a:pt x="130839" y="423554"/>
                  </a:lnTo>
                  <a:lnTo>
                    <a:pt x="171418" y="437138"/>
                  </a:lnTo>
                  <a:lnTo>
                    <a:pt x="213537" y="442664"/>
                  </a:lnTo>
                  <a:lnTo>
                    <a:pt x="255940" y="440090"/>
                  </a:lnTo>
                  <a:lnTo>
                    <a:pt x="297366" y="429371"/>
                  </a:lnTo>
                  <a:lnTo>
                    <a:pt x="336558" y="410463"/>
                  </a:lnTo>
                  <a:lnTo>
                    <a:pt x="372257" y="383324"/>
                  </a:lnTo>
                  <a:lnTo>
                    <a:pt x="401824" y="349604"/>
                  </a:lnTo>
                  <a:lnTo>
                    <a:pt x="423420" y="311826"/>
                  </a:lnTo>
                  <a:lnTo>
                    <a:pt x="437002" y="271248"/>
                  </a:lnTo>
                  <a:lnTo>
                    <a:pt x="442526" y="229128"/>
                  </a:lnTo>
                  <a:lnTo>
                    <a:pt x="439950" y="186726"/>
                  </a:lnTo>
                  <a:lnTo>
                    <a:pt x="429229" y="145299"/>
                  </a:lnTo>
                  <a:lnTo>
                    <a:pt x="410320" y="106107"/>
                  </a:lnTo>
                  <a:lnTo>
                    <a:pt x="383179" y="70408"/>
                  </a:lnTo>
                  <a:lnTo>
                    <a:pt x="221254" y="221399"/>
                  </a:lnTo>
                  <a:lnTo>
                    <a:pt x="221254" y="0"/>
                  </a:lnTo>
                  <a:close/>
                </a:path>
              </a:pathLst>
            </a:custGeom>
            <a:solidFill>
              <a:srgbClr val="E2E3E5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04" name="object 204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3274185" y="6546274"/>
              <a:ext cx="174625" cy="234099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3176029" y="6666038"/>
              <a:ext cx="216001" cy="216001"/>
            </a:xfrm>
            <a:prstGeom prst="rect">
              <a:avLst/>
            </a:prstGeom>
          </p:spPr>
        </p:pic>
      </p:grpSp>
      <p:grpSp>
        <p:nvGrpSpPr>
          <p:cNvPr id="206" name="object 206"/>
          <p:cNvGrpSpPr/>
          <p:nvPr/>
        </p:nvGrpSpPr>
        <p:grpSpPr>
          <a:xfrm>
            <a:off x="13603679" y="6546284"/>
            <a:ext cx="441325" cy="448309"/>
            <a:chOff x="13603679" y="6546284"/>
            <a:chExt cx="441325" cy="448309"/>
          </a:xfrm>
        </p:grpSpPr>
        <p:sp>
          <p:nvSpPr>
            <p:cNvPr id="207" name="object 207"/>
            <p:cNvSpPr/>
            <p:nvPr/>
          </p:nvSpPr>
          <p:spPr>
            <a:xfrm>
              <a:off x="13603679" y="6552634"/>
              <a:ext cx="441325" cy="441959"/>
            </a:xfrm>
            <a:custGeom>
              <a:avLst/>
              <a:gdLst/>
              <a:ahLst/>
              <a:cxnLst/>
              <a:rect l="l" t="t" r="r" b="b"/>
              <a:pathLst>
                <a:path w="441325" h="441959">
                  <a:moveTo>
                    <a:pt x="220548" y="0"/>
                  </a:moveTo>
                  <a:lnTo>
                    <a:pt x="171842" y="5137"/>
                  </a:lnTo>
                  <a:lnTo>
                    <a:pt x="126777" y="20291"/>
                  </a:lnTo>
                  <a:lnTo>
                    <a:pt x="86199" y="45069"/>
                  </a:lnTo>
                  <a:lnTo>
                    <a:pt x="50952" y="79082"/>
                  </a:lnTo>
                  <a:lnTo>
                    <a:pt x="25716" y="116152"/>
                  </a:lnTo>
                  <a:lnTo>
                    <a:pt x="8886" y="156279"/>
                  </a:lnTo>
                  <a:lnTo>
                    <a:pt x="350" y="198208"/>
                  </a:lnTo>
                  <a:lnTo>
                    <a:pt x="0" y="240685"/>
                  </a:lnTo>
                  <a:lnTo>
                    <a:pt x="7724" y="282455"/>
                  </a:lnTo>
                  <a:lnTo>
                    <a:pt x="23413" y="322265"/>
                  </a:lnTo>
                  <a:lnTo>
                    <a:pt x="46956" y="358858"/>
                  </a:lnTo>
                  <a:lnTo>
                    <a:pt x="78244" y="390982"/>
                  </a:lnTo>
                  <a:lnTo>
                    <a:pt x="115314" y="416218"/>
                  </a:lnTo>
                  <a:lnTo>
                    <a:pt x="155441" y="433050"/>
                  </a:lnTo>
                  <a:lnTo>
                    <a:pt x="197370" y="441587"/>
                  </a:lnTo>
                  <a:lnTo>
                    <a:pt x="239847" y="441939"/>
                  </a:lnTo>
                  <a:lnTo>
                    <a:pt x="281617" y="434215"/>
                  </a:lnTo>
                  <a:lnTo>
                    <a:pt x="321426" y="418526"/>
                  </a:lnTo>
                  <a:lnTo>
                    <a:pt x="358020" y="394981"/>
                  </a:lnTo>
                  <a:lnTo>
                    <a:pt x="390143" y="363689"/>
                  </a:lnTo>
                  <a:lnTo>
                    <a:pt x="415380" y="326620"/>
                  </a:lnTo>
                  <a:lnTo>
                    <a:pt x="432212" y="286494"/>
                  </a:lnTo>
                  <a:lnTo>
                    <a:pt x="440749" y="244567"/>
                  </a:lnTo>
                  <a:lnTo>
                    <a:pt x="441102" y="202091"/>
                  </a:lnTo>
                  <a:lnTo>
                    <a:pt x="433380" y="160322"/>
                  </a:lnTo>
                  <a:lnTo>
                    <a:pt x="417693" y="120513"/>
                  </a:lnTo>
                  <a:lnTo>
                    <a:pt x="394151" y="83917"/>
                  </a:lnTo>
                  <a:lnTo>
                    <a:pt x="362864" y="51790"/>
                  </a:lnTo>
                  <a:lnTo>
                    <a:pt x="220548" y="221386"/>
                  </a:lnTo>
                  <a:lnTo>
                    <a:pt x="220548" y="0"/>
                  </a:lnTo>
                  <a:close/>
                </a:path>
              </a:pathLst>
            </a:custGeom>
            <a:solidFill>
              <a:srgbClr val="E2E3E5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08" name="object 208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3817877" y="6546284"/>
              <a:ext cx="155016" cy="234086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3716027" y="6666038"/>
              <a:ext cx="216001" cy="216001"/>
            </a:xfrm>
            <a:prstGeom prst="rect">
              <a:avLst/>
            </a:prstGeom>
          </p:spPr>
        </p:pic>
      </p:grpSp>
      <p:grpSp>
        <p:nvGrpSpPr>
          <p:cNvPr id="210" name="object 210"/>
          <p:cNvGrpSpPr/>
          <p:nvPr/>
        </p:nvGrpSpPr>
        <p:grpSpPr>
          <a:xfrm>
            <a:off x="14134439" y="6546282"/>
            <a:ext cx="441325" cy="448309"/>
            <a:chOff x="14134439" y="6546282"/>
            <a:chExt cx="441325" cy="448309"/>
          </a:xfrm>
        </p:grpSpPr>
        <p:sp>
          <p:nvSpPr>
            <p:cNvPr id="211" name="object 211"/>
            <p:cNvSpPr/>
            <p:nvPr/>
          </p:nvSpPr>
          <p:spPr>
            <a:xfrm>
              <a:off x="14134439" y="6552632"/>
              <a:ext cx="441325" cy="441959"/>
            </a:xfrm>
            <a:custGeom>
              <a:avLst/>
              <a:gdLst/>
              <a:ahLst/>
              <a:cxnLst/>
              <a:rect l="l" t="t" r="r" b="b"/>
              <a:pathLst>
                <a:path w="441325" h="441959">
                  <a:moveTo>
                    <a:pt x="220568" y="0"/>
                  </a:moveTo>
                  <a:lnTo>
                    <a:pt x="171020" y="5393"/>
                  </a:lnTo>
                  <a:lnTo>
                    <a:pt x="125090" y="21221"/>
                  </a:lnTo>
                  <a:lnTo>
                    <a:pt x="83883" y="46955"/>
                  </a:lnTo>
                  <a:lnTo>
                    <a:pt x="48509" y="82067"/>
                  </a:lnTo>
                  <a:lnTo>
                    <a:pt x="23928" y="119572"/>
                  </a:lnTo>
                  <a:lnTo>
                    <a:pt x="7802" y="159986"/>
                  </a:lnTo>
                  <a:lnTo>
                    <a:pt x="0" y="202057"/>
                  </a:lnTo>
                  <a:lnTo>
                    <a:pt x="388" y="244533"/>
                  </a:lnTo>
                  <a:lnTo>
                    <a:pt x="8838" y="286162"/>
                  </a:lnTo>
                  <a:lnTo>
                    <a:pt x="25216" y="325692"/>
                  </a:lnTo>
                  <a:lnTo>
                    <a:pt x="49393" y="361870"/>
                  </a:lnTo>
                  <a:lnTo>
                    <a:pt x="81237" y="393446"/>
                  </a:lnTo>
                  <a:lnTo>
                    <a:pt x="118745" y="418026"/>
                  </a:lnTo>
                  <a:lnTo>
                    <a:pt x="159161" y="434152"/>
                  </a:lnTo>
                  <a:lnTo>
                    <a:pt x="201233" y="441955"/>
                  </a:lnTo>
                  <a:lnTo>
                    <a:pt x="243709" y="441566"/>
                  </a:lnTo>
                  <a:lnTo>
                    <a:pt x="285338" y="433116"/>
                  </a:lnTo>
                  <a:lnTo>
                    <a:pt x="324869" y="416738"/>
                  </a:lnTo>
                  <a:lnTo>
                    <a:pt x="361049" y="392561"/>
                  </a:lnTo>
                  <a:lnTo>
                    <a:pt x="392628" y="360718"/>
                  </a:lnTo>
                  <a:lnTo>
                    <a:pt x="417211" y="323213"/>
                  </a:lnTo>
                  <a:lnTo>
                    <a:pt x="433338" y="282799"/>
                  </a:lnTo>
                  <a:lnTo>
                    <a:pt x="441139" y="240727"/>
                  </a:lnTo>
                  <a:lnTo>
                    <a:pt x="440748" y="198251"/>
                  </a:lnTo>
                  <a:lnTo>
                    <a:pt x="432297" y="156622"/>
                  </a:lnTo>
                  <a:lnTo>
                    <a:pt x="415917" y="117093"/>
                  </a:lnTo>
                  <a:lnTo>
                    <a:pt x="391740" y="80914"/>
                  </a:lnTo>
                  <a:lnTo>
                    <a:pt x="359900" y="49339"/>
                  </a:lnTo>
                  <a:lnTo>
                    <a:pt x="220568" y="221386"/>
                  </a:lnTo>
                  <a:lnTo>
                    <a:pt x="220568" y="0"/>
                  </a:lnTo>
                  <a:close/>
                </a:path>
              </a:pathLst>
            </a:custGeom>
            <a:solidFill>
              <a:srgbClr val="E2E3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" name="object 212"/>
            <p:cNvSpPr/>
            <p:nvPr/>
          </p:nvSpPr>
          <p:spPr>
            <a:xfrm>
              <a:off x="14355008" y="6552632"/>
              <a:ext cx="139700" cy="221615"/>
            </a:xfrm>
            <a:custGeom>
              <a:avLst/>
              <a:gdLst/>
              <a:ahLst/>
              <a:cxnLst/>
              <a:rect l="l" t="t" r="r" b="b"/>
              <a:pathLst>
                <a:path w="139700" h="221615">
                  <a:moveTo>
                    <a:pt x="0" y="0"/>
                  </a:moveTo>
                  <a:lnTo>
                    <a:pt x="0" y="221386"/>
                  </a:lnTo>
                  <a:lnTo>
                    <a:pt x="139331" y="49339"/>
                  </a:lnTo>
                  <a:lnTo>
                    <a:pt x="107416" y="27249"/>
                  </a:lnTo>
                  <a:lnTo>
                    <a:pt x="74190" y="11887"/>
                  </a:lnTo>
                  <a:lnTo>
                    <a:pt x="38701" y="29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43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" name="object 213"/>
            <p:cNvSpPr/>
            <p:nvPr/>
          </p:nvSpPr>
          <p:spPr>
            <a:xfrm>
              <a:off x="14355008" y="6552632"/>
              <a:ext cx="139700" cy="221615"/>
            </a:xfrm>
            <a:custGeom>
              <a:avLst/>
              <a:gdLst/>
              <a:ahLst/>
              <a:cxnLst/>
              <a:rect l="l" t="t" r="r" b="b"/>
              <a:pathLst>
                <a:path w="139700" h="221615">
                  <a:moveTo>
                    <a:pt x="0" y="221386"/>
                  </a:moveTo>
                  <a:lnTo>
                    <a:pt x="0" y="0"/>
                  </a:lnTo>
                  <a:lnTo>
                    <a:pt x="38701" y="2915"/>
                  </a:lnTo>
                  <a:lnTo>
                    <a:pt x="74190" y="11887"/>
                  </a:lnTo>
                  <a:lnTo>
                    <a:pt x="107416" y="27249"/>
                  </a:lnTo>
                  <a:lnTo>
                    <a:pt x="139331" y="49339"/>
                  </a:lnTo>
                  <a:lnTo>
                    <a:pt x="0" y="221386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" name="object 214"/>
            <p:cNvSpPr/>
            <p:nvPr/>
          </p:nvSpPr>
          <p:spPr>
            <a:xfrm>
              <a:off x="14256028" y="6666038"/>
              <a:ext cx="216535" cy="216535"/>
            </a:xfrm>
            <a:custGeom>
              <a:avLst/>
              <a:gdLst/>
              <a:ahLst/>
              <a:cxnLst/>
              <a:rect l="l" t="t" r="r" b="b"/>
              <a:pathLst>
                <a:path w="216534" h="216534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8486" y="150036"/>
                  </a:lnTo>
                  <a:lnTo>
                    <a:pt x="31630" y="184365"/>
                  </a:lnTo>
                  <a:lnTo>
                    <a:pt x="65960" y="207513"/>
                  </a:lnTo>
                  <a:lnTo>
                    <a:pt x="108000" y="216001"/>
                  </a:lnTo>
                  <a:lnTo>
                    <a:pt x="150041" y="207513"/>
                  </a:lnTo>
                  <a:lnTo>
                    <a:pt x="184370" y="184365"/>
                  </a:lnTo>
                  <a:lnTo>
                    <a:pt x="207515" y="150036"/>
                  </a:lnTo>
                  <a:lnTo>
                    <a:pt x="216001" y="108000"/>
                  </a:lnTo>
                  <a:lnTo>
                    <a:pt x="207515" y="65960"/>
                  </a:lnTo>
                  <a:lnTo>
                    <a:pt x="184370" y="31630"/>
                  </a:lnTo>
                  <a:lnTo>
                    <a:pt x="150041" y="8486"/>
                  </a:lnTo>
                  <a:lnTo>
                    <a:pt x="1080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5" name="object 215"/>
          <p:cNvSpPr txBox="1"/>
          <p:nvPr/>
        </p:nvSpPr>
        <p:spPr>
          <a:xfrm>
            <a:off x="527300" y="10088502"/>
            <a:ext cx="16764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-23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1200" spc="1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14425111" y="10088502"/>
            <a:ext cx="168910" cy="224154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200" spc="-110">
                <a:solidFill>
                  <a:srgbClr val="221E1F"/>
                </a:solidFill>
                <a:latin typeface="Microsoft Sans Serif"/>
                <a:cs typeface="Microsoft Sans Serif"/>
              </a:rPr>
              <a:t>13</a:t>
            </a:r>
            <a:endParaRPr sz="12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9337" y="498691"/>
            <a:ext cx="322580" cy="349250"/>
          </a:xfrm>
          <a:custGeom>
            <a:avLst/>
            <a:gdLst/>
            <a:ahLst/>
            <a:cxnLst/>
            <a:rect l="l" t="t" r="r" b="b"/>
            <a:pathLst>
              <a:path w="322580" h="349250">
                <a:moveTo>
                  <a:pt x="154741" y="340360"/>
                </a:moveTo>
                <a:lnTo>
                  <a:pt x="152933" y="340360"/>
                </a:lnTo>
                <a:lnTo>
                  <a:pt x="154673" y="344170"/>
                </a:lnTo>
                <a:lnTo>
                  <a:pt x="157327" y="347980"/>
                </a:lnTo>
                <a:lnTo>
                  <a:pt x="161137" y="349250"/>
                </a:lnTo>
                <a:lnTo>
                  <a:pt x="164960" y="347980"/>
                </a:lnTo>
                <a:lnTo>
                  <a:pt x="161137" y="347980"/>
                </a:lnTo>
                <a:lnTo>
                  <a:pt x="158115" y="345440"/>
                </a:lnTo>
                <a:lnTo>
                  <a:pt x="155765" y="342900"/>
                </a:lnTo>
                <a:lnTo>
                  <a:pt x="154741" y="340360"/>
                </a:lnTo>
                <a:close/>
              </a:path>
              <a:path w="322580" h="349250">
                <a:moveTo>
                  <a:pt x="168211" y="339090"/>
                </a:moveTo>
                <a:lnTo>
                  <a:pt x="168046" y="339090"/>
                </a:lnTo>
                <a:lnTo>
                  <a:pt x="166509" y="342900"/>
                </a:lnTo>
                <a:lnTo>
                  <a:pt x="164160" y="345440"/>
                </a:lnTo>
                <a:lnTo>
                  <a:pt x="161137" y="347980"/>
                </a:lnTo>
                <a:lnTo>
                  <a:pt x="164960" y="347980"/>
                </a:lnTo>
                <a:lnTo>
                  <a:pt x="167601" y="344170"/>
                </a:lnTo>
                <a:lnTo>
                  <a:pt x="169341" y="340360"/>
                </a:lnTo>
                <a:lnTo>
                  <a:pt x="170351" y="340360"/>
                </a:lnTo>
                <a:lnTo>
                  <a:pt x="168211" y="339090"/>
                </a:lnTo>
                <a:close/>
              </a:path>
              <a:path w="322580" h="349250">
                <a:moveTo>
                  <a:pt x="156383" y="339090"/>
                </a:moveTo>
                <a:lnTo>
                  <a:pt x="155016" y="339090"/>
                </a:lnTo>
                <a:lnTo>
                  <a:pt x="156819" y="342900"/>
                </a:lnTo>
                <a:lnTo>
                  <a:pt x="159613" y="345440"/>
                </a:lnTo>
                <a:lnTo>
                  <a:pt x="162661" y="345440"/>
                </a:lnTo>
                <a:lnTo>
                  <a:pt x="164058" y="344170"/>
                </a:lnTo>
                <a:lnTo>
                  <a:pt x="159918" y="344170"/>
                </a:lnTo>
                <a:lnTo>
                  <a:pt x="157467" y="341630"/>
                </a:lnTo>
                <a:lnTo>
                  <a:pt x="156383" y="339090"/>
                </a:lnTo>
                <a:close/>
              </a:path>
              <a:path w="322580" h="349250">
                <a:moveTo>
                  <a:pt x="166712" y="332740"/>
                </a:moveTo>
                <a:lnTo>
                  <a:pt x="163855" y="332740"/>
                </a:lnTo>
                <a:lnTo>
                  <a:pt x="164414" y="335280"/>
                </a:lnTo>
                <a:lnTo>
                  <a:pt x="165277" y="336550"/>
                </a:lnTo>
                <a:lnTo>
                  <a:pt x="166446" y="337820"/>
                </a:lnTo>
                <a:lnTo>
                  <a:pt x="164807" y="341630"/>
                </a:lnTo>
                <a:lnTo>
                  <a:pt x="162369" y="344170"/>
                </a:lnTo>
                <a:lnTo>
                  <a:pt x="164058" y="344170"/>
                </a:lnTo>
                <a:lnTo>
                  <a:pt x="165455" y="342900"/>
                </a:lnTo>
                <a:lnTo>
                  <a:pt x="167259" y="339090"/>
                </a:lnTo>
                <a:lnTo>
                  <a:pt x="168211" y="339090"/>
                </a:lnTo>
                <a:lnTo>
                  <a:pt x="166255" y="335280"/>
                </a:lnTo>
                <a:lnTo>
                  <a:pt x="171196" y="335280"/>
                </a:lnTo>
                <a:lnTo>
                  <a:pt x="173278" y="334010"/>
                </a:lnTo>
                <a:lnTo>
                  <a:pt x="167767" y="334010"/>
                </a:lnTo>
                <a:lnTo>
                  <a:pt x="166712" y="332740"/>
                </a:lnTo>
                <a:close/>
              </a:path>
              <a:path w="322580" h="349250">
                <a:moveTo>
                  <a:pt x="133248" y="334010"/>
                </a:moveTo>
                <a:lnTo>
                  <a:pt x="131483" y="334010"/>
                </a:lnTo>
                <a:lnTo>
                  <a:pt x="133591" y="339090"/>
                </a:lnTo>
                <a:lnTo>
                  <a:pt x="138455" y="342900"/>
                </a:lnTo>
                <a:lnTo>
                  <a:pt x="147878" y="342900"/>
                </a:lnTo>
                <a:lnTo>
                  <a:pt x="150660" y="341630"/>
                </a:lnTo>
                <a:lnTo>
                  <a:pt x="138938" y="341630"/>
                </a:lnTo>
                <a:lnTo>
                  <a:pt x="134581" y="337820"/>
                </a:lnTo>
                <a:lnTo>
                  <a:pt x="133248" y="334010"/>
                </a:lnTo>
                <a:close/>
              </a:path>
              <a:path w="322580" h="349250">
                <a:moveTo>
                  <a:pt x="170351" y="340360"/>
                </a:moveTo>
                <a:lnTo>
                  <a:pt x="169341" y="340360"/>
                </a:lnTo>
                <a:lnTo>
                  <a:pt x="171627" y="341630"/>
                </a:lnTo>
                <a:lnTo>
                  <a:pt x="174409" y="342900"/>
                </a:lnTo>
                <a:lnTo>
                  <a:pt x="181648" y="342900"/>
                </a:lnTo>
                <a:lnTo>
                  <a:pt x="185280" y="341630"/>
                </a:lnTo>
                <a:lnTo>
                  <a:pt x="172491" y="341630"/>
                </a:lnTo>
                <a:lnTo>
                  <a:pt x="170351" y="340360"/>
                </a:lnTo>
                <a:close/>
              </a:path>
              <a:path w="322580" h="349250">
                <a:moveTo>
                  <a:pt x="158230" y="276860"/>
                </a:moveTo>
                <a:lnTo>
                  <a:pt x="157454" y="276860"/>
                </a:lnTo>
                <a:lnTo>
                  <a:pt x="156806" y="285750"/>
                </a:lnTo>
                <a:lnTo>
                  <a:pt x="153892" y="292561"/>
                </a:lnTo>
                <a:lnTo>
                  <a:pt x="145478" y="313690"/>
                </a:lnTo>
                <a:lnTo>
                  <a:pt x="145569" y="330344"/>
                </a:lnTo>
                <a:lnTo>
                  <a:pt x="148678" y="335280"/>
                </a:lnTo>
                <a:lnTo>
                  <a:pt x="156019" y="335280"/>
                </a:lnTo>
                <a:lnTo>
                  <a:pt x="154063" y="339090"/>
                </a:lnTo>
                <a:lnTo>
                  <a:pt x="149783" y="341630"/>
                </a:lnTo>
                <a:lnTo>
                  <a:pt x="150660" y="341630"/>
                </a:lnTo>
                <a:lnTo>
                  <a:pt x="152933" y="340360"/>
                </a:lnTo>
                <a:lnTo>
                  <a:pt x="154741" y="340360"/>
                </a:lnTo>
                <a:lnTo>
                  <a:pt x="154228" y="339090"/>
                </a:lnTo>
                <a:lnTo>
                  <a:pt x="156383" y="339090"/>
                </a:lnTo>
                <a:lnTo>
                  <a:pt x="155841" y="337820"/>
                </a:lnTo>
                <a:lnTo>
                  <a:pt x="156997" y="336550"/>
                </a:lnTo>
                <a:lnTo>
                  <a:pt x="157877" y="335260"/>
                </a:lnTo>
                <a:lnTo>
                  <a:pt x="158146" y="334010"/>
                </a:lnTo>
                <a:lnTo>
                  <a:pt x="152539" y="334010"/>
                </a:lnTo>
                <a:lnTo>
                  <a:pt x="152425" y="332740"/>
                </a:lnTo>
                <a:lnTo>
                  <a:pt x="150876" y="332740"/>
                </a:lnTo>
                <a:lnTo>
                  <a:pt x="148513" y="331470"/>
                </a:lnTo>
                <a:lnTo>
                  <a:pt x="147040" y="327660"/>
                </a:lnTo>
                <a:lnTo>
                  <a:pt x="147040" y="313690"/>
                </a:lnTo>
                <a:lnTo>
                  <a:pt x="156565" y="290830"/>
                </a:lnTo>
                <a:lnTo>
                  <a:pt x="157797" y="285750"/>
                </a:lnTo>
                <a:lnTo>
                  <a:pt x="159393" y="285750"/>
                </a:lnTo>
                <a:lnTo>
                  <a:pt x="159791" y="280670"/>
                </a:lnTo>
                <a:lnTo>
                  <a:pt x="160393" y="280670"/>
                </a:lnTo>
                <a:lnTo>
                  <a:pt x="158904" y="278130"/>
                </a:lnTo>
                <a:lnTo>
                  <a:pt x="158230" y="276860"/>
                </a:lnTo>
                <a:close/>
              </a:path>
              <a:path w="322580" h="349250">
                <a:moveTo>
                  <a:pt x="189255" y="330200"/>
                </a:moveTo>
                <a:lnTo>
                  <a:pt x="186055" y="330200"/>
                </a:lnTo>
                <a:lnTo>
                  <a:pt x="185293" y="331470"/>
                </a:lnTo>
                <a:lnTo>
                  <a:pt x="188861" y="331470"/>
                </a:lnTo>
                <a:lnTo>
                  <a:pt x="189471" y="332740"/>
                </a:lnTo>
                <a:lnTo>
                  <a:pt x="188861" y="334010"/>
                </a:lnTo>
                <a:lnTo>
                  <a:pt x="187960" y="336550"/>
                </a:lnTo>
                <a:lnTo>
                  <a:pt x="184416" y="340360"/>
                </a:lnTo>
                <a:lnTo>
                  <a:pt x="181190" y="341630"/>
                </a:lnTo>
                <a:lnTo>
                  <a:pt x="185280" y="341630"/>
                </a:lnTo>
                <a:lnTo>
                  <a:pt x="190129" y="335260"/>
                </a:lnTo>
                <a:lnTo>
                  <a:pt x="190792" y="334010"/>
                </a:lnTo>
                <a:lnTo>
                  <a:pt x="194465" y="334010"/>
                </a:lnTo>
                <a:lnTo>
                  <a:pt x="189255" y="330200"/>
                </a:lnTo>
                <a:close/>
              </a:path>
              <a:path w="322580" h="349250">
                <a:moveTo>
                  <a:pt x="160393" y="280670"/>
                </a:moveTo>
                <a:lnTo>
                  <a:pt x="159791" y="280670"/>
                </a:lnTo>
                <a:lnTo>
                  <a:pt x="160274" y="281940"/>
                </a:lnTo>
                <a:lnTo>
                  <a:pt x="161137" y="340360"/>
                </a:lnTo>
                <a:lnTo>
                  <a:pt x="162001" y="281940"/>
                </a:lnTo>
                <a:lnTo>
                  <a:pt x="161137" y="281940"/>
                </a:lnTo>
                <a:lnTo>
                  <a:pt x="160393" y="280670"/>
                </a:lnTo>
                <a:close/>
              </a:path>
              <a:path w="322580" h="349250">
                <a:moveTo>
                  <a:pt x="112356" y="323850"/>
                </a:moveTo>
                <a:lnTo>
                  <a:pt x="110871" y="323850"/>
                </a:lnTo>
                <a:lnTo>
                  <a:pt x="110794" y="327660"/>
                </a:lnTo>
                <a:lnTo>
                  <a:pt x="111848" y="330200"/>
                </a:lnTo>
                <a:lnTo>
                  <a:pt x="116039" y="335280"/>
                </a:lnTo>
                <a:lnTo>
                  <a:pt x="119189" y="336550"/>
                </a:lnTo>
                <a:lnTo>
                  <a:pt x="126606" y="336550"/>
                </a:lnTo>
                <a:lnTo>
                  <a:pt x="129044" y="335280"/>
                </a:lnTo>
                <a:lnTo>
                  <a:pt x="119646" y="335280"/>
                </a:lnTo>
                <a:lnTo>
                  <a:pt x="116928" y="334010"/>
                </a:lnTo>
                <a:lnTo>
                  <a:pt x="115942" y="332788"/>
                </a:lnTo>
                <a:lnTo>
                  <a:pt x="113982" y="331470"/>
                </a:lnTo>
                <a:lnTo>
                  <a:pt x="113962" y="330336"/>
                </a:lnTo>
                <a:lnTo>
                  <a:pt x="112826" y="328930"/>
                </a:lnTo>
                <a:lnTo>
                  <a:pt x="111925" y="326390"/>
                </a:lnTo>
                <a:lnTo>
                  <a:pt x="112356" y="323850"/>
                </a:lnTo>
                <a:close/>
              </a:path>
              <a:path w="322580" h="349250">
                <a:moveTo>
                  <a:pt x="152044" y="292100"/>
                </a:moveTo>
                <a:lnTo>
                  <a:pt x="137307" y="326055"/>
                </a:lnTo>
                <a:lnTo>
                  <a:pt x="137947" y="326390"/>
                </a:lnTo>
                <a:lnTo>
                  <a:pt x="138684" y="327660"/>
                </a:lnTo>
                <a:lnTo>
                  <a:pt x="138826" y="329629"/>
                </a:lnTo>
                <a:lnTo>
                  <a:pt x="141147" y="334010"/>
                </a:lnTo>
                <a:lnTo>
                  <a:pt x="145884" y="336550"/>
                </a:lnTo>
                <a:lnTo>
                  <a:pt x="141300" y="332740"/>
                </a:lnTo>
                <a:lnTo>
                  <a:pt x="138645" y="323850"/>
                </a:lnTo>
                <a:lnTo>
                  <a:pt x="140487" y="316230"/>
                </a:lnTo>
                <a:lnTo>
                  <a:pt x="142759" y="309880"/>
                </a:lnTo>
                <a:lnTo>
                  <a:pt x="145990" y="303519"/>
                </a:lnTo>
                <a:lnTo>
                  <a:pt x="152044" y="292100"/>
                </a:lnTo>
                <a:close/>
              </a:path>
              <a:path w="322580" h="349250">
                <a:moveTo>
                  <a:pt x="170230" y="292100"/>
                </a:moveTo>
                <a:lnTo>
                  <a:pt x="176300" y="303549"/>
                </a:lnTo>
                <a:lnTo>
                  <a:pt x="179515" y="309880"/>
                </a:lnTo>
                <a:lnTo>
                  <a:pt x="181787" y="316230"/>
                </a:lnTo>
                <a:lnTo>
                  <a:pt x="183629" y="323850"/>
                </a:lnTo>
                <a:lnTo>
                  <a:pt x="180975" y="332740"/>
                </a:lnTo>
                <a:lnTo>
                  <a:pt x="176390" y="336550"/>
                </a:lnTo>
                <a:lnTo>
                  <a:pt x="181127" y="334010"/>
                </a:lnTo>
                <a:lnTo>
                  <a:pt x="183456" y="329629"/>
                </a:lnTo>
                <a:lnTo>
                  <a:pt x="183603" y="327660"/>
                </a:lnTo>
                <a:lnTo>
                  <a:pt x="184340" y="326390"/>
                </a:lnTo>
                <a:lnTo>
                  <a:pt x="173795" y="297180"/>
                </a:lnTo>
                <a:lnTo>
                  <a:pt x="170230" y="292100"/>
                </a:lnTo>
                <a:close/>
              </a:path>
              <a:path w="322580" h="349250">
                <a:moveTo>
                  <a:pt x="194465" y="334010"/>
                </a:moveTo>
                <a:lnTo>
                  <a:pt x="190792" y="334010"/>
                </a:lnTo>
                <a:lnTo>
                  <a:pt x="195681" y="336550"/>
                </a:lnTo>
                <a:lnTo>
                  <a:pt x="203098" y="336550"/>
                </a:lnTo>
                <a:lnTo>
                  <a:pt x="206235" y="335280"/>
                </a:lnTo>
                <a:lnTo>
                  <a:pt x="196202" y="335280"/>
                </a:lnTo>
                <a:lnTo>
                  <a:pt x="194465" y="334010"/>
                </a:lnTo>
                <a:close/>
              </a:path>
              <a:path w="322580" h="349250">
                <a:moveTo>
                  <a:pt x="119655" y="335277"/>
                </a:moveTo>
                <a:close/>
              </a:path>
              <a:path w="322580" h="349250">
                <a:moveTo>
                  <a:pt x="136220" y="330200"/>
                </a:moveTo>
                <a:lnTo>
                  <a:pt x="133032" y="330200"/>
                </a:lnTo>
                <a:lnTo>
                  <a:pt x="126072" y="335280"/>
                </a:lnTo>
                <a:lnTo>
                  <a:pt x="129044" y="335280"/>
                </a:lnTo>
                <a:lnTo>
                  <a:pt x="131483" y="334010"/>
                </a:lnTo>
                <a:lnTo>
                  <a:pt x="133248" y="334010"/>
                </a:lnTo>
                <a:lnTo>
                  <a:pt x="132803" y="332740"/>
                </a:lnTo>
                <a:lnTo>
                  <a:pt x="133413" y="332740"/>
                </a:lnTo>
                <a:lnTo>
                  <a:pt x="133959" y="331470"/>
                </a:lnTo>
                <a:lnTo>
                  <a:pt x="136982" y="331470"/>
                </a:lnTo>
                <a:lnTo>
                  <a:pt x="136220" y="330200"/>
                </a:lnTo>
                <a:close/>
              </a:path>
              <a:path w="322580" h="349250">
                <a:moveTo>
                  <a:pt x="208394" y="326390"/>
                </a:moveTo>
                <a:lnTo>
                  <a:pt x="206209" y="331470"/>
                </a:lnTo>
                <a:lnTo>
                  <a:pt x="202526" y="334010"/>
                </a:lnTo>
                <a:lnTo>
                  <a:pt x="197421" y="334010"/>
                </a:lnTo>
                <a:lnTo>
                  <a:pt x="202628" y="335280"/>
                </a:lnTo>
                <a:lnTo>
                  <a:pt x="206332" y="332788"/>
                </a:lnTo>
                <a:lnTo>
                  <a:pt x="208315" y="330344"/>
                </a:lnTo>
                <a:lnTo>
                  <a:pt x="208394" y="326390"/>
                </a:lnTo>
                <a:close/>
              </a:path>
              <a:path w="322580" h="349250">
                <a:moveTo>
                  <a:pt x="209499" y="321310"/>
                </a:moveTo>
                <a:lnTo>
                  <a:pt x="210350" y="326390"/>
                </a:lnTo>
                <a:lnTo>
                  <a:pt x="209461" y="328930"/>
                </a:lnTo>
                <a:lnTo>
                  <a:pt x="208321" y="330336"/>
                </a:lnTo>
                <a:lnTo>
                  <a:pt x="208292" y="331470"/>
                </a:lnTo>
                <a:lnTo>
                  <a:pt x="206335" y="332788"/>
                </a:lnTo>
                <a:lnTo>
                  <a:pt x="205346" y="334010"/>
                </a:lnTo>
                <a:lnTo>
                  <a:pt x="202628" y="335280"/>
                </a:lnTo>
                <a:lnTo>
                  <a:pt x="206235" y="335280"/>
                </a:lnTo>
                <a:lnTo>
                  <a:pt x="210439" y="330200"/>
                </a:lnTo>
                <a:lnTo>
                  <a:pt x="211480" y="327660"/>
                </a:lnTo>
                <a:lnTo>
                  <a:pt x="211404" y="323850"/>
                </a:lnTo>
                <a:lnTo>
                  <a:pt x="214132" y="323850"/>
                </a:lnTo>
                <a:lnTo>
                  <a:pt x="213842" y="322580"/>
                </a:lnTo>
                <a:lnTo>
                  <a:pt x="209499" y="321310"/>
                </a:lnTo>
                <a:close/>
              </a:path>
              <a:path w="322580" h="349250">
                <a:moveTo>
                  <a:pt x="113893" y="326390"/>
                </a:moveTo>
                <a:lnTo>
                  <a:pt x="113969" y="330344"/>
                </a:lnTo>
                <a:lnTo>
                  <a:pt x="115942" y="332788"/>
                </a:lnTo>
                <a:lnTo>
                  <a:pt x="119655" y="335277"/>
                </a:lnTo>
                <a:lnTo>
                  <a:pt x="124866" y="334010"/>
                </a:lnTo>
                <a:lnTo>
                  <a:pt x="119748" y="334010"/>
                </a:lnTo>
                <a:lnTo>
                  <a:pt x="116078" y="331470"/>
                </a:lnTo>
                <a:lnTo>
                  <a:pt x="113893" y="326390"/>
                </a:lnTo>
                <a:close/>
              </a:path>
              <a:path w="322580" h="349250">
                <a:moveTo>
                  <a:pt x="108127" y="309880"/>
                </a:moveTo>
                <a:lnTo>
                  <a:pt x="104343" y="309880"/>
                </a:lnTo>
                <a:lnTo>
                  <a:pt x="102565" y="311150"/>
                </a:lnTo>
                <a:lnTo>
                  <a:pt x="99695" y="314960"/>
                </a:lnTo>
                <a:lnTo>
                  <a:pt x="98933" y="317500"/>
                </a:lnTo>
                <a:lnTo>
                  <a:pt x="98996" y="321310"/>
                </a:lnTo>
                <a:lnTo>
                  <a:pt x="99656" y="323850"/>
                </a:lnTo>
                <a:lnTo>
                  <a:pt x="104000" y="330200"/>
                </a:lnTo>
                <a:lnTo>
                  <a:pt x="103916" y="332788"/>
                </a:lnTo>
                <a:lnTo>
                  <a:pt x="103403" y="334010"/>
                </a:lnTo>
                <a:lnTo>
                  <a:pt x="107886" y="332740"/>
                </a:lnTo>
                <a:lnTo>
                  <a:pt x="108168" y="331470"/>
                </a:lnTo>
                <a:lnTo>
                  <a:pt x="105524" y="331470"/>
                </a:lnTo>
                <a:lnTo>
                  <a:pt x="105562" y="328930"/>
                </a:lnTo>
                <a:lnTo>
                  <a:pt x="101130" y="323850"/>
                </a:lnTo>
                <a:lnTo>
                  <a:pt x="100558" y="320040"/>
                </a:lnTo>
                <a:lnTo>
                  <a:pt x="100495" y="317500"/>
                </a:lnTo>
                <a:lnTo>
                  <a:pt x="101130" y="316230"/>
                </a:lnTo>
                <a:lnTo>
                  <a:pt x="103682" y="312420"/>
                </a:lnTo>
                <a:lnTo>
                  <a:pt x="105346" y="311150"/>
                </a:lnTo>
                <a:lnTo>
                  <a:pt x="108127" y="309880"/>
                </a:lnTo>
                <a:close/>
              </a:path>
              <a:path w="322580" h="349250">
                <a:moveTo>
                  <a:pt x="124879" y="313690"/>
                </a:moveTo>
                <a:lnTo>
                  <a:pt x="122377" y="316230"/>
                </a:lnTo>
                <a:lnTo>
                  <a:pt x="121932" y="320040"/>
                </a:lnTo>
                <a:lnTo>
                  <a:pt x="124206" y="325120"/>
                </a:lnTo>
                <a:lnTo>
                  <a:pt x="132664" y="325120"/>
                </a:lnTo>
                <a:lnTo>
                  <a:pt x="134823" y="326390"/>
                </a:lnTo>
                <a:lnTo>
                  <a:pt x="136626" y="327660"/>
                </a:lnTo>
                <a:lnTo>
                  <a:pt x="137147" y="327660"/>
                </a:lnTo>
                <a:lnTo>
                  <a:pt x="137223" y="330200"/>
                </a:lnTo>
                <a:lnTo>
                  <a:pt x="137117" y="330344"/>
                </a:lnTo>
                <a:lnTo>
                  <a:pt x="136982" y="331470"/>
                </a:lnTo>
                <a:lnTo>
                  <a:pt x="135293" y="331470"/>
                </a:lnTo>
                <a:lnTo>
                  <a:pt x="136403" y="332788"/>
                </a:lnTo>
                <a:lnTo>
                  <a:pt x="137502" y="334010"/>
                </a:lnTo>
                <a:lnTo>
                  <a:pt x="138628" y="331425"/>
                </a:lnTo>
                <a:lnTo>
                  <a:pt x="138834" y="330344"/>
                </a:lnTo>
                <a:lnTo>
                  <a:pt x="138821" y="329620"/>
                </a:lnTo>
                <a:lnTo>
                  <a:pt x="137109" y="326390"/>
                </a:lnTo>
                <a:lnTo>
                  <a:pt x="137201" y="325999"/>
                </a:lnTo>
                <a:lnTo>
                  <a:pt x="135521" y="325120"/>
                </a:lnTo>
                <a:lnTo>
                  <a:pt x="133896" y="323850"/>
                </a:lnTo>
                <a:lnTo>
                  <a:pt x="126085" y="323850"/>
                </a:lnTo>
                <a:lnTo>
                  <a:pt x="124993" y="322580"/>
                </a:lnTo>
                <a:lnTo>
                  <a:pt x="124206" y="321310"/>
                </a:lnTo>
                <a:lnTo>
                  <a:pt x="124028" y="320040"/>
                </a:lnTo>
                <a:lnTo>
                  <a:pt x="124028" y="318770"/>
                </a:lnTo>
                <a:lnTo>
                  <a:pt x="124282" y="317500"/>
                </a:lnTo>
                <a:lnTo>
                  <a:pt x="124752" y="316230"/>
                </a:lnTo>
                <a:lnTo>
                  <a:pt x="125285" y="316230"/>
                </a:lnTo>
                <a:lnTo>
                  <a:pt x="125332" y="314640"/>
                </a:lnTo>
                <a:lnTo>
                  <a:pt x="124879" y="313690"/>
                </a:lnTo>
                <a:close/>
              </a:path>
              <a:path w="322580" h="349250">
                <a:moveTo>
                  <a:pt x="154724" y="320040"/>
                </a:moveTo>
                <a:lnTo>
                  <a:pt x="153200" y="325120"/>
                </a:lnTo>
                <a:lnTo>
                  <a:pt x="153155" y="330344"/>
                </a:lnTo>
                <a:lnTo>
                  <a:pt x="153631" y="334010"/>
                </a:lnTo>
                <a:lnTo>
                  <a:pt x="154508" y="334010"/>
                </a:lnTo>
                <a:lnTo>
                  <a:pt x="153933" y="330344"/>
                </a:lnTo>
                <a:lnTo>
                  <a:pt x="153985" y="325999"/>
                </a:lnTo>
                <a:lnTo>
                  <a:pt x="154724" y="320040"/>
                </a:lnTo>
                <a:close/>
              </a:path>
              <a:path w="322580" h="349250">
                <a:moveTo>
                  <a:pt x="158419" y="332740"/>
                </a:moveTo>
                <a:lnTo>
                  <a:pt x="155562" y="332740"/>
                </a:lnTo>
                <a:lnTo>
                  <a:pt x="154508" y="334010"/>
                </a:lnTo>
                <a:lnTo>
                  <a:pt x="158146" y="334010"/>
                </a:lnTo>
                <a:lnTo>
                  <a:pt x="158419" y="332740"/>
                </a:lnTo>
                <a:close/>
              </a:path>
              <a:path w="322580" h="349250">
                <a:moveTo>
                  <a:pt x="167551" y="320040"/>
                </a:moveTo>
                <a:lnTo>
                  <a:pt x="168301" y="325999"/>
                </a:lnTo>
                <a:lnTo>
                  <a:pt x="168341" y="330344"/>
                </a:lnTo>
                <a:lnTo>
                  <a:pt x="167767" y="334010"/>
                </a:lnTo>
                <a:lnTo>
                  <a:pt x="168656" y="334010"/>
                </a:lnTo>
                <a:lnTo>
                  <a:pt x="169132" y="330344"/>
                </a:lnTo>
                <a:lnTo>
                  <a:pt x="169075" y="325120"/>
                </a:lnTo>
                <a:lnTo>
                  <a:pt x="167551" y="320040"/>
                </a:lnTo>
                <a:close/>
              </a:path>
              <a:path w="322580" h="349250">
                <a:moveTo>
                  <a:pt x="165103" y="280670"/>
                </a:moveTo>
                <a:lnTo>
                  <a:pt x="162496" y="280670"/>
                </a:lnTo>
                <a:lnTo>
                  <a:pt x="163100" y="288380"/>
                </a:lnTo>
                <a:lnTo>
                  <a:pt x="167592" y="308610"/>
                </a:lnTo>
                <a:lnTo>
                  <a:pt x="168879" y="315197"/>
                </a:lnTo>
                <a:lnTo>
                  <a:pt x="169738" y="321310"/>
                </a:lnTo>
                <a:lnTo>
                  <a:pt x="169851" y="323850"/>
                </a:lnTo>
                <a:lnTo>
                  <a:pt x="169955" y="331425"/>
                </a:lnTo>
                <a:lnTo>
                  <a:pt x="169748" y="334010"/>
                </a:lnTo>
                <a:lnTo>
                  <a:pt x="173278" y="334010"/>
                </a:lnTo>
                <a:lnTo>
                  <a:pt x="173977" y="332740"/>
                </a:lnTo>
                <a:lnTo>
                  <a:pt x="171399" y="332740"/>
                </a:lnTo>
                <a:lnTo>
                  <a:pt x="171551" y="331470"/>
                </a:lnTo>
                <a:lnTo>
                  <a:pt x="167690" y="302260"/>
                </a:lnTo>
                <a:lnTo>
                  <a:pt x="165239" y="290830"/>
                </a:lnTo>
                <a:lnTo>
                  <a:pt x="164490" y="285750"/>
                </a:lnTo>
                <a:lnTo>
                  <a:pt x="165481" y="285750"/>
                </a:lnTo>
                <a:lnTo>
                  <a:pt x="165103" y="280670"/>
                </a:lnTo>
                <a:close/>
              </a:path>
              <a:path w="322580" h="349250">
                <a:moveTo>
                  <a:pt x="199898" y="316230"/>
                </a:moveTo>
                <a:lnTo>
                  <a:pt x="197523" y="316230"/>
                </a:lnTo>
                <a:lnTo>
                  <a:pt x="197993" y="317500"/>
                </a:lnTo>
                <a:lnTo>
                  <a:pt x="198247" y="318770"/>
                </a:lnTo>
                <a:lnTo>
                  <a:pt x="198247" y="320040"/>
                </a:lnTo>
                <a:lnTo>
                  <a:pt x="198069" y="321310"/>
                </a:lnTo>
                <a:lnTo>
                  <a:pt x="197281" y="322580"/>
                </a:lnTo>
                <a:lnTo>
                  <a:pt x="196202" y="323850"/>
                </a:lnTo>
                <a:lnTo>
                  <a:pt x="188379" y="323850"/>
                </a:lnTo>
                <a:lnTo>
                  <a:pt x="186766" y="325120"/>
                </a:lnTo>
                <a:lnTo>
                  <a:pt x="185086" y="325999"/>
                </a:lnTo>
                <a:lnTo>
                  <a:pt x="185178" y="326390"/>
                </a:lnTo>
                <a:lnTo>
                  <a:pt x="183461" y="329620"/>
                </a:lnTo>
                <a:lnTo>
                  <a:pt x="183440" y="330344"/>
                </a:lnTo>
                <a:lnTo>
                  <a:pt x="183654" y="331470"/>
                </a:lnTo>
                <a:lnTo>
                  <a:pt x="184772" y="334010"/>
                </a:lnTo>
                <a:lnTo>
                  <a:pt x="185915" y="332740"/>
                </a:lnTo>
                <a:lnTo>
                  <a:pt x="186982" y="331470"/>
                </a:lnTo>
                <a:lnTo>
                  <a:pt x="185293" y="331470"/>
                </a:lnTo>
                <a:lnTo>
                  <a:pt x="185168" y="330336"/>
                </a:lnTo>
                <a:lnTo>
                  <a:pt x="185051" y="330200"/>
                </a:lnTo>
                <a:lnTo>
                  <a:pt x="185127" y="327660"/>
                </a:lnTo>
                <a:lnTo>
                  <a:pt x="185661" y="327660"/>
                </a:lnTo>
                <a:lnTo>
                  <a:pt x="187452" y="326390"/>
                </a:lnTo>
                <a:lnTo>
                  <a:pt x="189611" y="325120"/>
                </a:lnTo>
                <a:lnTo>
                  <a:pt x="198069" y="325120"/>
                </a:lnTo>
                <a:lnTo>
                  <a:pt x="200342" y="320040"/>
                </a:lnTo>
                <a:lnTo>
                  <a:pt x="199898" y="316230"/>
                </a:lnTo>
                <a:close/>
              </a:path>
              <a:path w="322580" h="349250">
                <a:moveTo>
                  <a:pt x="214132" y="323850"/>
                </a:moveTo>
                <a:lnTo>
                  <a:pt x="211480" y="323850"/>
                </a:lnTo>
                <a:lnTo>
                  <a:pt x="212623" y="325120"/>
                </a:lnTo>
                <a:lnTo>
                  <a:pt x="212991" y="326390"/>
                </a:lnTo>
                <a:lnTo>
                  <a:pt x="214045" y="331470"/>
                </a:lnTo>
                <a:lnTo>
                  <a:pt x="215852" y="332788"/>
                </a:lnTo>
                <a:lnTo>
                  <a:pt x="217868" y="334010"/>
                </a:lnTo>
                <a:lnTo>
                  <a:pt x="218871" y="334010"/>
                </a:lnTo>
                <a:lnTo>
                  <a:pt x="218465" y="332740"/>
                </a:lnTo>
                <a:lnTo>
                  <a:pt x="218287" y="332740"/>
                </a:lnTo>
                <a:lnTo>
                  <a:pt x="218281" y="331470"/>
                </a:lnTo>
                <a:lnTo>
                  <a:pt x="216712" y="331470"/>
                </a:lnTo>
                <a:lnTo>
                  <a:pt x="215658" y="330200"/>
                </a:lnTo>
                <a:lnTo>
                  <a:pt x="215290" y="328930"/>
                </a:lnTo>
                <a:lnTo>
                  <a:pt x="214132" y="323850"/>
                </a:lnTo>
                <a:close/>
              </a:path>
              <a:path w="322580" h="349250">
                <a:moveTo>
                  <a:pt x="113962" y="330336"/>
                </a:moveTo>
                <a:lnTo>
                  <a:pt x="113982" y="331470"/>
                </a:lnTo>
                <a:lnTo>
                  <a:pt x="115942" y="332788"/>
                </a:lnTo>
                <a:lnTo>
                  <a:pt x="113962" y="330336"/>
                </a:lnTo>
                <a:close/>
              </a:path>
              <a:path w="322580" h="349250">
                <a:moveTo>
                  <a:pt x="208315" y="330344"/>
                </a:moveTo>
                <a:lnTo>
                  <a:pt x="206339" y="332783"/>
                </a:lnTo>
                <a:lnTo>
                  <a:pt x="208292" y="331470"/>
                </a:lnTo>
                <a:lnTo>
                  <a:pt x="208315" y="330344"/>
                </a:lnTo>
                <a:close/>
              </a:path>
              <a:path w="322580" h="349250">
                <a:moveTo>
                  <a:pt x="159393" y="285750"/>
                </a:moveTo>
                <a:lnTo>
                  <a:pt x="157797" y="285750"/>
                </a:lnTo>
                <a:lnTo>
                  <a:pt x="157048" y="290830"/>
                </a:lnTo>
                <a:lnTo>
                  <a:pt x="154584" y="302260"/>
                </a:lnTo>
                <a:lnTo>
                  <a:pt x="150736" y="331470"/>
                </a:lnTo>
                <a:lnTo>
                  <a:pt x="150876" y="332740"/>
                </a:lnTo>
                <a:lnTo>
                  <a:pt x="152425" y="332740"/>
                </a:lnTo>
                <a:lnTo>
                  <a:pt x="152307" y="331425"/>
                </a:lnTo>
                <a:lnTo>
                  <a:pt x="152424" y="323850"/>
                </a:lnTo>
                <a:lnTo>
                  <a:pt x="157708" y="295599"/>
                </a:lnTo>
                <a:lnTo>
                  <a:pt x="159176" y="288380"/>
                </a:lnTo>
                <a:lnTo>
                  <a:pt x="159393" y="285750"/>
                </a:lnTo>
                <a:close/>
              </a:path>
              <a:path w="322580" h="349250">
                <a:moveTo>
                  <a:pt x="157632" y="331470"/>
                </a:moveTo>
                <a:lnTo>
                  <a:pt x="157238" y="331470"/>
                </a:lnTo>
                <a:lnTo>
                  <a:pt x="156425" y="332740"/>
                </a:lnTo>
                <a:lnTo>
                  <a:pt x="158254" y="332740"/>
                </a:lnTo>
                <a:lnTo>
                  <a:pt x="157632" y="331470"/>
                </a:lnTo>
                <a:close/>
              </a:path>
              <a:path w="322580" h="349250">
                <a:moveTo>
                  <a:pt x="165049" y="331470"/>
                </a:moveTo>
                <a:lnTo>
                  <a:pt x="164655" y="331470"/>
                </a:lnTo>
                <a:lnTo>
                  <a:pt x="164020" y="332740"/>
                </a:lnTo>
                <a:lnTo>
                  <a:pt x="165849" y="332740"/>
                </a:lnTo>
                <a:lnTo>
                  <a:pt x="165049" y="331470"/>
                </a:lnTo>
                <a:close/>
              </a:path>
              <a:path w="322580" h="349250">
                <a:moveTo>
                  <a:pt x="165481" y="285750"/>
                </a:moveTo>
                <a:lnTo>
                  <a:pt x="164490" y="285750"/>
                </a:lnTo>
                <a:lnTo>
                  <a:pt x="165709" y="290830"/>
                </a:lnTo>
                <a:lnTo>
                  <a:pt x="175234" y="313690"/>
                </a:lnTo>
                <a:lnTo>
                  <a:pt x="175234" y="326390"/>
                </a:lnTo>
                <a:lnTo>
                  <a:pt x="174599" y="328930"/>
                </a:lnTo>
                <a:lnTo>
                  <a:pt x="172821" y="331470"/>
                </a:lnTo>
                <a:lnTo>
                  <a:pt x="172148" y="332740"/>
                </a:lnTo>
                <a:lnTo>
                  <a:pt x="173977" y="332740"/>
                </a:lnTo>
                <a:lnTo>
                  <a:pt x="176072" y="328930"/>
                </a:lnTo>
                <a:lnTo>
                  <a:pt x="176796" y="326390"/>
                </a:lnTo>
                <a:lnTo>
                  <a:pt x="176796" y="313690"/>
                </a:lnTo>
                <a:lnTo>
                  <a:pt x="168198" y="292100"/>
                </a:lnTo>
                <a:lnTo>
                  <a:pt x="165481" y="285750"/>
                </a:lnTo>
                <a:close/>
              </a:path>
              <a:path w="322580" h="349250">
                <a:moveTo>
                  <a:pt x="105562" y="331426"/>
                </a:moveTo>
                <a:close/>
              </a:path>
              <a:path w="322580" h="349250">
                <a:moveTo>
                  <a:pt x="112788" y="321310"/>
                </a:moveTo>
                <a:lnTo>
                  <a:pt x="108432" y="322580"/>
                </a:lnTo>
                <a:lnTo>
                  <a:pt x="106984" y="328930"/>
                </a:lnTo>
                <a:lnTo>
                  <a:pt x="106629" y="330200"/>
                </a:lnTo>
                <a:lnTo>
                  <a:pt x="105562" y="331425"/>
                </a:lnTo>
                <a:lnTo>
                  <a:pt x="108168" y="331470"/>
                </a:lnTo>
                <a:lnTo>
                  <a:pt x="109296" y="326390"/>
                </a:lnTo>
                <a:lnTo>
                  <a:pt x="109651" y="325120"/>
                </a:lnTo>
                <a:lnTo>
                  <a:pt x="110794" y="323929"/>
                </a:lnTo>
                <a:lnTo>
                  <a:pt x="112356" y="323850"/>
                </a:lnTo>
                <a:lnTo>
                  <a:pt x="112788" y="321310"/>
                </a:lnTo>
                <a:close/>
              </a:path>
              <a:path w="322580" h="349250">
                <a:moveTo>
                  <a:pt x="216712" y="331425"/>
                </a:moveTo>
                <a:close/>
              </a:path>
              <a:path w="322580" h="349250">
                <a:moveTo>
                  <a:pt x="217932" y="309880"/>
                </a:moveTo>
                <a:lnTo>
                  <a:pt x="214452" y="309880"/>
                </a:lnTo>
                <a:lnTo>
                  <a:pt x="218109" y="312420"/>
                </a:lnTo>
                <a:lnTo>
                  <a:pt x="221145" y="316230"/>
                </a:lnTo>
                <a:lnTo>
                  <a:pt x="221780" y="317500"/>
                </a:lnTo>
                <a:lnTo>
                  <a:pt x="221780" y="320040"/>
                </a:lnTo>
                <a:lnTo>
                  <a:pt x="221157" y="323850"/>
                </a:lnTo>
                <a:lnTo>
                  <a:pt x="216712" y="328930"/>
                </a:lnTo>
                <a:lnTo>
                  <a:pt x="216750" y="331470"/>
                </a:lnTo>
                <a:lnTo>
                  <a:pt x="218281" y="331470"/>
                </a:lnTo>
                <a:lnTo>
                  <a:pt x="218274" y="330200"/>
                </a:lnTo>
                <a:lnTo>
                  <a:pt x="222618" y="323850"/>
                </a:lnTo>
                <a:lnTo>
                  <a:pt x="223278" y="321310"/>
                </a:lnTo>
                <a:lnTo>
                  <a:pt x="223342" y="317500"/>
                </a:lnTo>
                <a:lnTo>
                  <a:pt x="222580" y="314960"/>
                </a:lnTo>
                <a:lnTo>
                  <a:pt x="219722" y="311150"/>
                </a:lnTo>
                <a:lnTo>
                  <a:pt x="217932" y="309880"/>
                </a:lnTo>
                <a:close/>
              </a:path>
              <a:path w="322580" h="349250">
                <a:moveTo>
                  <a:pt x="126720" y="328930"/>
                </a:moveTo>
                <a:lnTo>
                  <a:pt x="120002" y="328930"/>
                </a:lnTo>
                <a:lnTo>
                  <a:pt x="122986" y="330200"/>
                </a:lnTo>
                <a:lnTo>
                  <a:pt x="126720" y="328930"/>
                </a:lnTo>
                <a:close/>
              </a:path>
              <a:path w="322580" h="349250">
                <a:moveTo>
                  <a:pt x="202285" y="328930"/>
                </a:moveTo>
                <a:lnTo>
                  <a:pt x="195567" y="328930"/>
                </a:lnTo>
                <a:lnTo>
                  <a:pt x="199288" y="330200"/>
                </a:lnTo>
                <a:lnTo>
                  <a:pt x="202285" y="328930"/>
                </a:lnTo>
                <a:close/>
              </a:path>
              <a:path w="322580" h="349250">
                <a:moveTo>
                  <a:pt x="185086" y="325999"/>
                </a:moveTo>
                <a:lnTo>
                  <a:pt x="184340" y="326390"/>
                </a:lnTo>
                <a:lnTo>
                  <a:pt x="183603" y="327660"/>
                </a:lnTo>
                <a:lnTo>
                  <a:pt x="183456" y="329629"/>
                </a:lnTo>
                <a:lnTo>
                  <a:pt x="185178" y="326390"/>
                </a:lnTo>
                <a:lnTo>
                  <a:pt x="185086" y="325999"/>
                </a:lnTo>
                <a:close/>
              </a:path>
              <a:path w="322580" h="349250">
                <a:moveTo>
                  <a:pt x="137201" y="325999"/>
                </a:moveTo>
                <a:lnTo>
                  <a:pt x="137109" y="326390"/>
                </a:lnTo>
                <a:lnTo>
                  <a:pt x="138821" y="329620"/>
                </a:lnTo>
                <a:lnTo>
                  <a:pt x="138684" y="327660"/>
                </a:lnTo>
                <a:lnTo>
                  <a:pt x="137947" y="326390"/>
                </a:lnTo>
                <a:lnTo>
                  <a:pt x="137201" y="325999"/>
                </a:lnTo>
                <a:close/>
              </a:path>
              <a:path w="322580" h="349250">
                <a:moveTo>
                  <a:pt x="118752" y="326044"/>
                </a:moveTo>
                <a:lnTo>
                  <a:pt x="119011" y="328930"/>
                </a:lnTo>
                <a:lnTo>
                  <a:pt x="120002" y="328930"/>
                </a:lnTo>
                <a:lnTo>
                  <a:pt x="118752" y="326044"/>
                </a:lnTo>
                <a:close/>
              </a:path>
              <a:path w="322580" h="349250">
                <a:moveTo>
                  <a:pt x="203531" y="326055"/>
                </a:moveTo>
                <a:lnTo>
                  <a:pt x="202285" y="328930"/>
                </a:lnTo>
                <a:lnTo>
                  <a:pt x="203276" y="328930"/>
                </a:lnTo>
                <a:lnTo>
                  <a:pt x="203531" y="326055"/>
                </a:lnTo>
                <a:close/>
              </a:path>
              <a:path w="322580" h="349250">
                <a:moveTo>
                  <a:pt x="177533" y="288290"/>
                </a:moveTo>
                <a:lnTo>
                  <a:pt x="181343" y="290830"/>
                </a:lnTo>
                <a:lnTo>
                  <a:pt x="188150" y="294640"/>
                </a:lnTo>
                <a:lnTo>
                  <a:pt x="190614" y="295910"/>
                </a:lnTo>
                <a:lnTo>
                  <a:pt x="195162" y="299720"/>
                </a:lnTo>
                <a:lnTo>
                  <a:pt x="199853" y="304800"/>
                </a:lnTo>
                <a:lnTo>
                  <a:pt x="203315" y="311150"/>
                </a:lnTo>
                <a:lnTo>
                  <a:pt x="203945" y="316716"/>
                </a:lnTo>
                <a:lnTo>
                  <a:pt x="204065" y="320040"/>
                </a:lnTo>
                <a:lnTo>
                  <a:pt x="203531" y="326055"/>
                </a:lnTo>
                <a:lnTo>
                  <a:pt x="203936" y="325120"/>
                </a:lnTo>
                <a:lnTo>
                  <a:pt x="205734" y="318770"/>
                </a:lnTo>
                <a:lnTo>
                  <a:pt x="204593" y="311150"/>
                </a:lnTo>
                <a:lnTo>
                  <a:pt x="200790" y="303519"/>
                </a:lnTo>
                <a:lnTo>
                  <a:pt x="194640" y="297180"/>
                </a:lnTo>
                <a:lnTo>
                  <a:pt x="189572" y="294640"/>
                </a:lnTo>
                <a:lnTo>
                  <a:pt x="184048" y="292100"/>
                </a:lnTo>
                <a:lnTo>
                  <a:pt x="177533" y="288290"/>
                </a:lnTo>
                <a:close/>
              </a:path>
              <a:path w="322580" h="349250">
                <a:moveTo>
                  <a:pt x="144754" y="288290"/>
                </a:moveTo>
                <a:lnTo>
                  <a:pt x="138226" y="292100"/>
                </a:lnTo>
                <a:lnTo>
                  <a:pt x="132715" y="294640"/>
                </a:lnTo>
                <a:lnTo>
                  <a:pt x="127647" y="297180"/>
                </a:lnTo>
                <a:lnTo>
                  <a:pt x="121470" y="303549"/>
                </a:lnTo>
                <a:lnTo>
                  <a:pt x="117684" y="311150"/>
                </a:lnTo>
                <a:lnTo>
                  <a:pt x="116546" y="318770"/>
                </a:lnTo>
                <a:lnTo>
                  <a:pt x="118351" y="325120"/>
                </a:lnTo>
                <a:lnTo>
                  <a:pt x="118752" y="326044"/>
                </a:lnTo>
                <a:lnTo>
                  <a:pt x="118097" y="318770"/>
                </a:lnTo>
                <a:lnTo>
                  <a:pt x="118961" y="311150"/>
                </a:lnTo>
                <a:lnTo>
                  <a:pt x="122426" y="304800"/>
                </a:lnTo>
                <a:lnTo>
                  <a:pt x="127118" y="299720"/>
                </a:lnTo>
                <a:lnTo>
                  <a:pt x="131660" y="295910"/>
                </a:lnTo>
                <a:lnTo>
                  <a:pt x="134137" y="294640"/>
                </a:lnTo>
                <a:lnTo>
                  <a:pt x="140931" y="290830"/>
                </a:lnTo>
                <a:lnTo>
                  <a:pt x="144754" y="288290"/>
                </a:lnTo>
                <a:close/>
              </a:path>
              <a:path w="322580" h="349250">
                <a:moveTo>
                  <a:pt x="110871" y="323850"/>
                </a:moveTo>
                <a:close/>
              </a:path>
              <a:path w="322580" h="349250">
                <a:moveTo>
                  <a:pt x="211480" y="323850"/>
                </a:moveTo>
                <a:close/>
              </a:path>
              <a:path w="322580" h="349250">
                <a:moveTo>
                  <a:pt x="104856" y="315185"/>
                </a:moveTo>
                <a:lnTo>
                  <a:pt x="102158" y="318770"/>
                </a:lnTo>
                <a:lnTo>
                  <a:pt x="105562" y="323850"/>
                </a:lnTo>
                <a:lnTo>
                  <a:pt x="104686" y="320040"/>
                </a:lnTo>
                <a:lnTo>
                  <a:pt x="104856" y="315185"/>
                </a:lnTo>
                <a:close/>
              </a:path>
              <a:path w="322580" h="349250">
                <a:moveTo>
                  <a:pt x="125285" y="316230"/>
                </a:moveTo>
                <a:lnTo>
                  <a:pt x="124752" y="316230"/>
                </a:lnTo>
                <a:lnTo>
                  <a:pt x="126301" y="318770"/>
                </a:lnTo>
                <a:lnTo>
                  <a:pt x="128524" y="320040"/>
                </a:lnTo>
                <a:lnTo>
                  <a:pt x="130962" y="320040"/>
                </a:lnTo>
                <a:lnTo>
                  <a:pt x="130733" y="321310"/>
                </a:lnTo>
                <a:lnTo>
                  <a:pt x="130568" y="322580"/>
                </a:lnTo>
                <a:lnTo>
                  <a:pt x="130467" y="323850"/>
                </a:lnTo>
                <a:lnTo>
                  <a:pt x="132029" y="323850"/>
                </a:lnTo>
                <a:lnTo>
                  <a:pt x="132143" y="322580"/>
                </a:lnTo>
                <a:lnTo>
                  <a:pt x="132346" y="321310"/>
                </a:lnTo>
                <a:lnTo>
                  <a:pt x="132600" y="320040"/>
                </a:lnTo>
                <a:lnTo>
                  <a:pt x="136753" y="318770"/>
                </a:lnTo>
                <a:lnTo>
                  <a:pt x="128866" y="318770"/>
                </a:lnTo>
                <a:lnTo>
                  <a:pt x="126695" y="317500"/>
                </a:lnTo>
                <a:lnTo>
                  <a:pt x="126311" y="316716"/>
                </a:lnTo>
                <a:lnTo>
                  <a:pt x="125285" y="316230"/>
                </a:lnTo>
                <a:close/>
              </a:path>
              <a:path w="322580" h="349250">
                <a:moveTo>
                  <a:pt x="183438" y="309880"/>
                </a:moveTo>
                <a:lnTo>
                  <a:pt x="183513" y="314878"/>
                </a:lnTo>
                <a:lnTo>
                  <a:pt x="183640" y="315197"/>
                </a:lnTo>
                <a:lnTo>
                  <a:pt x="185534" y="318770"/>
                </a:lnTo>
                <a:lnTo>
                  <a:pt x="189674" y="320040"/>
                </a:lnTo>
                <a:lnTo>
                  <a:pt x="189941" y="321310"/>
                </a:lnTo>
                <a:lnTo>
                  <a:pt x="190131" y="322580"/>
                </a:lnTo>
                <a:lnTo>
                  <a:pt x="190246" y="323850"/>
                </a:lnTo>
                <a:lnTo>
                  <a:pt x="191820" y="323850"/>
                </a:lnTo>
                <a:lnTo>
                  <a:pt x="191706" y="322580"/>
                </a:lnTo>
                <a:lnTo>
                  <a:pt x="191541" y="321310"/>
                </a:lnTo>
                <a:lnTo>
                  <a:pt x="191312" y="320040"/>
                </a:lnTo>
                <a:lnTo>
                  <a:pt x="193751" y="320040"/>
                </a:lnTo>
                <a:lnTo>
                  <a:pt x="195973" y="318770"/>
                </a:lnTo>
                <a:lnTo>
                  <a:pt x="187363" y="318770"/>
                </a:lnTo>
                <a:lnTo>
                  <a:pt x="185779" y="315197"/>
                </a:lnTo>
                <a:lnTo>
                  <a:pt x="185658" y="314878"/>
                </a:lnTo>
                <a:lnTo>
                  <a:pt x="185191" y="312420"/>
                </a:lnTo>
                <a:lnTo>
                  <a:pt x="190087" y="312420"/>
                </a:lnTo>
                <a:lnTo>
                  <a:pt x="191643" y="311150"/>
                </a:lnTo>
                <a:lnTo>
                  <a:pt x="185293" y="311150"/>
                </a:lnTo>
                <a:lnTo>
                  <a:pt x="183438" y="309880"/>
                </a:lnTo>
                <a:close/>
              </a:path>
              <a:path w="322580" h="349250">
                <a:moveTo>
                  <a:pt x="217431" y="315197"/>
                </a:moveTo>
                <a:lnTo>
                  <a:pt x="217589" y="320040"/>
                </a:lnTo>
                <a:lnTo>
                  <a:pt x="216725" y="323850"/>
                </a:lnTo>
                <a:lnTo>
                  <a:pt x="220129" y="318770"/>
                </a:lnTo>
                <a:lnTo>
                  <a:pt x="217431" y="315197"/>
                </a:lnTo>
                <a:close/>
              </a:path>
              <a:path w="322580" h="349250">
                <a:moveTo>
                  <a:pt x="80746" y="312420"/>
                </a:moveTo>
                <a:lnTo>
                  <a:pt x="79070" y="312420"/>
                </a:lnTo>
                <a:lnTo>
                  <a:pt x="79768" y="313690"/>
                </a:lnTo>
                <a:lnTo>
                  <a:pt x="78041" y="316230"/>
                </a:lnTo>
                <a:lnTo>
                  <a:pt x="79794" y="316230"/>
                </a:lnTo>
                <a:lnTo>
                  <a:pt x="79387" y="317500"/>
                </a:lnTo>
                <a:lnTo>
                  <a:pt x="75234" y="317500"/>
                </a:lnTo>
                <a:lnTo>
                  <a:pt x="76339" y="318770"/>
                </a:lnTo>
                <a:lnTo>
                  <a:pt x="80289" y="318770"/>
                </a:lnTo>
                <a:lnTo>
                  <a:pt x="81495" y="316230"/>
                </a:lnTo>
                <a:lnTo>
                  <a:pt x="80391" y="314960"/>
                </a:lnTo>
                <a:lnTo>
                  <a:pt x="81127" y="313690"/>
                </a:lnTo>
                <a:lnTo>
                  <a:pt x="80746" y="312420"/>
                </a:lnTo>
                <a:close/>
              </a:path>
              <a:path w="322580" h="349250">
                <a:moveTo>
                  <a:pt x="125437" y="311150"/>
                </a:moveTo>
                <a:lnTo>
                  <a:pt x="125445" y="314878"/>
                </a:lnTo>
                <a:lnTo>
                  <a:pt x="126324" y="316722"/>
                </a:lnTo>
                <a:lnTo>
                  <a:pt x="130644" y="318770"/>
                </a:lnTo>
                <a:lnTo>
                  <a:pt x="133718" y="316230"/>
                </a:lnTo>
                <a:lnTo>
                  <a:pt x="126733" y="316230"/>
                </a:lnTo>
                <a:lnTo>
                  <a:pt x="125437" y="311150"/>
                </a:lnTo>
                <a:close/>
              </a:path>
              <a:path w="322580" h="349250">
                <a:moveTo>
                  <a:pt x="138811" y="312420"/>
                </a:moveTo>
                <a:lnTo>
                  <a:pt x="137096" y="312420"/>
                </a:lnTo>
                <a:lnTo>
                  <a:pt x="136629" y="314878"/>
                </a:lnTo>
                <a:lnTo>
                  <a:pt x="136508" y="315197"/>
                </a:lnTo>
                <a:lnTo>
                  <a:pt x="134924" y="318770"/>
                </a:lnTo>
                <a:lnTo>
                  <a:pt x="136753" y="318770"/>
                </a:lnTo>
                <a:lnTo>
                  <a:pt x="138647" y="315197"/>
                </a:lnTo>
                <a:lnTo>
                  <a:pt x="138774" y="314878"/>
                </a:lnTo>
                <a:lnTo>
                  <a:pt x="138811" y="312420"/>
                </a:lnTo>
                <a:close/>
              </a:path>
              <a:path w="322580" h="349250">
                <a:moveTo>
                  <a:pt x="196850" y="311150"/>
                </a:moveTo>
                <a:lnTo>
                  <a:pt x="195541" y="316230"/>
                </a:lnTo>
                <a:lnTo>
                  <a:pt x="188569" y="316230"/>
                </a:lnTo>
                <a:lnTo>
                  <a:pt x="191630" y="318770"/>
                </a:lnTo>
                <a:lnTo>
                  <a:pt x="195963" y="316716"/>
                </a:lnTo>
                <a:lnTo>
                  <a:pt x="196833" y="314878"/>
                </a:lnTo>
                <a:lnTo>
                  <a:pt x="196850" y="311150"/>
                </a:lnTo>
                <a:close/>
              </a:path>
              <a:path w="322580" h="349250">
                <a:moveTo>
                  <a:pt x="197396" y="313690"/>
                </a:moveTo>
                <a:lnTo>
                  <a:pt x="196946" y="314640"/>
                </a:lnTo>
                <a:lnTo>
                  <a:pt x="196989" y="316230"/>
                </a:lnTo>
                <a:lnTo>
                  <a:pt x="195960" y="316722"/>
                </a:lnTo>
                <a:lnTo>
                  <a:pt x="195592" y="317500"/>
                </a:lnTo>
                <a:lnTo>
                  <a:pt x="193421" y="318770"/>
                </a:lnTo>
                <a:lnTo>
                  <a:pt x="195973" y="318770"/>
                </a:lnTo>
                <a:lnTo>
                  <a:pt x="197523" y="316230"/>
                </a:lnTo>
                <a:lnTo>
                  <a:pt x="199898" y="316230"/>
                </a:lnTo>
                <a:lnTo>
                  <a:pt x="197396" y="313690"/>
                </a:lnTo>
                <a:close/>
              </a:path>
              <a:path w="322580" h="349250">
                <a:moveTo>
                  <a:pt x="51972" y="292296"/>
                </a:moveTo>
                <a:lnTo>
                  <a:pt x="52133" y="293370"/>
                </a:lnTo>
                <a:lnTo>
                  <a:pt x="53073" y="294640"/>
                </a:lnTo>
                <a:lnTo>
                  <a:pt x="54940" y="295910"/>
                </a:lnTo>
                <a:lnTo>
                  <a:pt x="54102" y="299720"/>
                </a:lnTo>
                <a:lnTo>
                  <a:pt x="56464" y="300990"/>
                </a:lnTo>
                <a:lnTo>
                  <a:pt x="60071" y="300990"/>
                </a:lnTo>
                <a:lnTo>
                  <a:pt x="59918" y="304800"/>
                </a:lnTo>
                <a:lnTo>
                  <a:pt x="62903" y="306070"/>
                </a:lnTo>
                <a:lnTo>
                  <a:pt x="64744" y="306070"/>
                </a:lnTo>
                <a:lnTo>
                  <a:pt x="66294" y="307340"/>
                </a:lnTo>
                <a:lnTo>
                  <a:pt x="67132" y="307340"/>
                </a:lnTo>
                <a:lnTo>
                  <a:pt x="69126" y="308610"/>
                </a:lnTo>
                <a:lnTo>
                  <a:pt x="67360" y="311150"/>
                </a:lnTo>
                <a:lnTo>
                  <a:pt x="68681" y="313690"/>
                </a:lnTo>
                <a:lnTo>
                  <a:pt x="71920" y="314960"/>
                </a:lnTo>
                <a:lnTo>
                  <a:pt x="72288" y="316230"/>
                </a:lnTo>
                <a:lnTo>
                  <a:pt x="73393" y="317500"/>
                </a:lnTo>
                <a:lnTo>
                  <a:pt x="77978" y="317500"/>
                </a:lnTo>
                <a:lnTo>
                  <a:pt x="78968" y="316230"/>
                </a:lnTo>
                <a:lnTo>
                  <a:pt x="75120" y="316230"/>
                </a:lnTo>
                <a:lnTo>
                  <a:pt x="73990" y="314960"/>
                </a:lnTo>
                <a:lnTo>
                  <a:pt x="75971" y="314960"/>
                </a:lnTo>
                <a:lnTo>
                  <a:pt x="78041" y="313690"/>
                </a:lnTo>
                <a:lnTo>
                  <a:pt x="70599" y="313690"/>
                </a:lnTo>
                <a:lnTo>
                  <a:pt x="70192" y="311150"/>
                </a:lnTo>
                <a:lnTo>
                  <a:pt x="72440" y="311150"/>
                </a:lnTo>
                <a:lnTo>
                  <a:pt x="70383" y="309880"/>
                </a:lnTo>
                <a:lnTo>
                  <a:pt x="70154" y="308610"/>
                </a:lnTo>
                <a:lnTo>
                  <a:pt x="71183" y="308610"/>
                </a:lnTo>
                <a:lnTo>
                  <a:pt x="67652" y="306070"/>
                </a:lnTo>
                <a:lnTo>
                  <a:pt x="66586" y="304800"/>
                </a:lnTo>
                <a:lnTo>
                  <a:pt x="64630" y="304800"/>
                </a:lnTo>
                <a:lnTo>
                  <a:pt x="64592" y="303530"/>
                </a:lnTo>
                <a:lnTo>
                  <a:pt x="61582" y="303530"/>
                </a:lnTo>
                <a:lnTo>
                  <a:pt x="61658" y="302260"/>
                </a:lnTo>
                <a:lnTo>
                  <a:pt x="66382" y="302260"/>
                </a:lnTo>
                <a:lnTo>
                  <a:pt x="64782" y="300990"/>
                </a:lnTo>
                <a:lnTo>
                  <a:pt x="61836" y="299720"/>
                </a:lnTo>
                <a:lnTo>
                  <a:pt x="58775" y="299720"/>
                </a:lnTo>
                <a:lnTo>
                  <a:pt x="56502" y="298450"/>
                </a:lnTo>
                <a:lnTo>
                  <a:pt x="56095" y="297180"/>
                </a:lnTo>
                <a:lnTo>
                  <a:pt x="56603" y="294640"/>
                </a:lnTo>
                <a:lnTo>
                  <a:pt x="58762" y="294640"/>
                </a:lnTo>
                <a:lnTo>
                  <a:pt x="57569" y="293370"/>
                </a:lnTo>
                <a:lnTo>
                  <a:pt x="56019" y="293370"/>
                </a:lnTo>
                <a:lnTo>
                  <a:pt x="51972" y="292296"/>
                </a:lnTo>
                <a:close/>
              </a:path>
              <a:path w="322580" h="349250">
                <a:moveTo>
                  <a:pt x="125333" y="314642"/>
                </a:moveTo>
                <a:lnTo>
                  <a:pt x="125285" y="316230"/>
                </a:lnTo>
                <a:lnTo>
                  <a:pt x="126324" y="316722"/>
                </a:lnTo>
                <a:lnTo>
                  <a:pt x="125333" y="314642"/>
                </a:lnTo>
                <a:close/>
              </a:path>
              <a:path w="322580" h="349250">
                <a:moveTo>
                  <a:pt x="196946" y="314640"/>
                </a:moveTo>
                <a:lnTo>
                  <a:pt x="195963" y="316716"/>
                </a:lnTo>
                <a:lnTo>
                  <a:pt x="196989" y="316230"/>
                </a:lnTo>
                <a:lnTo>
                  <a:pt x="196946" y="314640"/>
                </a:lnTo>
                <a:close/>
              </a:path>
              <a:path w="322580" h="349250">
                <a:moveTo>
                  <a:pt x="217190" y="314878"/>
                </a:moveTo>
                <a:lnTo>
                  <a:pt x="217431" y="315197"/>
                </a:lnTo>
                <a:lnTo>
                  <a:pt x="217424" y="314960"/>
                </a:lnTo>
                <a:lnTo>
                  <a:pt x="217190" y="314878"/>
                </a:lnTo>
                <a:close/>
              </a:path>
              <a:path w="322580" h="349250">
                <a:moveTo>
                  <a:pt x="105084" y="314882"/>
                </a:moveTo>
                <a:lnTo>
                  <a:pt x="104863" y="314960"/>
                </a:lnTo>
                <a:lnTo>
                  <a:pt x="104856" y="315185"/>
                </a:lnTo>
                <a:lnTo>
                  <a:pt x="105084" y="314882"/>
                </a:lnTo>
                <a:close/>
              </a:path>
              <a:path w="322580" h="349250">
                <a:moveTo>
                  <a:pt x="112090" y="312420"/>
                </a:moveTo>
                <a:lnTo>
                  <a:pt x="105981" y="313690"/>
                </a:lnTo>
                <a:lnTo>
                  <a:pt x="105084" y="314882"/>
                </a:lnTo>
                <a:lnTo>
                  <a:pt x="112090" y="312420"/>
                </a:lnTo>
                <a:close/>
              </a:path>
              <a:path w="322580" h="349250">
                <a:moveTo>
                  <a:pt x="210185" y="312420"/>
                </a:moveTo>
                <a:lnTo>
                  <a:pt x="217190" y="314878"/>
                </a:lnTo>
                <a:lnTo>
                  <a:pt x="216293" y="313690"/>
                </a:lnTo>
                <a:lnTo>
                  <a:pt x="210185" y="312420"/>
                </a:lnTo>
                <a:close/>
              </a:path>
              <a:path w="322580" h="349250">
                <a:moveTo>
                  <a:pt x="80949" y="307340"/>
                </a:moveTo>
                <a:lnTo>
                  <a:pt x="78727" y="307340"/>
                </a:lnTo>
                <a:lnTo>
                  <a:pt x="80429" y="309880"/>
                </a:lnTo>
                <a:lnTo>
                  <a:pt x="78625" y="311150"/>
                </a:lnTo>
                <a:lnTo>
                  <a:pt x="74218" y="313690"/>
                </a:lnTo>
                <a:lnTo>
                  <a:pt x="78041" y="313690"/>
                </a:lnTo>
                <a:lnTo>
                  <a:pt x="79070" y="312420"/>
                </a:lnTo>
                <a:lnTo>
                  <a:pt x="80746" y="312420"/>
                </a:lnTo>
                <a:lnTo>
                  <a:pt x="80225" y="311150"/>
                </a:lnTo>
                <a:lnTo>
                  <a:pt x="81470" y="308610"/>
                </a:lnTo>
                <a:lnTo>
                  <a:pt x="80949" y="307340"/>
                </a:lnTo>
                <a:close/>
              </a:path>
              <a:path w="322580" h="349250">
                <a:moveTo>
                  <a:pt x="155532" y="271780"/>
                </a:moveTo>
                <a:lnTo>
                  <a:pt x="154990" y="271780"/>
                </a:lnTo>
                <a:lnTo>
                  <a:pt x="155575" y="273050"/>
                </a:lnTo>
                <a:lnTo>
                  <a:pt x="154546" y="279400"/>
                </a:lnTo>
                <a:lnTo>
                  <a:pt x="150952" y="285750"/>
                </a:lnTo>
                <a:lnTo>
                  <a:pt x="144818" y="290830"/>
                </a:lnTo>
                <a:lnTo>
                  <a:pt x="142036" y="292100"/>
                </a:lnTo>
                <a:lnTo>
                  <a:pt x="129679" y="300990"/>
                </a:lnTo>
                <a:lnTo>
                  <a:pt x="129679" y="309880"/>
                </a:lnTo>
                <a:lnTo>
                  <a:pt x="130632" y="311150"/>
                </a:lnTo>
                <a:lnTo>
                  <a:pt x="133756" y="313690"/>
                </a:lnTo>
                <a:lnTo>
                  <a:pt x="135483" y="313690"/>
                </a:lnTo>
                <a:lnTo>
                  <a:pt x="137096" y="312420"/>
                </a:lnTo>
                <a:lnTo>
                  <a:pt x="138811" y="312420"/>
                </a:lnTo>
                <a:lnTo>
                  <a:pt x="138830" y="311150"/>
                </a:lnTo>
                <a:lnTo>
                  <a:pt x="133362" y="311150"/>
                </a:lnTo>
                <a:lnTo>
                  <a:pt x="131902" y="309880"/>
                </a:lnTo>
                <a:lnTo>
                  <a:pt x="131241" y="308610"/>
                </a:lnTo>
                <a:lnTo>
                  <a:pt x="131241" y="302260"/>
                </a:lnTo>
                <a:lnTo>
                  <a:pt x="142963" y="293370"/>
                </a:lnTo>
                <a:lnTo>
                  <a:pt x="145783" y="292100"/>
                </a:lnTo>
                <a:lnTo>
                  <a:pt x="148285" y="289560"/>
                </a:lnTo>
                <a:lnTo>
                  <a:pt x="150368" y="287020"/>
                </a:lnTo>
                <a:lnTo>
                  <a:pt x="152069" y="285750"/>
                </a:lnTo>
                <a:lnTo>
                  <a:pt x="154696" y="285750"/>
                </a:lnTo>
                <a:lnTo>
                  <a:pt x="155676" y="284480"/>
                </a:lnTo>
                <a:lnTo>
                  <a:pt x="157111" y="276860"/>
                </a:lnTo>
                <a:lnTo>
                  <a:pt x="158230" y="276860"/>
                </a:lnTo>
                <a:lnTo>
                  <a:pt x="155532" y="271780"/>
                </a:lnTo>
                <a:close/>
              </a:path>
              <a:path w="322580" h="349250">
                <a:moveTo>
                  <a:pt x="190087" y="312420"/>
                </a:moveTo>
                <a:lnTo>
                  <a:pt x="185191" y="312420"/>
                </a:lnTo>
                <a:lnTo>
                  <a:pt x="186791" y="313690"/>
                </a:lnTo>
                <a:lnTo>
                  <a:pt x="188531" y="313690"/>
                </a:lnTo>
                <a:lnTo>
                  <a:pt x="190087" y="312420"/>
                </a:lnTo>
                <a:close/>
              </a:path>
              <a:path w="322580" h="349250">
                <a:moveTo>
                  <a:pt x="70281" y="281940"/>
                </a:moveTo>
                <a:lnTo>
                  <a:pt x="69291" y="281940"/>
                </a:lnTo>
                <a:lnTo>
                  <a:pt x="69189" y="283210"/>
                </a:lnTo>
                <a:lnTo>
                  <a:pt x="69392" y="283210"/>
                </a:lnTo>
                <a:lnTo>
                  <a:pt x="71196" y="288290"/>
                </a:lnTo>
                <a:lnTo>
                  <a:pt x="66751" y="289560"/>
                </a:lnTo>
                <a:lnTo>
                  <a:pt x="70015" y="289560"/>
                </a:lnTo>
                <a:lnTo>
                  <a:pt x="72809" y="290830"/>
                </a:lnTo>
                <a:lnTo>
                  <a:pt x="77889" y="302260"/>
                </a:lnTo>
                <a:lnTo>
                  <a:pt x="77254" y="307340"/>
                </a:lnTo>
                <a:lnTo>
                  <a:pt x="76212" y="309880"/>
                </a:lnTo>
                <a:lnTo>
                  <a:pt x="72440" y="311150"/>
                </a:lnTo>
                <a:lnTo>
                  <a:pt x="70916" y="311150"/>
                </a:lnTo>
                <a:lnTo>
                  <a:pt x="73545" y="312420"/>
                </a:lnTo>
                <a:lnTo>
                  <a:pt x="75577" y="311150"/>
                </a:lnTo>
                <a:lnTo>
                  <a:pt x="77927" y="309880"/>
                </a:lnTo>
                <a:lnTo>
                  <a:pt x="78765" y="308610"/>
                </a:lnTo>
                <a:lnTo>
                  <a:pt x="78727" y="307340"/>
                </a:lnTo>
                <a:lnTo>
                  <a:pt x="80949" y="307340"/>
                </a:lnTo>
                <a:lnTo>
                  <a:pt x="80429" y="306070"/>
                </a:lnTo>
                <a:lnTo>
                  <a:pt x="78968" y="304800"/>
                </a:lnTo>
                <a:lnTo>
                  <a:pt x="79159" y="304800"/>
                </a:lnTo>
                <a:lnTo>
                  <a:pt x="78574" y="302260"/>
                </a:lnTo>
                <a:lnTo>
                  <a:pt x="78257" y="300990"/>
                </a:lnTo>
                <a:lnTo>
                  <a:pt x="80230" y="299720"/>
                </a:lnTo>
                <a:lnTo>
                  <a:pt x="77520" y="299720"/>
                </a:lnTo>
                <a:lnTo>
                  <a:pt x="76669" y="297180"/>
                </a:lnTo>
                <a:lnTo>
                  <a:pt x="75831" y="295910"/>
                </a:lnTo>
                <a:lnTo>
                  <a:pt x="74726" y="293370"/>
                </a:lnTo>
                <a:lnTo>
                  <a:pt x="82016" y="293370"/>
                </a:lnTo>
                <a:lnTo>
                  <a:pt x="84201" y="292100"/>
                </a:lnTo>
                <a:lnTo>
                  <a:pt x="75819" y="292100"/>
                </a:lnTo>
                <a:lnTo>
                  <a:pt x="73406" y="290830"/>
                </a:lnTo>
                <a:lnTo>
                  <a:pt x="71568" y="288380"/>
                </a:lnTo>
                <a:lnTo>
                  <a:pt x="71530" y="288135"/>
                </a:lnTo>
                <a:lnTo>
                  <a:pt x="71742" y="287020"/>
                </a:lnTo>
                <a:lnTo>
                  <a:pt x="72517" y="287020"/>
                </a:lnTo>
                <a:lnTo>
                  <a:pt x="72440" y="284480"/>
                </a:lnTo>
                <a:lnTo>
                  <a:pt x="71488" y="284480"/>
                </a:lnTo>
                <a:lnTo>
                  <a:pt x="70713" y="283210"/>
                </a:lnTo>
                <a:lnTo>
                  <a:pt x="70281" y="281940"/>
                </a:lnTo>
                <a:close/>
              </a:path>
              <a:path w="322580" h="349250">
                <a:moveTo>
                  <a:pt x="78054" y="311150"/>
                </a:moveTo>
                <a:lnTo>
                  <a:pt x="76568" y="311150"/>
                </a:lnTo>
                <a:lnTo>
                  <a:pt x="75590" y="312420"/>
                </a:lnTo>
                <a:lnTo>
                  <a:pt x="76365" y="312420"/>
                </a:lnTo>
                <a:lnTo>
                  <a:pt x="78054" y="311150"/>
                </a:lnTo>
                <a:close/>
              </a:path>
              <a:path w="322580" h="349250">
                <a:moveTo>
                  <a:pt x="154696" y="285750"/>
                </a:moveTo>
                <a:lnTo>
                  <a:pt x="152069" y="285750"/>
                </a:lnTo>
                <a:lnTo>
                  <a:pt x="149948" y="289560"/>
                </a:lnTo>
                <a:lnTo>
                  <a:pt x="136550" y="306070"/>
                </a:lnTo>
                <a:lnTo>
                  <a:pt x="133832" y="311150"/>
                </a:lnTo>
                <a:lnTo>
                  <a:pt x="135470" y="311150"/>
                </a:lnTo>
                <a:lnTo>
                  <a:pt x="138112" y="306070"/>
                </a:lnTo>
                <a:lnTo>
                  <a:pt x="141859" y="300990"/>
                </a:lnTo>
                <a:lnTo>
                  <a:pt x="150774" y="290830"/>
                </a:lnTo>
                <a:lnTo>
                  <a:pt x="154696" y="285750"/>
                </a:lnTo>
                <a:close/>
              </a:path>
              <a:path w="322580" h="349250">
                <a:moveTo>
                  <a:pt x="138849" y="309880"/>
                </a:moveTo>
                <a:lnTo>
                  <a:pt x="136982" y="311150"/>
                </a:lnTo>
                <a:lnTo>
                  <a:pt x="138830" y="311150"/>
                </a:lnTo>
                <a:lnTo>
                  <a:pt x="138849" y="309880"/>
                </a:lnTo>
                <a:close/>
              </a:path>
              <a:path w="322580" h="349250">
                <a:moveTo>
                  <a:pt x="167317" y="276860"/>
                </a:moveTo>
                <a:lnTo>
                  <a:pt x="165163" y="276860"/>
                </a:lnTo>
                <a:lnTo>
                  <a:pt x="166598" y="284480"/>
                </a:lnTo>
                <a:lnTo>
                  <a:pt x="171500" y="290830"/>
                </a:lnTo>
                <a:lnTo>
                  <a:pt x="180416" y="300990"/>
                </a:lnTo>
                <a:lnTo>
                  <a:pt x="184162" y="306070"/>
                </a:lnTo>
                <a:lnTo>
                  <a:pt x="186804" y="311150"/>
                </a:lnTo>
                <a:lnTo>
                  <a:pt x="188442" y="311150"/>
                </a:lnTo>
                <a:lnTo>
                  <a:pt x="185737" y="306070"/>
                </a:lnTo>
                <a:lnTo>
                  <a:pt x="177927" y="295910"/>
                </a:lnTo>
                <a:lnTo>
                  <a:pt x="172339" y="289560"/>
                </a:lnTo>
                <a:lnTo>
                  <a:pt x="170205" y="285750"/>
                </a:lnTo>
                <a:lnTo>
                  <a:pt x="171323" y="285750"/>
                </a:lnTo>
                <a:lnTo>
                  <a:pt x="167728" y="279400"/>
                </a:lnTo>
                <a:lnTo>
                  <a:pt x="167317" y="276860"/>
                </a:lnTo>
                <a:close/>
              </a:path>
              <a:path w="322580" h="349250">
                <a:moveTo>
                  <a:pt x="171323" y="285750"/>
                </a:moveTo>
                <a:lnTo>
                  <a:pt x="170205" y="285750"/>
                </a:lnTo>
                <a:lnTo>
                  <a:pt x="171907" y="287020"/>
                </a:lnTo>
                <a:lnTo>
                  <a:pt x="174002" y="289560"/>
                </a:lnTo>
                <a:lnTo>
                  <a:pt x="176491" y="292100"/>
                </a:lnTo>
                <a:lnTo>
                  <a:pt x="179311" y="293370"/>
                </a:lnTo>
                <a:lnTo>
                  <a:pt x="191033" y="302260"/>
                </a:lnTo>
                <a:lnTo>
                  <a:pt x="191033" y="308610"/>
                </a:lnTo>
                <a:lnTo>
                  <a:pt x="190373" y="309880"/>
                </a:lnTo>
                <a:lnTo>
                  <a:pt x="188912" y="311150"/>
                </a:lnTo>
                <a:lnTo>
                  <a:pt x="191643" y="311150"/>
                </a:lnTo>
                <a:lnTo>
                  <a:pt x="192595" y="309880"/>
                </a:lnTo>
                <a:lnTo>
                  <a:pt x="192595" y="300990"/>
                </a:lnTo>
                <a:lnTo>
                  <a:pt x="180238" y="292100"/>
                </a:lnTo>
                <a:lnTo>
                  <a:pt x="177457" y="290830"/>
                </a:lnTo>
                <a:lnTo>
                  <a:pt x="171323" y="285750"/>
                </a:lnTo>
                <a:close/>
              </a:path>
              <a:path w="322580" h="349250">
                <a:moveTo>
                  <a:pt x="74951" y="303549"/>
                </a:moveTo>
                <a:lnTo>
                  <a:pt x="72847" y="306070"/>
                </a:lnTo>
                <a:lnTo>
                  <a:pt x="71183" y="308610"/>
                </a:lnTo>
                <a:lnTo>
                  <a:pt x="70154" y="308610"/>
                </a:lnTo>
                <a:lnTo>
                  <a:pt x="74091" y="309880"/>
                </a:lnTo>
                <a:lnTo>
                  <a:pt x="76123" y="306070"/>
                </a:lnTo>
                <a:lnTo>
                  <a:pt x="74951" y="303549"/>
                </a:lnTo>
                <a:close/>
              </a:path>
              <a:path w="322580" h="349250">
                <a:moveTo>
                  <a:pt x="111061" y="293370"/>
                </a:moveTo>
                <a:lnTo>
                  <a:pt x="109270" y="293370"/>
                </a:lnTo>
                <a:lnTo>
                  <a:pt x="106032" y="294640"/>
                </a:lnTo>
                <a:lnTo>
                  <a:pt x="101701" y="297180"/>
                </a:lnTo>
                <a:lnTo>
                  <a:pt x="101701" y="304800"/>
                </a:lnTo>
                <a:lnTo>
                  <a:pt x="102489" y="307340"/>
                </a:lnTo>
                <a:lnTo>
                  <a:pt x="105829" y="309880"/>
                </a:lnTo>
                <a:lnTo>
                  <a:pt x="109410" y="309880"/>
                </a:lnTo>
                <a:lnTo>
                  <a:pt x="104927" y="307340"/>
                </a:lnTo>
                <a:lnTo>
                  <a:pt x="103263" y="306070"/>
                </a:lnTo>
                <a:lnTo>
                  <a:pt x="103263" y="303806"/>
                </a:lnTo>
                <a:lnTo>
                  <a:pt x="103003" y="303519"/>
                </a:lnTo>
                <a:lnTo>
                  <a:pt x="103263" y="303104"/>
                </a:lnTo>
                <a:lnTo>
                  <a:pt x="103263" y="298450"/>
                </a:lnTo>
                <a:lnTo>
                  <a:pt x="106133" y="297180"/>
                </a:lnTo>
                <a:lnTo>
                  <a:pt x="107768" y="296075"/>
                </a:lnTo>
                <a:lnTo>
                  <a:pt x="107784" y="295910"/>
                </a:lnTo>
                <a:lnTo>
                  <a:pt x="109258" y="295910"/>
                </a:lnTo>
                <a:lnTo>
                  <a:pt x="109435" y="294640"/>
                </a:lnTo>
                <a:lnTo>
                  <a:pt x="111061" y="293370"/>
                </a:lnTo>
                <a:close/>
              </a:path>
              <a:path w="322580" h="349250">
                <a:moveTo>
                  <a:pt x="217424" y="295910"/>
                </a:moveTo>
                <a:lnTo>
                  <a:pt x="214490" y="295910"/>
                </a:lnTo>
                <a:lnTo>
                  <a:pt x="214517" y="296075"/>
                </a:lnTo>
                <a:lnTo>
                  <a:pt x="216141" y="297180"/>
                </a:lnTo>
                <a:lnTo>
                  <a:pt x="219011" y="298450"/>
                </a:lnTo>
                <a:lnTo>
                  <a:pt x="219011" y="303104"/>
                </a:lnTo>
                <a:lnTo>
                  <a:pt x="219271" y="303519"/>
                </a:lnTo>
                <a:lnTo>
                  <a:pt x="219011" y="303806"/>
                </a:lnTo>
                <a:lnTo>
                  <a:pt x="219011" y="306070"/>
                </a:lnTo>
                <a:lnTo>
                  <a:pt x="215912" y="309880"/>
                </a:lnTo>
                <a:lnTo>
                  <a:pt x="216446" y="309880"/>
                </a:lnTo>
                <a:lnTo>
                  <a:pt x="219786" y="307340"/>
                </a:lnTo>
                <a:lnTo>
                  <a:pt x="220586" y="304800"/>
                </a:lnTo>
                <a:lnTo>
                  <a:pt x="220586" y="298450"/>
                </a:lnTo>
                <a:lnTo>
                  <a:pt x="217424" y="295910"/>
                </a:lnTo>
                <a:close/>
              </a:path>
              <a:path w="322580" h="349250">
                <a:moveTo>
                  <a:pt x="105384" y="299720"/>
                </a:moveTo>
                <a:lnTo>
                  <a:pt x="103263" y="303104"/>
                </a:lnTo>
                <a:lnTo>
                  <a:pt x="103263" y="303806"/>
                </a:lnTo>
                <a:lnTo>
                  <a:pt x="106667" y="307340"/>
                </a:lnTo>
                <a:lnTo>
                  <a:pt x="110413" y="307340"/>
                </a:lnTo>
                <a:lnTo>
                  <a:pt x="106260" y="306070"/>
                </a:lnTo>
                <a:lnTo>
                  <a:pt x="105308" y="302260"/>
                </a:lnTo>
                <a:lnTo>
                  <a:pt x="105384" y="299720"/>
                </a:lnTo>
                <a:close/>
              </a:path>
              <a:path w="322580" h="349250">
                <a:moveTo>
                  <a:pt x="115773" y="304800"/>
                </a:moveTo>
                <a:lnTo>
                  <a:pt x="113588" y="306070"/>
                </a:lnTo>
                <a:lnTo>
                  <a:pt x="110312" y="306070"/>
                </a:lnTo>
                <a:lnTo>
                  <a:pt x="111353" y="307340"/>
                </a:lnTo>
                <a:lnTo>
                  <a:pt x="114236" y="307340"/>
                </a:lnTo>
                <a:lnTo>
                  <a:pt x="115773" y="304800"/>
                </a:lnTo>
                <a:close/>
              </a:path>
              <a:path w="322580" h="349250">
                <a:moveTo>
                  <a:pt x="206502" y="304800"/>
                </a:moveTo>
                <a:lnTo>
                  <a:pt x="208038" y="307340"/>
                </a:lnTo>
                <a:lnTo>
                  <a:pt x="210921" y="307340"/>
                </a:lnTo>
                <a:lnTo>
                  <a:pt x="211963" y="306070"/>
                </a:lnTo>
                <a:lnTo>
                  <a:pt x="208686" y="306070"/>
                </a:lnTo>
                <a:lnTo>
                  <a:pt x="206502" y="304800"/>
                </a:lnTo>
                <a:close/>
              </a:path>
              <a:path w="322580" h="349250">
                <a:moveTo>
                  <a:pt x="216890" y="299720"/>
                </a:moveTo>
                <a:lnTo>
                  <a:pt x="216979" y="302260"/>
                </a:lnTo>
                <a:lnTo>
                  <a:pt x="216014" y="306070"/>
                </a:lnTo>
                <a:lnTo>
                  <a:pt x="211861" y="307340"/>
                </a:lnTo>
                <a:lnTo>
                  <a:pt x="215607" y="307340"/>
                </a:lnTo>
                <a:lnTo>
                  <a:pt x="219011" y="303806"/>
                </a:lnTo>
                <a:lnTo>
                  <a:pt x="219011" y="303104"/>
                </a:lnTo>
                <a:lnTo>
                  <a:pt x="216890" y="299720"/>
                </a:lnTo>
                <a:close/>
              </a:path>
              <a:path w="322580" h="349250">
                <a:moveTo>
                  <a:pt x="66332" y="303530"/>
                </a:moveTo>
                <a:lnTo>
                  <a:pt x="65862" y="303530"/>
                </a:lnTo>
                <a:lnTo>
                  <a:pt x="65938" y="304800"/>
                </a:lnTo>
                <a:lnTo>
                  <a:pt x="66243" y="304800"/>
                </a:lnTo>
                <a:lnTo>
                  <a:pt x="66332" y="303530"/>
                </a:lnTo>
                <a:close/>
              </a:path>
              <a:path w="322580" h="349250">
                <a:moveTo>
                  <a:pt x="68503" y="303530"/>
                </a:moveTo>
                <a:lnTo>
                  <a:pt x="67576" y="303530"/>
                </a:lnTo>
                <a:lnTo>
                  <a:pt x="67538" y="304800"/>
                </a:lnTo>
                <a:lnTo>
                  <a:pt x="68173" y="304800"/>
                </a:lnTo>
                <a:lnTo>
                  <a:pt x="68503" y="303530"/>
                </a:lnTo>
                <a:close/>
              </a:path>
              <a:path w="322580" h="349250">
                <a:moveTo>
                  <a:pt x="103263" y="303104"/>
                </a:moveTo>
                <a:lnTo>
                  <a:pt x="103003" y="303519"/>
                </a:lnTo>
                <a:lnTo>
                  <a:pt x="103263" y="303806"/>
                </a:lnTo>
                <a:lnTo>
                  <a:pt x="103263" y="303104"/>
                </a:lnTo>
                <a:close/>
              </a:path>
              <a:path w="322580" h="349250">
                <a:moveTo>
                  <a:pt x="219011" y="303104"/>
                </a:moveTo>
                <a:lnTo>
                  <a:pt x="219011" y="303806"/>
                </a:lnTo>
                <a:lnTo>
                  <a:pt x="219271" y="303519"/>
                </a:lnTo>
                <a:lnTo>
                  <a:pt x="219011" y="303104"/>
                </a:lnTo>
                <a:close/>
              </a:path>
              <a:path w="322580" h="349250">
                <a:moveTo>
                  <a:pt x="69761" y="302260"/>
                </a:moveTo>
                <a:lnTo>
                  <a:pt x="62572" y="302260"/>
                </a:lnTo>
                <a:lnTo>
                  <a:pt x="64084" y="303530"/>
                </a:lnTo>
                <a:lnTo>
                  <a:pt x="69456" y="303530"/>
                </a:lnTo>
                <a:lnTo>
                  <a:pt x="69761" y="302260"/>
                </a:lnTo>
                <a:close/>
              </a:path>
              <a:path w="322580" h="349250">
                <a:moveTo>
                  <a:pt x="109258" y="295910"/>
                </a:moveTo>
                <a:lnTo>
                  <a:pt x="108013" y="295910"/>
                </a:lnTo>
                <a:lnTo>
                  <a:pt x="107780" y="296067"/>
                </a:lnTo>
                <a:lnTo>
                  <a:pt x="107657" y="298450"/>
                </a:lnTo>
                <a:lnTo>
                  <a:pt x="107861" y="299720"/>
                </a:lnTo>
                <a:lnTo>
                  <a:pt x="109143" y="302260"/>
                </a:lnTo>
                <a:lnTo>
                  <a:pt x="110744" y="303530"/>
                </a:lnTo>
                <a:lnTo>
                  <a:pt x="115646" y="303519"/>
                </a:lnTo>
                <a:lnTo>
                  <a:pt x="119005" y="300990"/>
                </a:lnTo>
                <a:lnTo>
                  <a:pt x="110083" y="300990"/>
                </a:lnTo>
                <a:lnTo>
                  <a:pt x="108902" y="298450"/>
                </a:lnTo>
                <a:lnTo>
                  <a:pt x="109258" y="295910"/>
                </a:lnTo>
                <a:close/>
              </a:path>
              <a:path w="322580" h="349250">
                <a:moveTo>
                  <a:pt x="169113" y="271780"/>
                </a:moveTo>
                <a:lnTo>
                  <a:pt x="167576" y="271780"/>
                </a:lnTo>
                <a:lnTo>
                  <a:pt x="169935" y="276860"/>
                </a:lnTo>
                <a:lnTo>
                  <a:pt x="173969" y="281940"/>
                </a:lnTo>
                <a:lnTo>
                  <a:pt x="179858" y="287020"/>
                </a:lnTo>
                <a:lnTo>
                  <a:pt x="193154" y="293370"/>
                </a:lnTo>
                <a:lnTo>
                  <a:pt x="206641" y="303530"/>
                </a:lnTo>
                <a:lnTo>
                  <a:pt x="211544" y="303519"/>
                </a:lnTo>
                <a:lnTo>
                  <a:pt x="213144" y="302260"/>
                </a:lnTo>
                <a:lnTo>
                  <a:pt x="213779" y="300990"/>
                </a:lnTo>
                <a:lnTo>
                  <a:pt x="207162" y="300990"/>
                </a:lnTo>
                <a:lnTo>
                  <a:pt x="193941" y="292100"/>
                </a:lnTo>
                <a:lnTo>
                  <a:pt x="183629" y="287020"/>
                </a:lnTo>
                <a:lnTo>
                  <a:pt x="179844" y="285750"/>
                </a:lnTo>
                <a:lnTo>
                  <a:pt x="176885" y="283210"/>
                </a:lnTo>
                <a:lnTo>
                  <a:pt x="184912" y="283210"/>
                </a:lnTo>
                <a:lnTo>
                  <a:pt x="183629" y="281940"/>
                </a:lnTo>
                <a:lnTo>
                  <a:pt x="176479" y="281940"/>
                </a:lnTo>
                <a:lnTo>
                  <a:pt x="174421" y="280670"/>
                </a:lnTo>
                <a:lnTo>
                  <a:pt x="172999" y="279400"/>
                </a:lnTo>
                <a:lnTo>
                  <a:pt x="172643" y="278130"/>
                </a:lnTo>
                <a:lnTo>
                  <a:pt x="171996" y="278130"/>
                </a:lnTo>
                <a:lnTo>
                  <a:pt x="171450" y="276860"/>
                </a:lnTo>
                <a:lnTo>
                  <a:pt x="171075" y="275557"/>
                </a:lnTo>
                <a:lnTo>
                  <a:pt x="170840" y="274320"/>
                </a:lnTo>
                <a:lnTo>
                  <a:pt x="170002" y="274320"/>
                </a:lnTo>
                <a:lnTo>
                  <a:pt x="169341" y="273050"/>
                </a:lnTo>
                <a:lnTo>
                  <a:pt x="169113" y="271780"/>
                </a:lnTo>
                <a:close/>
              </a:path>
              <a:path w="322580" h="349250">
                <a:moveTo>
                  <a:pt x="74066" y="298450"/>
                </a:moveTo>
                <a:lnTo>
                  <a:pt x="73837" y="299720"/>
                </a:lnTo>
                <a:lnTo>
                  <a:pt x="73355" y="300990"/>
                </a:lnTo>
                <a:lnTo>
                  <a:pt x="74599" y="300990"/>
                </a:lnTo>
                <a:lnTo>
                  <a:pt x="74676" y="302260"/>
                </a:lnTo>
                <a:lnTo>
                  <a:pt x="72110" y="302260"/>
                </a:lnTo>
                <a:lnTo>
                  <a:pt x="74945" y="303519"/>
                </a:lnTo>
                <a:lnTo>
                  <a:pt x="75590" y="300990"/>
                </a:lnTo>
                <a:lnTo>
                  <a:pt x="75603" y="299720"/>
                </a:lnTo>
                <a:lnTo>
                  <a:pt x="74066" y="298450"/>
                </a:lnTo>
                <a:close/>
              </a:path>
              <a:path w="322580" h="349250">
                <a:moveTo>
                  <a:pt x="71120" y="294640"/>
                </a:moveTo>
                <a:lnTo>
                  <a:pt x="70751" y="295910"/>
                </a:lnTo>
                <a:lnTo>
                  <a:pt x="70015" y="295910"/>
                </a:lnTo>
                <a:lnTo>
                  <a:pt x="69024" y="297180"/>
                </a:lnTo>
                <a:lnTo>
                  <a:pt x="71107" y="297180"/>
                </a:lnTo>
                <a:lnTo>
                  <a:pt x="71043" y="298450"/>
                </a:lnTo>
                <a:lnTo>
                  <a:pt x="68580" y="298450"/>
                </a:lnTo>
                <a:lnTo>
                  <a:pt x="69240" y="299720"/>
                </a:lnTo>
                <a:lnTo>
                  <a:pt x="68351" y="302260"/>
                </a:lnTo>
                <a:lnTo>
                  <a:pt x="73494" y="302260"/>
                </a:lnTo>
                <a:lnTo>
                  <a:pt x="73875" y="300990"/>
                </a:lnTo>
                <a:lnTo>
                  <a:pt x="70523" y="300990"/>
                </a:lnTo>
                <a:lnTo>
                  <a:pt x="70637" y="299720"/>
                </a:lnTo>
                <a:lnTo>
                  <a:pt x="72301" y="298450"/>
                </a:lnTo>
                <a:lnTo>
                  <a:pt x="72212" y="295910"/>
                </a:lnTo>
                <a:lnTo>
                  <a:pt x="71120" y="294640"/>
                </a:lnTo>
                <a:close/>
              </a:path>
              <a:path w="322580" h="349250">
                <a:moveTo>
                  <a:pt x="218617" y="285750"/>
                </a:moveTo>
                <a:lnTo>
                  <a:pt x="217970" y="287020"/>
                </a:lnTo>
                <a:lnTo>
                  <a:pt x="217906" y="288290"/>
                </a:lnTo>
                <a:lnTo>
                  <a:pt x="209054" y="288290"/>
                </a:lnTo>
                <a:lnTo>
                  <a:pt x="216839" y="289560"/>
                </a:lnTo>
                <a:lnTo>
                  <a:pt x="221056" y="290830"/>
                </a:lnTo>
                <a:lnTo>
                  <a:pt x="230898" y="293370"/>
                </a:lnTo>
                <a:lnTo>
                  <a:pt x="236474" y="293370"/>
                </a:lnTo>
                <a:lnTo>
                  <a:pt x="244233" y="295910"/>
                </a:lnTo>
                <a:lnTo>
                  <a:pt x="248323" y="299720"/>
                </a:lnTo>
                <a:lnTo>
                  <a:pt x="252742" y="300990"/>
                </a:lnTo>
                <a:lnTo>
                  <a:pt x="254393" y="302260"/>
                </a:lnTo>
                <a:lnTo>
                  <a:pt x="256057" y="302260"/>
                </a:lnTo>
                <a:lnTo>
                  <a:pt x="254215" y="299720"/>
                </a:lnTo>
                <a:lnTo>
                  <a:pt x="250228" y="298450"/>
                </a:lnTo>
                <a:lnTo>
                  <a:pt x="245859" y="295910"/>
                </a:lnTo>
                <a:lnTo>
                  <a:pt x="242671" y="293370"/>
                </a:lnTo>
                <a:lnTo>
                  <a:pt x="240233" y="292100"/>
                </a:lnTo>
                <a:lnTo>
                  <a:pt x="229514" y="292100"/>
                </a:lnTo>
                <a:lnTo>
                  <a:pt x="229323" y="290830"/>
                </a:lnTo>
                <a:lnTo>
                  <a:pt x="224358" y="290830"/>
                </a:lnTo>
                <a:lnTo>
                  <a:pt x="224148" y="289560"/>
                </a:lnTo>
                <a:lnTo>
                  <a:pt x="218770" y="289560"/>
                </a:lnTo>
                <a:lnTo>
                  <a:pt x="218465" y="287020"/>
                </a:lnTo>
                <a:lnTo>
                  <a:pt x="218617" y="285750"/>
                </a:lnTo>
                <a:close/>
              </a:path>
              <a:path w="322580" h="349250">
                <a:moveTo>
                  <a:pt x="272364" y="293370"/>
                </a:moveTo>
                <a:lnTo>
                  <a:pt x="268389" y="293370"/>
                </a:lnTo>
                <a:lnTo>
                  <a:pt x="264375" y="295910"/>
                </a:lnTo>
                <a:lnTo>
                  <a:pt x="262051" y="299720"/>
                </a:lnTo>
                <a:lnTo>
                  <a:pt x="258343" y="300990"/>
                </a:lnTo>
                <a:lnTo>
                  <a:pt x="256057" y="302260"/>
                </a:lnTo>
                <a:lnTo>
                  <a:pt x="259803" y="302260"/>
                </a:lnTo>
                <a:lnTo>
                  <a:pt x="260832" y="300990"/>
                </a:lnTo>
                <a:lnTo>
                  <a:pt x="266306" y="298450"/>
                </a:lnTo>
                <a:lnTo>
                  <a:pt x="264960" y="298450"/>
                </a:lnTo>
                <a:lnTo>
                  <a:pt x="267500" y="295910"/>
                </a:lnTo>
                <a:lnTo>
                  <a:pt x="270865" y="295910"/>
                </a:lnTo>
                <a:lnTo>
                  <a:pt x="271322" y="294640"/>
                </a:lnTo>
                <a:lnTo>
                  <a:pt x="271881" y="294640"/>
                </a:lnTo>
                <a:lnTo>
                  <a:pt x="272364" y="293370"/>
                </a:lnTo>
                <a:close/>
              </a:path>
              <a:path w="322580" h="349250">
                <a:moveTo>
                  <a:pt x="149552" y="265430"/>
                </a:moveTo>
                <a:lnTo>
                  <a:pt x="148094" y="265430"/>
                </a:lnTo>
                <a:lnTo>
                  <a:pt x="149809" y="267970"/>
                </a:lnTo>
                <a:lnTo>
                  <a:pt x="151942" y="271780"/>
                </a:lnTo>
                <a:lnTo>
                  <a:pt x="151231" y="275590"/>
                </a:lnTo>
                <a:lnTo>
                  <a:pt x="150926" y="276860"/>
                </a:lnTo>
                <a:lnTo>
                  <a:pt x="150456" y="278130"/>
                </a:lnTo>
                <a:lnTo>
                  <a:pt x="149631" y="278130"/>
                </a:lnTo>
                <a:lnTo>
                  <a:pt x="149161" y="279400"/>
                </a:lnTo>
                <a:lnTo>
                  <a:pt x="147751" y="280670"/>
                </a:lnTo>
                <a:lnTo>
                  <a:pt x="145732" y="281940"/>
                </a:lnTo>
                <a:lnTo>
                  <a:pt x="138671" y="281940"/>
                </a:lnTo>
                <a:lnTo>
                  <a:pt x="137388" y="283210"/>
                </a:lnTo>
                <a:lnTo>
                  <a:pt x="145389" y="283210"/>
                </a:lnTo>
                <a:lnTo>
                  <a:pt x="142430" y="285750"/>
                </a:lnTo>
                <a:lnTo>
                  <a:pt x="138645" y="287020"/>
                </a:lnTo>
                <a:lnTo>
                  <a:pt x="128333" y="292100"/>
                </a:lnTo>
                <a:lnTo>
                  <a:pt x="115112" y="300990"/>
                </a:lnTo>
                <a:lnTo>
                  <a:pt x="119005" y="300990"/>
                </a:lnTo>
                <a:lnTo>
                  <a:pt x="129120" y="293370"/>
                </a:lnTo>
                <a:lnTo>
                  <a:pt x="142417" y="287020"/>
                </a:lnTo>
                <a:lnTo>
                  <a:pt x="148307" y="281940"/>
                </a:lnTo>
                <a:lnTo>
                  <a:pt x="152345" y="276860"/>
                </a:lnTo>
                <a:lnTo>
                  <a:pt x="153528" y="274320"/>
                </a:lnTo>
                <a:lnTo>
                  <a:pt x="152298" y="274320"/>
                </a:lnTo>
                <a:lnTo>
                  <a:pt x="152476" y="269240"/>
                </a:lnTo>
                <a:lnTo>
                  <a:pt x="149552" y="265430"/>
                </a:lnTo>
                <a:close/>
              </a:path>
              <a:path w="322580" h="349250">
                <a:moveTo>
                  <a:pt x="214045" y="293370"/>
                </a:moveTo>
                <a:lnTo>
                  <a:pt x="211213" y="293370"/>
                </a:lnTo>
                <a:lnTo>
                  <a:pt x="212953" y="294640"/>
                </a:lnTo>
                <a:lnTo>
                  <a:pt x="213360" y="298450"/>
                </a:lnTo>
                <a:lnTo>
                  <a:pt x="212204" y="300990"/>
                </a:lnTo>
                <a:lnTo>
                  <a:pt x="213779" y="300990"/>
                </a:lnTo>
                <a:lnTo>
                  <a:pt x="214414" y="299720"/>
                </a:lnTo>
                <a:lnTo>
                  <a:pt x="214617" y="298450"/>
                </a:lnTo>
                <a:lnTo>
                  <a:pt x="214506" y="296067"/>
                </a:lnTo>
                <a:lnTo>
                  <a:pt x="214274" y="295910"/>
                </a:lnTo>
                <a:lnTo>
                  <a:pt x="217424" y="295910"/>
                </a:lnTo>
                <a:lnTo>
                  <a:pt x="214045" y="293370"/>
                </a:lnTo>
                <a:close/>
              </a:path>
              <a:path w="322580" h="349250">
                <a:moveTo>
                  <a:pt x="62128" y="298450"/>
                </a:moveTo>
                <a:lnTo>
                  <a:pt x="61328" y="298450"/>
                </a:lnTo>
                <a:lnTo>
                  <a:pt x="61874" y="299720"/>
                </a:lnTo>
                <a:lnTo>
                  <a:pt x="62128" y="298450"/>
                </a:lnTo>
                <a:close/>
              </a:path>
              <a:path w="322580" h="349250">
                <a:moveTo>
                  <a:pt x="67437" y="298450"/>
                </a:moveTo>
                <a:lnTo>
                  <a:pt x="63055" y="298450"/>
                </a:lnTo>
                <a:lnTo>
                  <a:pt x="65151" y="299720"/>
                </a:lnTo>
                <a:lnTo>
                  <a:pt x="67437" y="298450"/>
                </a:lnTo>
                <a:close/>
              </a:path>
              <a:path w="322580" h="349250">
                <a:moveTo>
                  <a:pt x="89001" y="289560"/>
                </a:moveTo>
                <a:lnTo>
                  <a:pt x="77520" y="299720"/>
                </a:lnTo>
                <a:lnTo>
                  <a:pt x="80230" y="299720"/>
                </a:lnTo>
                <a:lnTo>
                  <a:pt x="91973" y="292100"/>
                </a:lnTo>
                <a:lnTo>
                  <a:pt x="89852" y="292100"/>
                </a:lnTo>
                <a:lnTo>
                  <a:pt x="90068" y="290830"/>
                </a:lnTo>
                <a:lnTo>
                  <a:pt x="89001" y="289560"/>
                </a:lnTo>
                <a:close/>
              </a:path>
              <a:path w="322580" h="349250">
                <a:moveTo>
                  <a:pt x="277063" y="294640"/>
                </a:moveTo>
                <a:lnTo>
                  <a:pt x="274040" y="294640"/>
                </a:lnTo>
                <a:lnTo>
                  <a:pt x="272994" y="295599"/>
                </a:lnTo>
                <a:lnTo>
                  <a:pt x="272935" y="295910"/>
                </a:lnTo>
                <a:lnTo>
                  <a:pt x="272656" y="295910"/>
                </a:lnTo>
                <a:lnTo>
                  <a:pt x="272072" y="297180"/>
                </a:lnTo>
                <a:lnTo>
                  <a:pt x="270637" y="298450"/>
                </a:lnTo>
                <a:lnTo>
                  <a:pt x="266306" y="298450"/>
                </a:lnTo>
                <a:lnTo>
                  <a:pt x="269024" y="299720"/>
                </a:lnTo>
                <a:lnTo>
                  <a:pt x="273037" y="298450"/>
                </a:lnTo>
                <a:lnTo>
                  <a:pt x="273659" y="297180"/>
                </a:lnTo>
                <a:lnTo>
                  <a:pt x="275361" y="295910"/>
                </a:lnTo>
                <a:lnTo>
                  <a:pt x="272935" y="295910"/>
                </a:lnTo>
                <a:lnTo>
                  <a:pt x="272907" y="295679"/>
                </a:lnTo>
                <a:lnTo>
                  <a:pt x="275670" y="295679"/>
                </a:lnTo>
                <a:lnTo>
                  <a:pt x="277063" y="294640"/>
                </a:lnTo>
                <a:close/>
              </a:path>
              <a:path w="322580" h="349250">
                <a:moveTo>
                  <a:pt x="58762" y="294640"/>
                </a:moveTo>
                <a:lnTo>
                  <a:pt x="57797" y="294640"/>
                </a:lnTo>
                <a:lnTo>
                  <a:pt x="58229" y="295599"/>
                </a:lnTo>
                <a:lnTo>
                  <a:pt x="58302" y="296075"/>
                </a:lnTo>
                <a:lnTo>
                  <a:pt x="57861" y="297180"/>
                </a:lnTo>
                <a:lnTo>
                  <a:pt x="58369" y="298450"/>
                </a:lnTo>
                <a:lnTo>
                  <a:pt x="58750" y="297180"/>
                </a:lnTo>
                <a:lnTo>
                  <a:pt x="59474" y="295910"/>
                </a:lnTo>
                <a:lnTo>
                  <a:pt x="60794" y="295910"/>
                </a:lnTo>
                <a:lnTo>
                  <a:pt x="58762" y="294640"/>
                </a:lnTo>
                <a:close/>
              </a:path>
              <a:path w="322580" h="349250">
                <a:moveTo>
                  <a:pt x="60960" y="297180"/>
                </a:moveTo>
                <a:lnTo>
                  <a:pt x="59588" y="297180"/>
                </a:lnTo>
                <a:lnTo>
                  <a:pt x="59702" y="298450"/>
                </a:lnTo>
                <a:lnTo>
                  <a:pt x="60248" y="298450"/>
                </a:lnTo>
                <a:lnTo>
                  <a:pt x="60960" y="297180"/>
                </a:lnTo>
                <a:close/>
              </a:path>
              <a:path w="322580" h="349250">
                <a:moveTo>
                  <a:pt x="70827" y="297180"/>
                </a:moveTo>
                <a:lnTo>
                  <a:pt x="60960" y="297180"/>
                </a:lnTo>
                <a:lnTo>
                  <a:pt x="61506" y="298450"/>
                </a:lnTo>
                <a:lnTo>
                  <a:pt x="70142" y="298450"/>
                </a:lnTo>
                <a:lnTo>
                  <a:pt x="70827" y="297180"/>
                </a:lnTo>
                <a:close/>
              </a:path>
              <a:path w="322580" h="349250">
                <a:moveTo>
                  <a:pt x="258699" y="297180"/>
                </a:moveTo>
                <a:lnTo>
                  <a:pt x="258089" y="297180"/>
                </a:lnTo>
                <a:lnTo>
                  <a:pt x="257746" y="298450"/>
                </a:lnTo>
                <a:lnTo>
                  <a:pt x="259067" y="298450"/>
                </a:lnTo>
                <a:lnTo>
                  <a:pt x="258699" y="297180"/>
                </a:lnTo>
                <a:close/>
              </a:path>
              <a:path w="322580" h="349250">
                <a:moveTo>
                  <a:pt x="260261" y="295910"/>
                </a:moveTo>
                <a:lnTo>
                  <a:pt x="259778" y="295910"/>
                </a:lnTo>
                <a:lnTo>
                  <a:pt x="260261" y="298450"/>
                </a:lnTo>
                <a:lnTo>
                  <a:pt x="261061" y="298450"/>
                </a:lnTo>
                <a:lnTo>
                  <a:pt x="260629" y="297180"/>
                </a:lnTo>
                <a:lnTo>
                  <a:pt x="260261" y="295910"/>
                </a:lnTo>
                <a:close/>
              </a:path>
              <a:path w="322580" h="349250">
                <a:moveTo>
                  <a:pt x="60794" y="295910"/>
                </a:moveTo>
                <a:lnTo>
                  <a:pt x="59474" y="295910"/>
                </a:lnTo>
                <a:lnTo>
                  <a:pt x="60071" y="297180"/>
                </a:lnTo>
                <a:lnTo>
                  <a:pt x="62382" y="297180"/>
                </a:lnTo>
                <a:lnTo>
                  <a:pt x="60794" y="295910"/>
                </a:lnTo>
                <a:close/>
              </a:path>
              <a:path w="322580" h="349250">
                <a:moveTo>
                  <a:pt x="67881" y="292100"/>
                </a:moveTo>
                <a:lnTo>
                  <a:pt x="66509" y="292100"/>
                </a:lnTo>
                <a:lnTo>
                  <a:pt x="67524" y="295599"/>
                </a:lnTo>
                <a:lnTo>
                  <a:pt x="67482" y="296075"/>
                </a:lnTo>
                <a:lnTo>
                  <a:pt x="66598" y="297180"/>
                </a:lnTo>
                <a:lnTo>
                  <a:pt x="68275" y="297180"/>
                </a:lnTo>
                <a:lnTo>
                  <a:pt x="68910" y="294640"/>
                </a:lnTo>
                <a:lnTo>
                  <a:pt x="68834" y="293370"/>
                </a:lnTo>
                <a:lnTo>
                  <a:pt x="67881" y="292100"/>
                </a:lnTo>
                <a:close/>
              </a:path>
              <a:path w="322580" h="349250">
                <a:moveTo>
                  <a:pt x="261658" y="294640"/>
                </a:moveTo>
                <a:lnTo>
                  <a:pt x="254431" y="294640"/>
                </a:lnTo>
                <a:lnTo>
                  <a:pt x="255854" y="295910"/>
                </a:lnTo>
                <a:lnTo>
                  <a:pt x="256260" y="297180"/>
                </a:lnTo>
                <a:lnTo>
                  <a:pt x="258597" y="297180"/>
                </a:lnTo>
                <a:lnTo>
                  <a:pt x="259778" y="295910"/>
                </a:lnTo>
                <a:lnTo>
                  <a:pt x="260261" y="295910"/>
                </a:lnTo>
                <a:lnTo>
                  <a:pt x="261658" y="294640"/>
                </a:lnTo>
                <a:close/>
              </a:path>
              <a:path w="322580" h="349250">
                <a:moveTo>
                  <a:pt x="263969" y="292100"/>
                </a:moveTo>
                <a:lnTo>
                  <a:pt x="259499" y="292100"/>
                </a:lnTo>
                <a:lnTo>
                  <a:pt x="261607" y="293370"/>
                </a:lnTo>
                <a:lnTo>
                  <a:pt x="260654" y="294640"/>
                </a:lnTo>
                <a:lnTo>
                  <a:pt x="262077" y="294640"/>
                </a:lnTo>
                <a:lnTo>
                  <a:pt x="262168" y="296075"/>
                </a:lnTo>
                <a:lnTo>
                  <a:pt x="262864" y="297180"/>
                </a:lnTo>
                <a:lnTo>
                  <a:pt x="262864" y="295910"/>
                </a:lnTo>
                <a:lnTo>
                  <a:pt x="262102" y="294640"/>
                </a:lnTo>
                <a:lnTo>
                  <a:pt x="263042" y="293370"/>
                </a:lnTo>
                <a:lnTo>
                  <a:pt x="264058" y="293370"/>
                </a:lnTo>
                <a:lnTo>
                  <a:pt x="263969" y="292100"/>
                </a:lnTo>
                <a:close/>
              </a:path>
              <a:path w="322580" h="349250">
                <a:moveTo>
                  <a:pt x="108013" y="295910"/>
                </a:moveTo>
                <a:lnTo>
                  <a:pt x="107784" y="295910"/>
                </a:lnTo>
                <a:lnTo>
                  <a:pt x="107768" y="296075"/>
                </a:lnTo>
                <a:lnTo>
                  <a:pt x="108013" y="295910"/>
                </a:lnTo>
                <a:close/>
              </a:path>
              <a:path w="322580" h="349250">
                <a:moveTo>
                  <a:pt x="214490" y="295910"/>
                </a:moveTo>
                <a:lnTo>
                  <a:pt x="214274" y="295910"/>
                </a:lnTo>
                <a:lnTo>
                  <a:pt x="214506" y="296067"/>
                </a:lnTo>
                <a:lnTo>
                  <a:pt x="214490" y="295910"/>
                </a:lnTo>
                <a:close/>
              </a:path>
              <a:path w="322580" h="349250">
                <a:moveTo>
                  <a:pt x="272948" y="293370"/>
                </a:moveTo>
                <a:lnTo>
                  <a:pt x="272364" y="293370"/>
                </a:lnTo>
                <a:lnTo>
                  <a:pt x="272783" y="294640"/>
                </a:lnTo>
                <a:lnTo>
                  <a:pt x="272907" y="295679"/>
                </a:lnTo>
                <a:lnTo>
                  <a:pt x="273113" y="294640"/>
                </a:lnTo>
                <a:lnTo>
                  <a:pt x="272948" y="293370"/>
                </a:lnTo>
                <a:close/>
              </a:path>
              <a:path w="322580" h="349250">
                <a:moveTo>
                  <a:pt x="263613" y="293370"/>
                </a:moveTo>
                <a:lnTo>
                  <a:pt x="263042" y="293370"/>
                </a:lnTo>
                <a:lnTo>
                  <a:pt x="263347" y="294640"/>
                </a:lnTo>
                <a:lnTo>
                  <a:pt x="264210" y="294640"/>
                </a:lnTo>
                <a:lnTo>
                  <a:pt x="263613" y="293370"/>
                </a:lnTo>
                <a:close/>
              </a:path>
              <a:path w="322580" h="349250">
                <a:moveTo>
                  <a:pt x="274891" y="293370"/>
                </a:moveTo>
                <a:lnTo>
                  <a:pt x="274040" y="293370"/>
                </a:lnTo>
                <a:lnTo>
                  <a:pt x="274701" y="294640"/>
                </a:lnTo>
                <a:lnTo>
                  <a:pt x="274891" y="293370"/>
                </a:lnTo>
                <a:close/>
              </a:path>
              <a:path w="322580" h="349250">
                <a:moveTo>
                  <a:pt x="290080" y="279400"/>
                </a:moveTo>
                <a:lnTo>
                  <a:pt x="288340" y="279400"/>
                </a:lnTo>
                <a:lnTo>
                  <a:pt x="287032" y="283210"/>
                </a:lnTo>
                <a:lnTo>
                  <a:pt x="284746" y="287020"/>
                </a:lnTo>
                <a:lnTo>
                  <a:pt x="281825" y="288290"/>
                </a:lnTo>
                <a:lnTo>
                  <a:pt x="280860" y="288290"/>
                </a:lnTo>
                <a:lnTo>
                  <a:pt x="281813" y="292100"/>
                </a:lnTo>
                <a:lnTo>
                  <a:pt x="278358" y="293370"/>
                </a:lnTo>
                <a:lnTo>
                  <a:pt x="276098" y="294640"/>
                </a:lnTo>
                <a:lnTo>
                  <a:pt x="279628" y="294640"/>
                </a:lnTo>
                <a:lnTo>
                  <a:pt x="282257" y="292100"/>
                </a:lnTo>
                <a:lnTo>
                  <a:pt x="282395" y="291240"/>
                </a:lnTo>
                <a:lnTo>
                  <a:pt x="282384" y="290830"/>
                </a:lnTo>
                <a:lnTo>
                  <a:pt x="285915" y="288290"/>
                </a:lnTo>
                <a:lnTo>
                  <a:pt x="288632" y="284480"/>
                </a:lnTo>
                <a:lnTo>
                  <a:pt x="290080" y="279400"/>
                </a:lnTo>
                <a:close/>
              </a:path>
              <a:path w="322580" h="349250">
                <a:moveTo>
                  <a:pt x="59358" y="292561"/>
                </a:moveTo>
                <a:lnTo>
                  <a:pt x="58801" y="293370"/>
                </a:lnTo>
                <a:lnTo>
                  <a:pt x="59423" y="293370"/>
                </a:lnTo>
                <a:lnTo>
                  <a:pt x="59358" y="292561"/>
                </a:lnTo>
                <a:close/>
              </a:path>
              <a:path w="322580" h="349250">
                <a:moveTo>
                  <a:pt x="63182" y="292100"/>
                </a:moveTo>
                <a:lnTo>
                  <a:pt x="61175" y="292100"/>
                </a:lnTo>
                <a:lnTo>
                  <a:pt x="61188" y="293370"/>
                </a:lnTo>
                <a:lnTo>
                  <a:pt x="62966" y="293370"/>
                </a:lnTo>
                <a:lnTo>
                  <a:pt x="63182" y="292100"/>
                </a:lnTo>
                <a:close/>
              </a:path>
              <a:path w="322580" h="349250">
                <a:moveTo>
                  <a:pt x="69850" y="289560"/>
                </a:moveTo>
                <a:lnTo>
                  <a:pt x="68719" y="289560"/>
                </a:lnTo>
                <a:lnTo>
                  <a:pt x="68910" y="290830"/>
                </a:lnTo>
                <a:lnTo>
                  <a:pt x="69418" y="292100"/>
                </a:lnTo>
                <a:lnTo>
                  <a:pt x="67881" y="292100"/>
                </a:lnTo>
                <a:lnTo>
                  <a:pt x="68973" y="293370"/>
                </a:lnTo>
                <a:lnTo>
                  <a:pt x="71259" y="293370"/>
                </a:lnTo>
                <a:lnTo>
                  <a:pt x="70307" y="292100"/>
                </a:lnTo>
                <a:lnTo>
                  <a:pt x="69850" y="289560"/>
                </a:lnTo>
                <a:close/>
              </a:path>
              <a:path w="322580" h="349250">
                <a:moveTo>
                  <a:pt x="267830" y="281940"/>
                </a:moveTo>
                <a:lnTo>
                  <a:pt x="265442" y="281940"/>
                </a:lnTo>
                <a:lnTo>
                  <a:pt x="266319" y="283210"/>
                </a:lnTo>
                <a:lnTo>
                  <a:pt x="266357" y="285750"/>
                </a:lnTo>
                <a:lnTo>
                  <a:pt x="263918" y="287020"/>
                </a:lnTo>
                <a:lnTo>
                  <a:pt x="262892" y="288135"/>
                </a:lnTo>
                <a:lnTo>
                  <a:pt x="262766" y="288380"/>
                </a:lnTo>
                <a:lnTo>
                  <a:pt x="263194" y="290830"/>
                </a:lnTo>
                <a:lnTo>
                  <a:pt x="252450" y="290830"/>
                </a:lnTo>
                <a:lnTo>
                  <a:pt x="252120" y="292100"/>
                </a:lnTo>
                <a:lnTo>
                  <a:pt x="263969" y="292100"/>
                </a:lnTo>
                <a:lnTo>
                  <a:pt x="265455" y="293370"/>
                </a:lnTo>
                <a:lnTo>
                  <a:pt x="264388" y="290830"/>
                </a:lnTo>
                <a:lnTo>
                  <a:pt x="264655" y="288290"/>
                </a:lnTo>
                <a:lnTo>
                  <a:pt x="267462" y="287020"/>
                </a:lnTo>
                <a:lnTo>
                  <a:pt x="272872" y="287020"/>
                </a:lnTo>
                <a:lnTo>
                  <a:pt x="272707" y="285750"/>
                </a:lnTo>
                <a:lnTo>
                  <a:pt x="267296" y="285750"/>
                </a:lnTo>
                <a:lnTo>
                  <a:pt x="267398" y="284480"/>
                </a:lnTo>
                <a:lnTo>
                  <a:pt x="268939" y="284480"/>
                </a:lnTo>
                <a:lnTo>
                  <a:pt x="267830" y="281940"/>
                </a:lnTo>
                <a:close/>
              </a:path>
              <a:path w="322580" h="349250">
                <a:moveTo>
                  <a:pt x="272872" y="287020"/>
                </a:moveTo>
                <a:lnTo>
                  <a:pt x="270471" y="287020"/>
                </a:lnTo>
                <a:lnTo>
                  <a:pt x="271246" y="289560"/>
                </a:lnTo>
                <a:lnTo>
                  <a:pt x="270992" y="290830"/>
                </a:lnTo>
                <a:lnTo>
                  <a:pt x="269621" y="293370"/>
                </a:lnTo>
                <a:lnTo>
                  <a:pt x="277317" y="293370"/>
                </a:lnTo>
                <a:lnTo>
                  <a:pt x="276047" y="292100"/>
                </a:lnTo>
                <a:lnTo>
                  <a:pt x="272402" y="292100"/>
                </a:lnTo>
                <a:lnTo>
                  <a:pt x="273202" y="289560"/>
                </a:lnTo>
                <a:lnTo>
                  <a:pt x="272872" y="287020"/>
                </a:lnTo>
                <a:close/>
              </a:path>
              <a:path w="322580" h="349250">
                <a:moveTo>
                  <a:pt x="59677" y="292100"/>
                </a:moveTo>
                <a:lnTo>
                  <a:pt x="59321" y="292100"/>
                </a:lnTo>
                <a:lnTo>
                  <a:pt x="59358" y="292561"/>
                </a:lnTo>
                <a:lnTo>
                  <a:pt x="59677" y="292100"/>
                </a:lnTo>
                <a:close/>
              </a:path>
              <a:path w="322580" h="349250">
                <a:moveTo>
                  <a:pt x="51814" y="291240"/>
                </a:moveTo>
                <a:lnTo>
                  <a:pt x="51231" y="292100"/>
                </a:lnTo>
                <a:lnTo>
                  <a:pt x="51972" y="292296"/>
                </a:lnTo>
                <a:lnTo>
                  <a:pt x="51814" y="291240"/>
                </a:lnTo>
                <a:close/>
              </a:path>
              <a:path w="322580" h="349250">
                <a:moveTo>
                  <a:pt x="55791" y="289560"/>
                </a:moveTo>
                <a:lnTo>
                  <a:pt x="54864" y="289560"/>
                </a:lnTo>
                <a:lnTo>
                  <a:pt x="54660" y="292100"/>
                </a:lnTo>
                <a:lnTo>
                  <a:pt x="55143" y="292100"/>
                </a:lnTo>
                <a:lnTo>
                  <a:pt x="55791" y="289560"/>
                </a:lnTo>
                <a:close/>
              </a:path>
              <a:path w="322580" h="349250">
                <a:moveTo>
                  <a:pt x="63271" y="270510"/>
                </a:moveTo>
                <a:lnTo>
                  <a:pt x="60960" y="270510"/>
                </a:lnTo>
                <a:lnTo>
                  <a:pt x="62496" y="271780"/>
                </a:lnTo>
                <a:lnTo>
                  <a:pt x="60858" y="274320"/>
                </a:lnTo>
                <a:lnTo>
                  <a:pt x="58750" y="275590"/>
                </a:lnTo>
                <a:lnTo>
                  <a:pt x="61760" y="275590"/>
                </a:lnTo>
                <a:lnTo>
                  <a:pt x="63373" y="276860"/>
                </a:lnTo>
                <a:lnTo>
                  <a:pt x="63830" y="279400"/>
                </a:lnTo>
                <a:lnTo>
                  <a:pt x="64846" y="280670"/>
                </a:lnTo>
                <a:lnTo>
                  <a:pt x="63296" y="281940"/>
                </a:lnTo>
                <a:lnTo>
                  <a:pt x="62852" y="283210"/>
                </a:lnTo>
                <a:lnTo>
                  <a:pt x="61747" y="285750"/>
                </a:lnTo>
                <a:lnTo>
                  <a:pt x="62801" y="288290"/>
                </a:lnTo>
                <a:lnTo>
                  <a:pt x="64554" y="289560"/>
                </a:lnTo>
                <a:lnTo>
                  <a:pt x="62153" y="290830"/>
                </a:lnTo>
                <a:lnTo>
                  <a:pt x="57035" y="290830"/>
                </a:lnTo>
                <a:lnTo>
                  <a:pt x="56629" y="292100"/>
                </a:lnTo>
                <a:lnTo>
                  <a:pt x="68465" y="292100"/>
                </a:lnTo>
                <a:lnTo>
                  <a:pt x="67360" y="290830"/>
                </a:lnTo>
                <a:lnTo>
                  <a:pt x="67322" y="289560"/>
                </a:lnTo>
                <a:lnTo>
                  <a:pt x="66751" y="289560"/>
                </a:lnTo>
                <a:lnTo>
                  <a:pt x="63728" y="287020"/>
                </a:lnTo>
                <a:lnTo>
                  <a:pt x="63728" y="284480"/>
                </a:lnTo>
                <a:lnTo>
                  <a:pt x="67462" y="280670"/>
                </a:lnTo>
                <a:lnTo>
                  <a:pt x="68021" y="280670"/>
                </a:lnTo>
                <a:lnTo>
                  <a:pt x="68767" y="279400"/>
                </a:lnTo>
                <a:lnTo>
                  <a:pt x="66001" y="279400"/>
                </a:lnTo>
                <a:lnTo>
                  <a:pt x="65532" y="278130"/>
                </a:lnTo>
                <a:lnTo>
                  <a:pt x="66319" y="276860"/>
                </a:lnTo>
                <a:lnTo>
                  <a:pt x="64846" y="276860"/>
                </a:lnTo>
                <a:lnTo>
                  <a:pt x="63868" y="275557"/>
                </a:lnTo>
                <a:lnTo>
                  <a:pt x="62903" y="274320"/>
                </a:lnTo>
                <a:lnTo>
                  <a:pt x="63601" y="271780"/>
                </a:lnTo>
                <a:lnTo>
                  <a:pt x="63271" y="270510"/>
                </a:lnTo>
                <a:close/>
              </a:path>
              <a:path w="322580" h="349250">
                <a:moveTo>
                  <a:pt x="84632" y="290830"/>
                </a:moveTo>
                <a:lnTo>
                  <a:pt x="82816" y="292100"/>
                </a:lnTo>
                <a:lnTo>
                  <a:pt x="84201" y="292100"/>
                </a:lnTo>
                <a:lnTo>
                  <a:pt x="84632" y="290830"/>
                </a:lnTo>
                <a:close/>
              </a:path>
              <a:path w="322580" h="349250">
                <a:moveTo>
                  <a:pt x="92329" y="288290"/>
                </a:moveTo>
                <a:lnTo>
                  <a:pt x="91833" y="288290"/>
                </a:lnTo>
                <a:lnTo>
                  <a:pt x="92278" y="289560"/>
                </a:lnTo>
                <a:lnTo>
                  <a:pt x="91541" y="292100"/>
                </a:lnTo>
                <a:lnTo>
                  <a:pt x="91973" y="292100"/>
                </a:lnTo>
                <a:lnTo>
                  <a:pt x="94356" y="290830"/>
                </a:lnTo>
                <a:lnTo>
                  <a:pt x="92671" y="290830"/>
                </a:lnTo>
                <a:lnTo>
                  <a:pt x="92913" y="289560"/>
                </a:lnTo>
                <a:lnTo>
                  <a:pt x="92329" y="288290"/>
                </a:lnTo>
                <a:close/>
              </a:path>
              <a:path w="322580" h="349250">
                <a:moveTo>
                  <a:pt x="232117" y="289560"/>
                </a:moveTo>
                <a:lnTo>
                  <a:pt x="231648" y="290830"/>
                </a:lnTo>
                <a:lnTo>
                  <a:pt x="229514" y="292100"/>
                </a:lnTo>
                <a:lnTo>
                  <a:pt x="232829" y="292100"/>
                </a:lnTo>
                <a:lnTo>
                  <a:pt x="231965" y="290830"/>
                </a:lnTo>
                <a:lnTo>
                  <a:pt x="232117" y="289560"/>
                </a:lnTo>
                <a:close/>
              </a:path>
              <a:path w="322580" h="349250">
                <a:moveTo>
                  <a:pt x="233997" y="290830"/>
                </a:moveTo>
                <a:lnTo>
                  <a:pt x="232829" y="292100"/>
                </a:lnTo>
                <a:lnTo>
                  <a:pt x="234835" y="292100"/>
                </a:lnTo>
                <a:lnTo>
                  <a:pt x="233997" y="290830"/>
                </a:lnTo>
                <a:close/>
              </a:path>
              <a:path w="322580" h="349250">
                <a:moveTo>
                  <a:pt x="237794" y="290830"/>
                </a:moveTo>
                <a:lnTo>
                  <a:pt x="234835" y="292100"/>
                </a:lnTo>
                <a:lnTo>
                  <a:pt x="240233" y="292100"/>
                </a:lnTo>
                <a:lnTo>
                  <a:pt x="237794" y="290830"/>
                </a:lnTo>
                <a:close/>
              </a:path>
              <a:path w="322580" h="349250">
                <a:moveTo>
                  <a:pt x="278434" y="283210"/>
                </a:moveTo>
                <a:lnTo>
                  <a:pt x="275755" y="283210"/>
                </a:lnTo>
                <a:lnTo>
                  <a:pt x="276440" y="284480"/>
                </a:lnTo>
                <a:lnTo>
                  <a:pt x="276783" y="285750"/>
                </a:lnTo>
                <a:lnTo>
                  <a:pt x="276390" y="287020"/>
                </a:lnTo>
                <a:lnTo>
                  <a:pt x="275424" y="288290"/>
                </a:lnTo>
                <a:lnTo>
                  <a:pt x="273926" y="289560"/>
                </a:lnTo>
                <a:lnTo>
                  <a:pt x="274904" y="292100"/>
                </a:lnTo>
                <a:lnTo>
                  <a:pt x="276047" y="292100"/>
                </a:lnTo>
                <a:lnTo>
                  <a:pt x="275640" y="288290"/>
                </a:lnTo>
                <a:lnTo>
                  <a:pt x="281825" y="288290"/>
                </a:lnTo>
                <a:lnTo>
                  <a:pt x="280924" y="287020"/>
                </a:lnTo>
                <a:lnTo>
                  <a:pt x="277418" y="287020"/>
                </a:lnTo>
                <a:lnTo>
                  <a:pt x="277520" y="285750"/>
                </a:lnTo>
                <a:lnTo>
                  <a:pt x="279095" y="285750"/>
                </a:lnTo>
                <a:lnTo>
                  <a:pt x="278434" y="283210"/>
                </a:lnTo>
                <a:close/>
              </a:path>
              <a:path w="322580" h="349250">
                <a:moveTo>
                  <a:pt x="51219" y="264160"/>
                </a:moveTo>
                <a:lnTo>
                  <a:pt x="49796" y="264160"/>
                </a:lnTo>
                <a:lnTo>
                  <a:pt x="50761" y="266700"/>
                </a:lnTo>
                <a:lnTo>
                  <a:pt x="48729" y="270510"/>
                </a:lnTo>
                <a:lnTo>
                  <a:pt x="51752" y="273050"/>
                </a:lnTo>
                <a:lnTo>
                  <a:pt x="51460" y="274320"/>
                </a:lnTo>
                <a:lnTo>
                  <a:pt x="52489" y="276860"/>
                </a:lnTo>
                <a:lnTo>
                  <a:pt x="54737" y="278130"/>
                </a:lnTo>
                <a:lnTo>
                  <a:pt x="54838" y="279400"/>
                </a:lnTo>
                <a:lnTo>
                  <a:pt x="55727" y="282003"/>
                </a:lnTo>
                <a:lnTo>
                  <a:pt x="55956" y="283210"/>
                </a:lnTo>
                <a:lnTo>
                  <a:pt x="54546" y="285750"/>
                </a:lnTo>
                <a:lnTo>
                  <a:pt x="51371" y="288290"/>
                </a:lnTo>
                <a:lnTo>
                  <a:pt x="51814" y="291240"/>
                </a:lnTo>
                <a:lnTo>
                  <a:pt x="54673" y="287020"/>
                </a:lnTo>
                <a:lnTo>
                  <a:pt x="56438" y="285750"/>
                </a:lnTo>
                <a:lnTo>
                  <a:pt x="57899" y="285750"/>
                </a:lnTo>
                <a:lnTo>
                  <a:pt x="56299" y="280670"/>
                </a:lnTo>
                <a:lnTo>
                  <a:pt x="56299" y="278130"/>
                </a:lnTo>
                <a:lnTo>
                  <a:pt x="58521" y="278130"/>
                </a:lnTo>
                <a:lnTo>
                  <a:pt x="60223" y="276860"/>
                </a:lnTo>
                <a:lnTo>
                  <a:pt x="61760" y="275590"/>
                </a:lnTo>
                <a:lnTo>
                  <a:pt x="53555" y="275590"/>
                </a:lnTo>
                <a:lnTo>
                  <a:pt x="53187" y="273050"/>
                </a:lnTo>
                <a:lnTo>
                  <a:pt x="55168" y="273050"/>
                </a:lnTo>
                <a:lnTo>
                  <a:pt x="52768" y="271780"/>
                </a:lnTo>
                <a:lnTo>
                  <a:pt x="51295" y="267970"/>
                </a:lnTo>
                <a:lnTo>
                  <a:pt x="52565" y="266700"/>
                </a:lnTo>
                <a:lnTo>
                  <a:pt x="51219" y="264160"/>
                </a:lnTo>
                <a:close/>
              </a:path>
              <a:path w="322580" h="349250">
                <a:moveTo>
                  <a:pt x="57899" y="285750"/>
                </a:moveTo>
                <a:lnTo>
                  <a:pt x="56438" y="285750"/>
                </a:lnTo>
                <a:lnTo>
                  <a:pt x="57124" y="287020"/>
                </a:lnTo>
                <a:lnTo>
                  <a:pt x="57515" y="288135"/>
                </a:lnTo>
                <a:lnTo>
                  <a:pt x="57524" y="288380"/>
                </a:lnTo>
                <a:lnTo>
                  <a:pt x="56934" y="289560"/>
                </a:lnTo>
                <a:lnTo>
                  <a:pt x="55791" y="289560"/>
                </a:lnTo>
                <a:lnTo>
                  <a:pt x="57365" y="290830"/>
                </a:lnTo>
                <a:lnTo>
                  <a:pt x="59499" y="290830"/>
                </a:lnTo>
                <a:lnTo>
                  <a:pt x="57899" y="285750"/>
                </a:lnTo>
                <a:close/>
              </a:path>
              <a:path w="322580" h="349250">
                <a:moveTo>
                  <a:pt x="94449" y="287020"/>
                </a:moveTo>
                <a:lnTo>
                  <a:pt x="94742" y="289560"/>
                </a:lnTo>
                <a:lnTo>
                  <a:pt x="94005" y="290830"/>
                </a:lnTo>
                <a:lnTo>
                  <a:pt x="94356" y="290830"/>
                </a:lnTo>
                <a:lnTo>
                  <a:pt x="96740" y="289560"/>
                </a:lnTo>
                <a:lnTo>
                  <a:pt x="95377" y="289560"/>
                </a:lnTo>
                <a:lnTo>
                  <a:pt x="95297" y="288135"/>
                </a:lnTo>
                <a:lnTo>
                  <a:pt x="94449" y="287020"/>
                </a:lnTo>
                <a:close/>
              </a:path>
              <a:path w="322580" h="349250">
                <a:moveTo>
                  <a:pt x="226669" y="288290"/>
                </a:moveTo>
                <a:lnTo>
                  <a:pt x="226085" y="288290"/>
                </a:lnTo>
                <a:lnTo>
                  <a:pt x="226174" y="290830"/>
                </a:lnTo>
                <a:lnTo>
                  <a:pt x="226644" y="290830"/>
                </a:lnTo>
                <a:lnTo>
                  <a:pt x="226669" y="288290"/>
                </a:lnTo>
                <a:close/>
              </a:path>
              <a:path w="322580" h="349250">
                <a:moveTo>
                  <a:pt x="229133" y="289560"/>
                </a:moveTo>
                <a:lnTo>
                  <a:pt x="228828" y="289560"/>
                </a:lnTo>
                <a:lnTo>
                  <a:pt x="228790" y="290830"/>
                </a:lnTo>
                <a:lnTo>
                  <a:pt x="229323" y="290830"/>
                </a:lnTo>
                <a:lnTo>
                  <a:pt x="229133" y="289560"/>
                </a:lnTo>
                <a:close/>
              </a:path>
              <a:path w="322580" h="349250">
                <a:moveTo>
                  <a:pt x="229582" y="284480"/>
                </a:moveTo>
                <a:lnTo>
                  <a:pt x="224853" y="284480"/>
                </a:lnTo>
                <a:lnTo>
                  <a:pt x="227584" y="285750"/>
                </a:lnTo>
                <a:lnTo>
                  <a:pt x="235521" y="288290"/>
                </a:lnTo>
                <a:lnTo>
                  <a:pt x="242658" y="289560"/>
                </a:lnTo>
                <a:lnTo>
                  <a:pt x="248970" y="290830"/>
                </a:lnTo>
                <a:lnTo>
                  <a:pt x="250362" y="288290"/>
                </a:lnTo>
                <a:lnTo>
                  <a:pt x="239763" y="288290"/>
                </a:lnTo>
                <a:lnTo>
                  <a:pt x="229582" y="284480"/>
                </a:lnTo>
                <a:close/>
              </a:path>
              <a:path w="322580" h="349250">
                <a:moveTo>
                  <a:pt x="254292" y="289560"/>
                </a:moveTo>
                <a:lnTo>
                  <a:pt x="253809" y="289560"/>
                </a:lnTo>
                <a:lnTo>
                  <a:pt x="254635" y="290830"/>
                </a:lnTo>
                <a:lnTo>
                  <a:pt x="254876" y="290830"/>
                </a:lnTo>
                <a:lnTo>
                  <a:pt x="254292" y="289560"/>
                </a:lnTo>
                <a:close/>
              </a:path>
              <a:path w="322580" h="349250">
                <a:moveTo>
                  <a:pt x="256698" y="288380"/>
                </a:moveTo>
                <a:lnTo>
                  <a:pt x="255130" y="290830"/>
                </a:lnTo>
                <a:lnTo>
                  <a:pt x="262572" y="290830"/>
                </a:lnTo>
                <a:lnTo>
                  <a:pt x="257606" y="289560"/>
                </a:lnTo>
                <a:lnTo>
                  <a:pt x="256698" y="288380"/>
                </a:lnTo>
                <a:close/>
              </a:path>
              <a:path w="322580" h="349250">
                <a:moveTo>
                  <a:pt x="72517" y="287020"/>
                </a:moveTo>
                <a:lnTo>
                  <a:pt x="72072" y="287020"/>
                </a:lnTo>
                <a:lnTo>
                  <a:pt x="73063" y="289560"/>
                </a:lnTo>
                <a:lnTo>
                  <a:pt x="75831" y="289560"/>
                </a:lnTo>
                <a:lnTo>
                  <a:pt x="72517" y="287020"/>
                </a:lnTo>
                <a:close/>
              </a:path>
              <a:path w="322580" h="349250">
                <a:moveTo>
                  <a:pt x="97183" y="289323"/>
                </a:moveTo>
                <a:lnTo>
                  <a:pt x="96740" y="289560"/>
                </a:lnTo>
                <a:lnTo>
                  <a:pt x="97104" y="289560"/>
                </a:lnTo>
                <a:lnTo>
                  <a:pt x="97183" y="289323"/>
                </a:lnTo>
                <a:close/>
              </a:path>
              <a:path w="322580" h="349250">
                <a:moveTo>
                  <a:pt x="221348" y="287020"/>
                </a:moveTo>
                <a:lnTo>
                  <a:pt x="220979" y="287020"/>
                </a:lnTo>
                <a:lnTo>
                  <a:pt x="220827" y="288290"/>
                </a:lnTo>
                <a:lnTo>
                  <a:pt x="220992" y="288290"/>
                </a:lnTo>
                <a:lnTo>
                  <a:pt x="218770" y="289560"/>
                </a:lnTo>
                <a:lnTo>
                  <a:pt x="221564" y="289560"/>
                </a:lnTo>
                <a:lnTo>
                  <a:pt x="221348" y="287020"/>
                </a:lnTo>
                <a:close/>
              </a:path>
              <a:path w="322580" h="349250">
                <a:moveTo>
                  <a:pt x="223939" y="288290"/>
                </a:moveTo>
                <a:lnTo>
                  <a:pt x="223596" y="288290"/>
                </a:lnTo>
                <a:lnTo>
                  <a:pt x="223659" y="289560"/>
                </a:lnTo>
                <a:lnTo>
                  <a:pt x="224148" y="289560"/>
                </a:lnTo>
                <a:lnTo>
                  <a:pt x="223939" y="288290"/>
                </a:lnTo>
                <a:close/>
              </a:path>
              <a:path w="322580" h="349250">
                <a:moveTo>
                  <a:pt x="98171" y="285750"/>
                </a:moveTo>
                <a:lnTo>
                  <a:pt x="97510" y="285750"/>
                </a:lnTo>
                <a:lnTo>
                  <a:pt x="97955" y="287020"/>
                </a:lnTo>
                <a:lnTo>
                  <a:pt x="97183" y="289323"/>
                </a:lnTo>
                <a:lnTo>
                  <a:pt x="99123" y="288290"/>
                </a:lnTo>
                <a:lnTo>
                  <a:pt x="98386" y="288290"/>
                </a:lnTo>
                <a:lnTo>
                  <a:pt x="98615" y="287020"/>
                </a:lnTo>
                <a:lnTo>
                  <a:pt x="98171" y="285750"/>
                </a:lnTo>
                <a:close/>
              </a:path>
              <a:path w="322580" h="349250">
                <a:moveTo>
                  <a:pt x="256755" y="288290"/>
                </a:moveTo>
                <a:close/>
              </a:path>
              <a:path w="322580" h="349250">
                <a:moveTo>
                  <a:pt x="100420" y="288135"/>
                </a:moveTo>
                <a:lnTo>
                  <a:pt x="99123" y="288290"/>
                </a:lnTo>
                <a:lnTo>
                  <a:pt x="100355" y="288290"/>
                </a:lnTo>
                <a:lnTo>
                  <a:pt x="100420" y="288135"/>
                </a:lnTo>
                <a:close/>
              </a:path>
              <a:path w="322580" h="349250">
                <a:moveTo>
                  <a:pt x="106438" y="283210"/>
                </a:moveTo>
                <a:lnTo>
                  <a:pt x="106857" y="285750"/>
                </a:lnTo>
                <a:lnTo>
                  <a:pt x="105791" y="287020"/>
                </a:lnTo>
                <a:lnTo>
                  <a:pt x="113576" y="287020"/>
                </a:lnTo>
                <a:lnTo>
                  <a:pt x="119392" y="288290"/>
                </a:lnTo>
                <a:lnTo>
                  <a:pt x="123926" y="288290"/>
                </a:lnTo>
                <a:lnTo>
                  <a:pt x="127596" y="285750"/>
                </a:lnTo>
                <a:lnTo>
                  <a:pt x="107340" y="285750"/>
                </a:lnTo>
                <a:lnTo>
                  <a:pt x="107403" y="284480"/>
                </a:lnTo>
                <a:lnTo>
                  <a:pt x="106438" y="283210"/>
                </a:lnTo>
                <a:close/>
              </a:path>
              <a:path w="322580" h="349250">
                <a:moveTo>
                  <a:pt x="147142" y="262943"/>
                </a:moveTo>
                <a:lnTo>
                  <a:pt x="147142" y="273050"/>
                </a:lnTo>
                <a:lnTo>
                  <a:pt x="136182" y="280670"/>
                </a:lnTo>
                <a:lnTo>
                  <a:pt x="135434" y="285272"/>
                </a:lnTo>
                <a:lnTo>
                  <a:pt x="135432" y="287020"/>
                </a:lnTo>
                <a:lnTo>
                  <a:pt x="135509" y="288290"/>
                </a:lnTo>
                <a:lnTo>
                  <a:pt x="136677" y="285750"/>
                </a:lnTo>
                <a:lnTo>
                  <a:pt x="139026" y="284480"/>
                </a:lnTo>
                <a:lnTo>
                  <a:pt x="140728" y="283210"/>
                </a:lnTo>
                <a:lnTo>
                  <a:pt x="137388" y="283210"/>
                </a:lnTo>
                <a:lnTo>
                  <a:pt x="138125" y="280670"/>
                </a:lnTo>
                <a:lnTo>
                  <a:pt x="140144" y="279400"/>
                </a:lnTo>
                <a:lnTo>
                  <a:pt x="148704" y="274320"/>
                </a:lnTo>
                <a:lnTo>
                  <a:pt x="148704" y="267970"/>
                </a:lnTo>
                <a:lnTo>
                  <a:pt x="148488" y="266700"/>
                </a:lnTo>
                <a:lnTo>
                  <a:pt x="148094" y="265430"/>
                </a:lnTo>
                <a:lnTo>
                  <a:pt x="149552" y="265430"/>
                </a:lnTo>
                <a:lnTo>
                  <a:pt x="148577" y="264160"/>
                </a:lnTo>
                <a:lnTo>
                  <a:pt x="147142" y="262943"/>
                </a:lnTo>
                <a:close/>
              </a:path>
              <a:path w="322580" h="349250">
                <a:moveTo>
                  <a:pt x="175158" y="265430"/>
                </a:moveTo>
                <a:lnTo>
                  <a:pt x="174205" y="265430"/>
                </a:lnTo>
                <a:lnTo>
                  <a:pt x="173812" y="266700"/>
                </a:lnTo>
                <a:lnTo>
                  <a:pt x="173596" y="267970"/>
                </a:lnTo>
                <a:lnTo>
                  <a:pt x="173596" y="274320"/>
                </a:lnTo>
                <a:lnTo>
                  <a:pt x="182156" y="279400"/>
                </a:lnTo>
                <a:lnTo>
                  <a:pt x="184175" y="280670"/>
                </a:lnTo>
                <a:lnTo>
                  <a:pt x="184912" y="283210"/>
                </a:lnTo>
                <a:lnTo>
                  <a:pt x="181571" y="283210"/>
                </a:lnTo>
                <a:lnTo>
                  <a:pt x="183273" y="284480"/>
                </a:lnTo>
                <a:lnTo>
                  <a:pt x="185623" y="285750"/>
                </a:lnTo>
                <a:lnTo>
                  <a:pt x="186791" y="288290"/>
                </a:lnTo>
                <a:lnTo>
                  <a:pt x="186867" y="287020"/>
                </a:lnTo>
                <a:lnTo>
                  <a:pt x="186866" y="285272"/>
                </a:lnTo>
                <a:lnTo>
                  <a:pt x="186118" y="280670"/>
                </a:lnTo>
                <a:lnTo>
                  <a:pt x="175158" y="273050"/>
                </a:lnTo>
                <a:lnTo>
                  <a:pt x="175158" y="265430"/>
                </a:lnTo>
                <a:close/>
              </a:path>
              <a:path w="322580" h="349250">
                <a:moveTo>
                  <a:pt x="206389" y="263557"/>
                </a:moveTo>
                <a:lnTo>
                  <a:pt x="203098" y="270510"/>
                </a:lnTo>
                <a:lnTo>
                  <a:pt x="202082" y="271780"/>
                </a:lnTo>
                <a:lnTo>
                  <a:pt x="200672" y="274320"/>
                </a:lnTo>
                <a:lnTo>
                  <a:pt x="197472" y="275590"/>
                </a:lnTo>
                <a:lnTo>
                  <a:pt x="200088" y="275590"/>
                </a:lnTo>
                <a:lnTo>
                  <a:pt x="199999" y="276860"/>
                </a:lnTo>
                <a:lnTo>
                  <a:pt x="199301" y="283210"/>
                </a:lnTo>
                <a:lnTo>
                  <a:pt x="196202" y="284480"/>
                </a:lnTo>
                <a:lnTo>
                  <a:pt x="197345" y="285750"/>
                </a:lnTo>
                <a:lnTo>
                  <a:pt x="198894" y="288290"/>
                </a:lnTo>
                <a:lnTo>
                  <a:pt x="215442" y="288290"/>
                </a:lnTo>
                <a:lnTo>
                  <a:pt x="215499" y="287020"/>
                </a:lnTo>
                <a:lnTo>
                  <a:pt x="208013" y="287020"/>
                </a:lnTo>
                <a:lnTo>
                  <a:pt x="200075" y="285750"/>
                </a:lnTo>
                <a:lnTo>
                  <a:pt x="199212" y="284480"/>
                </a:lnTo>
                <a:lnTo>
                  <a:pt x="198716" y="284480"/>
                </a:lnTo>
                <a:lnTo>
                  <a:pt x="201539" y="282003"/>
                </a:lnTo>
                <a:lnTo>
                  <a:pt x="201644" y="281478"/>
                </a:lnTo>
                <a:lnTo>
                  <a:pt x="202145" y="274320"/>
                </a:lnTo>
                <a:lnTo>
                  <a:pt x="204012" y="274320"/>
                </a:lnTo>
                <a:lnTo>
                  <a:pt x="203606" y="273050"/>
                </a:lnTo>
                <a:lnTo>
                  <a:pt x="203441" y="271780"/>
                </a:lnTo>
                <a:lnTo>
                  <a:pt x="206629" y="265430"/>
                </a:lnTo>
                <a:lnTo>
                  <a:pt x="206389" y="263557"/>
                </a:lnTo>
                <a:close/>
              </a:path>
              <a:path w="322580" h="349250">
                <a:moveTo>
                  <a:pt x="251815" y="279400"/>
                </a:moveTo>
                <a:lnTo>
                  <a:pt x="250088" y="279400"/>
                </a:lnTo>
                <a:lnTo>
                  <a:pt x="250444" y="280670"/>
                </a:lnTo>
                <a:lnTo>
                  <a:pt x="250900" y="282003"/>
                </a:lnTo>
                <a:lnTo>
                  <a:pt x="251371" y="283210"/>
                </a:lnTo>
                <a:lnTo>
                  <a:pt x="250761" y="285750"/>
                </a:lnTo>
                <a:lnTo>
                  <a:pt x="247103" y="288290"/>
                </a:lnTo>
                <a:lnTo>
                  <a:pt x="250362" y="288290"/>
                </a:lnTo>
                <a:lnTo>
                  <a:pt x="252450" y="284480"/>
                </a:lnTo>
                <a:lnTo>
                  <a:pt x="253695" y="284480"/>
                </a:lnTo>
                <a:lnTo>
                  <a:pt x="251815" y="279400"/>
                </a:lnTo>
                <a:close/>
              </a:path>
              <a:path w="322580" h="349250">
                <a:moveTo>
                  <a:pt x="252920" y="287020"/>
                </a:moveTo>
                <a:lnTo>
                  <a:pt x="252374" y="287020"/>
                </a:lnTo>
                <a:lnTo>
                  <a:pt x="253250" y="288290"/>
                </a:lnTo>
                <a:lnTo>
                  <a:pt x="254584" y="288290"/>
                </a:lnTo>
                <a:lnTo>
                  <a:pt x="252920" y="287020"/>
                </a:lnTo>
                <a:close/>
              </a:path>
              <a:path w="322580" h="349250">
                <a:moveTo>
                  <a:pt x="253695" y="284480"/>
                </a:moveTo>
                <a:lnTo>
                  <a:pt x="252450" y="284480"/>
                </a:lnTo>
                <a:lnTo>
                  <a:pt x="253403" y="285750"/>
                </a:lnTo>
                <a:lnTo>
                  <a:pt x="254139" y="287020"/>
                </a:lnTo>
                <a:lnTo>
                  <a:pt x="254584" y="288290"/>
                </a:lnTo>
                <a:lnTo>
                  <a:pt x="256628" y="288290"/>
                </a:lnTo>
                <a:lnTo>
                  <a:pt x="253695" y="284480"/>
                </a:lnTo>
                <a:close/>
              </a:path>
              <a:path w="322580" h="349250">
                <a:moveTo>
                  <a:pt x="100495" y="284480"/>
                </a:moveTo>
                <a:lnTo>
                  <a:pt x="100888" y="287020"/>
                </a:lnTo>
                <a:lnTo>
                  <a:pt x="100420" y="288135"/>
                </a:lnTo>
                <a:lnTo>
                  <a:pt x="109778" y="287020"/>
                </a:lnTo>
                <a:lnTo>
                  <a:pt x="101371" y="287020"/>
                </a:lnTo>
                <a:lnTo>
                  <a:pt x="101663" y="285750"/>
                </a:lnTo>
                <a:lnTo>
                  <a:pt x="101295" y="285750"/>
                </a:lnTo>
                <a:lnTo>
                  <a:pt x="100495" y="284480"/>
                </a:lnTo>
                <a:close/>
              </a:path>
              <a:path w="322580" h="349250">
                <a:moveTo>
                  <a:pt x="74866" y="275590"/>
                </a:moveTo>
                <a:lnTo>
                  <a:pt x="71005" y="275590"/>
                </a:lnTo>
                <a:lnTo>
                  <a:pt x="73418" y="278130"/>
                </a:lnTo>
                <a:lnTo>
                  <a:pt x="75907" y="284480"/>
                </a:lnTo>
                <a:lnTo>
                  <a:pt x="78981" y="287020"/>
                </a:lnTo>
                <a:lnTo>
                  <a:pt x="86944" y="287020"/>
                </a:lnTo>
                <a:lnTo>
                  <a:pt x="92024" y="285750"/>
                </a:lnTo>
                <a:lnTo>
                  <a:pt x="83223" y="285750"/>
                </a:lnTo>
                <a:lnTo>
                  <a:pt x="77546" y="284480"/>
                </a:lnTo>
                <a:lnTo>
                  <a:pt x="74866" y="275590"/>
                </a:lnTo>
                <a:close/>
              </a:path>
              <a:path w="322580" h="349250">
                <a:moveTo>
                  <a:pt x="104876" y="284480"/>
                </a:moveTo>
                <a:lnTo>
                  <a:pt x="103365" y="284480"/>
                </a:lnTo>
                <a:lnTo>
                  <a:pt x="103835" y="285750"/>
                </a:lnTo>
                <a:lnTo>
                  <a:pt x="102882" y="287020"/>
                </a:lnTo>
                <a:lnTo>
                  <a:pt x="104165" y="287020"/>
                </a:lnTo>
                <a:lnTo>
                  <a:pt x="104876" y="284480"/>
                </a:lnTo>
                <a:close/>
              </a:path>
              <a:path w="322580" h="349250">
                <a:moveTo>
                  <a:pt x="213563" y="283210"/>
                </a:moveTo>
                <a:lnTo>
                  <a:pt x="212407" y="284480"/>
                </a:lnTo>
                <a:lnTo>
                  <a:pt x="212572" y="287020"/>
                </a:lnTo>
                <a:lnTo>
                  <a:pt x="213017" y="287020"/>
                </a:lnTo>
                <a:lnTo>
                  <a:pt x="213037" y="285272"/>
                </a:lnTo>
                <a:lnTo>
                  <a:pt x="213563" y="283210"/>
                </a:lnTo>
                <a:close/>
              </a:path>
              <a:path w="322580" h="349250">
                <a:moveTo>
                  <a:pt x="215785" y="284480"/>
                </a:moveTo>
                <a:lnTo>
                  <a:pt x="215078" y="285550"/>
                </a:lnTo>
                <a:lnTo>
                  <a:pt x="215049" y="287020"/>
                </a:lnTo>
                <a:lnTo>
                  <a:pt x="215499" y="287020"/>
                </a:lnTo>
                <a:lnTo>
                  <a:pt x="215592" y="285550"/>
                </a:lnTo>
                <a:lnTo>
                  <a:pt x="215785" y="284480"/>
                </a:lnTo>
                <a:close/>
              </a:path>
              <a:path w="322580" h="349250">
                <a:moveTo>
                  <a:pt x="279095" y="285750"/>
                </a:moveTo>
                <a:lnTo>
                  <a:pt x="277926" y="285750"/>
                </a:lnTo>
                <a:lnTo>
                  <a:pt x="278142" y="287020"/>
                </a:lnTo>
                <a:lnTo>
                  <a:pt x="279273" y="287020"/>
                </a:lnTo>
                <a:lnTo>
                  <a:pt x="279095" y="285750"/>
                </a:lnTo>
                <a:close/>
              </a:path>
              <a:path w="322580" h="349250">
                <a:moveTo>
                  <a:pt x="108623" y="273050"/>
                </a:moveTo>
                <a:lnTo>
                  <a:pt x="107010" y="273050"/>
                </a:lnTo>
                <a:lnTo>
                  <a:pt x="107264" y="274320"/>
                </a:lnTo>
                <a:lnTo>
                  <a:pt x="107412" y="275557"/>
                </a:lnTo>
                <a:lnTo>
                  <a:pt x="107416" y="276860"/>
                </a:lnTo>
                <a:lnTo>
                  <a:pt x="105638" y="278130"/>
                </a:lnTo>
                <a:lnTo>
                  <a:pt x="103974" y="279400"/>
                </a:lnTo>
                <a:lnTo>
                  <a:pt x="90487" y="284480"/>
                </a:lnTo>
                <a:lnTo>
                  <a:pt x="83223" y="285750"/>
                </a:lnTo>
                <a:lnTo>
                  <a:pt x="92024" y="285750"/>
                </a:lnTo>
                <a:lnTo>
                  <a:pt x="98945" y="283210"/>
                </a:lnTo>
                <a:lnTo>
                  <a:pt x="99428" y="281940"/>
                </a:lnTo>
                <a:lnTo>
                  <a:pt x="103060" y="281940"/>
                </a:lnTo>
                <a:lnTo>
                  <a:pt x="102628" y="280670"/>
                </a:lnTo>
                <a:lnTo>
                  <a:pt x="104140" y="279400"/>
                </a:lnTo>
                <a:lnTo>
                  <a:pt x="105867" y="279400"/>
                </a:lnTo>
                <a:lnTo>
                  <a:pt x="107315" y="278130"/>
                </a:lnTo>
                <a:lnTo>
                  <a:pt x="108940" y="278130"/>
                </a:lnTo>
                <a:lnTo>
                  <a:pt x="108978" y="274320"/>
                </a:lnTo>
                <a:lnTo>
                  <a:pt x="108623" y="273050"/>
                </a:lnTo>
                <a:close/>
              </a:path>
              <a:path w="322580" h="349250">
                <a:moveTo>
                  <a:pt x="117919" y="283210"/>
                </a:moveTo>
                <a:lnTo>
                  <a:pt x="114693" y="284480"/>
                </a:lnTo>
                <a:lnTo>
                  <a:pt x="119367" y="284480"/>
                </a:lnTo>
                <a:lnTo>
                  <a:pt x="122262" y="285750"/>
                </a:lnTo>
                <a:lnTo>
                  <a:pt x="122577" y="285550"/>
                </a:lnTo>
                <a:lnTo>
                  <a:pt x="117919" y="283210"/>
                </a:lnTo>
                <a:close/>
              </a:path>
              <a:path w="322580" h="349250">
                <a:moveTo>
                  <a:pt x="123017" y="285272"/>
                </a:moveTo>
                <a:lnTo>
                  <a:pt x="122577" y="285550"/>
                </a:lnTo>
                <a:lnTo>
                  <a:pt x="122974" y="285750"/>
                </a:lnTo>
                <a:lnTo>
                  <a:pt x="123017" y="285272"/>
                </a:lnTo>
                <a:close/>
              </a:path>
              <a:path w="322580" h="349250">
                <a:moveTo>
                  <a:pt x="136093" y="254000"/>
                </a:moveTo>
                <a:lnTo>
                  <a:pt x="128193" y="254000"/>
                </a:lnTo>
                <a:lnTo>
                  <a:pt x="122529" y="257810"/>
                </a:lnTo>
                <a:lnTo>
                  <a:pt x="122529" y="267970"/>
                </a:lnTo>
                <a:lnTo>
                  <a:pt x="124383" y="269240"/>
                </a:lnTo>
                <a:lnTo>
                  <a:pt x="127254" y="271780"/>
                </a:lnTo>
                <a:lnTo>
                  <a:pt x="133350" y="271780"/>
                </a:lnTo>
                <a:lnTo>
                  <a:pt x="132562" y="274320"/>
                </a:lnTo>
                <a:lnTo>
                  <a:pt x="129882" y="275590"/>
                </a:lnTo>
                <a:lnTo>
                  <a:pt x="121881" y="275590"/>
                </a:lnTo>
                <a:lnTo>
                  <a:pt x="122047" y="276860"/>
                </a:lnTo>
                <a:lnTo>
                  <a:pt x="123380" y="280670"/>
                </a:lnTo>
                <a:lnTo>
                  <a:pt x="125056" y="281940"/>
                </a:lnTo>
                <a:lnTo>
                  <a:pt x="126796" y="284480"/>
                </a:lnTo>
                <a:lnTo>
                  <a:pt x="125552" y="285750"/>
                </a:lnTo>
                <a:lnTo>
                  <a:pt x="128143" y="285750"/>
                </a:lnTo>
                <a:lnTo>
                  <a:pt x="127635" y="281940"/>
                </a:lnTo>
                <a:lnTo>
                  <a:pt x="125285" y="280670"/>
                </a:lnTo>
                <a:lnTo>
                  <a:pt x="124371" y="278130"/>
                </a:lnTo>
                <a:lnTo>
                  <a:pt x="123774" y="276860"/>
                </a:lnTo>
                <a:lnTo>
                  <a:pt x="130949" y="276860"/>
                </a:lnTo>
                <a:lnTo>
                  <a:pt x="135064" y="274320"/>
                </a:lnTo>
                <a:lnTo>
                  <a:pt x="135121" y="270510"/>
                </a:lnTo>
                <a:lnTo>
                  <a:pt x="129082" y="270510"/>
                </a:lnTo>
                <a:lnTo>
                  <a:pt x="125018" y="267970"/>
                </a:lnTo>
                <a:lnTo>
                  <a:pt x="124104" y="266700"/>
                </a:lnTo>
                <a:lnTo>
                  <a:pt x="124104" y="259080"/>
                </a:lnTo>
                <a:lnTo>
                  <a:pt x="128943" y="255270"/>
                </a:lnTo>
                <a:lnTo>
                  <a:pt x="137490" y="255270"/>
                </a:lnTo>
                <a:lnTo>
                  <a:pt x="136093" y="254000"/>
                </a:lnTo>
                <a:close/>
              </a:path>
              <a:path w="322580" h="349250">
                <a:moveTo>
                  <a:pt x="207073" y="284480"/>
                </a:moveTo>
                <a:lnTo>
                  <a:pt x="200901" y="284480"/>
                </a:lnTo>
                <a:lnTo>
                  <a:pt x="206476" y="285750"/>
                </a:lnTo>
                <a:lnTo>
                  <a:pt x="208165" y="285750"/>
                </a:lnTo>
                <a:lnTo>
                  <a:pt x="207073" y="284480"/>
                </a:lnTo>
                <a:close/>
              </a:path>
              <a:path w="322580" h="349250">
                <a:moveTo>
                  <a:pt x="222338" y="284480"/>
                </a:moveTo>
                <a:lnTo>
                  <a:pt x="221983" y="284480"/>
                </a:lnTo>
                <a:lnTo>
                  <a:pt x="222211" y="285750"/>
                </a:lnTo>
                <a:lnTo>
                  <a:pt x="222338" y="284480"/>
                </a:lnTo>
                <a:close/>
              </a:path>
              <a:path w="322580" h="349250">
                <a:moveTo>
                  <a:pt x="226189" y="283210"/>
                </a:moveTo>
                <a:lnTo>
                  <a:pt x="223774" y="283210"/>
                </a:lnTo>
                <a:lnTo>
                  <a:pt x="224980" y="285750"/>
                </a:lnTo>
                <a:lnTo>
                  <a:pt x="225247" y="285750"/>
                </a:lnTo>
                <a:lnTo>
                  <a:pt x="224853" y="284480"/>
                </a:lnTo>
                <a:lnTo>
                  <a:pt x="229582" y="284480"/>
                </a:lnTo>
                <a:lnTo>
                  <a:pt x="226189" y="283210"/>
                </a:lnTo>
                <a:close/>
              </a:path>
              <a:path w="322580" h="349250">
                <a:moveTo>
                  <a:pt x="268939" y="284480"/>
                </a:moveTo>
                <a:lnTo>
                  <a:pt x="267804" y="284480"/>
                </a:lnTo>
                <a:lnTo>
                  <a:pt x="268198" y="285750"/>
                </a:lnTo>
                <a:lnTo>
                  <a:pt x="269494" y="285750"/>
                </a:lnTo>
                <a:lnTo>
                  <a:pt x="268939" y="284480"/>
                </a:lnTo>
                <a:close/>
              </a:path>
              <a:path w="322580" h="349250">
                <a:moveTo>
                  <a:pt x="285419" y="280670"/>
                </a:moveTo>
                <a:lnTo>
                  <a:pt x="284683" y="283210"/>
                </a:lnTo>
                <a:lnTo>
                  <a:pt x="281965" y="285750"/>
                </a:lnTo>
                <a:lnTo>
                  <a:pt x="283578" y="285750"/>
                </a:lnTo>
                <a:lnTo>
                  <a:pt x="285623" y="283210"/>
                </a:lnTo>
                <a:lnTo>
                  <a:pt x="285419" y="280670"/>
                </a:lnTo>
                <a:close/>
              </a:path>
              <a:path w="322580" h="349250">
                <a:moveTo>
                  <a:pt x="123964" y="283210"/>
                </a:moveTo>
                <a:lnTo>
                  <a:pt x="123202" y="283210"/>
                </a:lnTo>
                <a:lnTo>
                  <a:pt x="123017" y="285272"/>
                </a:lnTo>
                <a:lnTo>
                  <a:pt x="124269" y="284480"/>
                </a:lnTo>
                <a:lnTo>
                  <a:pt x="123964" y="283210"/>
                </a:lnTo>
                <a:close/>
              </a:path>
              <a:path w="322580" h="349250">
                <a:moveTo>
                  <a:pt x="73393" y="281940"/>
                </a:moveTo>
                <a:lnTo>
                  <a:pt x="72288" y="281940"/>
                </a:lnTo>
                <a:lnTo>
                  <a:pt x="72440" y="283210"/>
                </a:lnTo>
                <a:lnTo>
                  <a:pt x="71488" y="284480"/>
                </a:lnTo>
                <a:lnTo>
                  <a:pt x="72440" y="284480"/>
                </a:lnTo>
                <a:lnTo>
                  <a:pt x="73025" y="283210"/>
                </a:lnTo>
                <a:lnTo>
                  <a:pt x="73393" y="281940"/>
                </a:lnTo>
                <a:close/>
              </a:path>
              <a:path w="322580" h="349250">
                <a:moveTo>
                  <a:pt x="99999" y="281940"/>
                </a:moveTo>
                <a:lnTo>
                  <a:pt x="99428" y="281940"/>
                </a:lnTo>
                <a:lnTo>
                  <a:pt x="100241" y="284480"/>
                </a:lnTo>
                <a:lnTo>
                  <a:pt x="100634" y="283210"/>
                </a:lnTo>
                <a:lnTo>
                  <a:pt x="99999" y="281940"/>
                </a:lnTo>
                <a:close/>
              </a:path>
              <a:path w="322580" h="349250">
                <a:moveTo>
                  <a:pt x="110236" y="283210"/>
                </a:moveTo>
                <a:lnTo>
                  <a:pt x="109486" y="283210"/>
                </a:lnTo>
                <a:lnTo>
                  <a:pt x="109601" y="284480"/>
                </a:lnTo>
                <a:lnTo>
                  <a:pt x="110058" y="284480"/>
                </a:lnTo>
                <a:lnTo>
                  <a:pt x="110236" y="283210"/>
                </a:lnTo>
                <a:close/>
              </a:path>
              <a:path w="322580" h="349250">
                <a:moveTo>
                  <a:pt x="112153" y="283210"/>
                </a:moveTo>
                <a:lnTo>
                  <a:pt x="111607" y="283210"/>
                </a:lnTo>
                <a:lnTo>
                  <a:pt x="111531" y="284480"/>
                </a:lnTo>
                <a:lnTo>
                  <a:pt x="112026" y="284480"/>
                </a:lnTo>
                <a:lnTo>
                  <a:pt x="112153" y="283210"/>
                </a:lnTo>
                <a:close/>
              </a:path>
              <a:path w="322580" h="349250">
                <a:moveTo>
                  <a:pt x="202143" y="282003"/>
                </a:moveTo>
                <a:lnTo>
                  <a:pt x="200418" y="283210"/>
                </a:lnTo>
                <a:lnTo>
                  <a:pt x="200660" y="284480"/>
                </a:lnTo>
                <a:lnTo>
                  <a:pt x="202552" y="284480"/>
                </a:lnTo>
                <a:lnTo>
                  <a:pt x="202143" y="282003"/>
                </a:lnTo>
                <a:close/>
              </a:path>
              <a:path w="322580" h="349250">
                <a:moveTo>
                  <a:pt x="214210" y="259080"/>
                </a:moveTo>
                <a:lnTo>
                  <a:pt x="212572" y="259080"/>
                </a:lnTo>
                <a:lnTo>
                  <a:pt x="213499" y="260350"/>
                </a:lnTo>
                <a:lnTo>
                  <a:pt x="214566" y="262890"/>
                </a:lnTo>
                <a:lnTo>
                  <a:pt x="214570" y="267970"/>
                </a:lnTo>
                <a:lnTo>
                  <a:pt x="214477" y="270510"/>
                </a:lnTo>
                <a:lnTo>
                  <a:pt x="213677" y="273050"/>
                </a:lnTo>
                <a:lnTo>
                  <a:pt x="213321" y="274320"/>
                </a:lnTo>
                <a:lnTo>
                  <a:pt x="213321" y="276860"/>
                </a:lnTo>
                <a:lnTo>
                  <a:pt x="213360" y="278130"/>
                </a:lnTo>
                <a:lnTo>
                  <a:pt x="214960" y="278130"/>
                </a:lnTo>
                <a:lnTo>
                  <a:pt x="214977" y="278355"/>
                </a:lnTo>
                <a:lnTo>
                  <a:pt x="215290" y="279400"/>
                </a:lnTo>
                <a:lnTo>
                  <a:pt x="215811" y="279400"/>
                </a:lnTo>
                <a:lnTo>
                  <a:pt x="216357" y="280670"/>
                </a:lnTo>
                <a:lnTo>
                  <a:pt x="218097" y="280670"/>
                </a:lnTo>
                <a:lnTo>
                  <a:pt x="219468" y="281940"/>
                </a:lnTo>
                <a:lnTo>
                  <a:pt x="218643" y="283210"/>
                </a:lnTo>
                <a:lnTo>
                  <a:pt x="219100" y="284480"/>
                </a:lnTo>
                <a:lnTo>
                  <a:pt x="219341" y="283210"/>
                </a:lnTo>
                <a:lnTo>
                  <a:pt x="221119" y="281940"/>
                </a:lnTo>
                <a:lnTo>
                  <a:pt x="222796" y="281940"/>
                </a:lnTo>
                <a:lnTo>
                  <a:pt x="218960" y="280670"/>
                </a:lnTo>
                <a:lnTo>
                  <a:pt x="216458" y="276860"/>
                </a:lnTo>
                <a:lnTo>
                  <a:pt x="215844" y="275557"/>
                </a:lnTo>
                <a:lnTo>
                  <a:pt x="215493" y="273050"/>
                </a:lnTo>
                <a:lnTo>
                  <a:pt x="216700" y="273050"/>
                </a:lnTo>
                <a:lnTo>
                  <a:pt x="216077" y="271780"/>
                </a:lnTo>
                <a:lnTo>
                  <a:pt x="215353" y="269240"/>
                </a:lnTo>
                <a:lnTo>
                  <a:pt x="215290" y="262890"/>
                </a:lnTo>
                <a:lnTo>
                  <a:pt x="214757" y="261620"/>
                </a:lnTo>
                <a:lnTo>
                  <a:pt x="216535" y="261620"/>
                </a:lnTo>
                <a:lnTo>
                  <a:pt x="214985" y="260350"/>
                </a:lnTo>
                <a:lnTo>
                  <a:pt x="214210" y="259080"/>
                </a:lnTo>
                <a:close/>
              </a:path>
              <a:path w="322580" h="349250">
                <a:moveTo>
                  <a:pt x="222796" y="281940"/>
                </a:moveTo>
                <a:lnTo>
                  <a:pt x="221119" y="281940"/>
                </a:lnTo>
                <a:lnTo>
                  <a:pt x="222465" y="283210"/>
                </a:lnTo>
                <a:lnTo>
                  <a:pt x="222224" y="284480"/>
                </a:lnTo>
                <a:lnTo>
                  <a:pt x="223774" y="283210"/>
                </a:lnTo>
                <a:lnTo>
                  <a:pt x="226189" y="283210"/>
                </a:lnTo>
                <a:lnTo>
                  <a:pt x="222796" y="281940"/>
                </a:lnTo>
                <a:close/>
              </a:path>
              <a:path w="322580" h="349250">
                <a:moveTo>
                  <a:pt x="283705" y="280670"/>
                </a:moveTo>
                <a:lnTo>
                  <a:pt x="283055" y="282003"/>
                </a:lnTo>
                <a:lnTo>
                  <a:pt x="281978" y="284480"/>
                </a:lnTo>
                <a:lnTo>
                  <a:pt x="282194" y="284480"/>
                </a:lnTo>
                <a:lnTo>
                  <a:pt x="283815" y="282003"/>
                </a:lnTo>
                <a:lnTo>
                  <a:pt x="283705" y="280670"/>
                </a:lnTo>
                <a:close/>
              </a:path>
              <a:path w="322580" h="349250">
                <a:moveTo>
                  <a:pt x="103060" y="281940"/>
                </a:moveTo>
                <a:lnTo>
                  <a:pt x="102069" y="281940"/>
                </a:lnTo>
                <a:lnTo>
                  <a:pt x="102362" y="283210"/>
                </a:lnTo>
                <a:lnTo>
                  <a:pt x="103060" y="281940"/>
                </a:lnTo>
                <a:close/>
              </a:path>
              <a:path w="322580" h="349250">
                <a:moveTo>
                  <a:pt x="120891" y="279400"/>
                </a:moveTo>
                <a:lnTo>
                  <a:pt x="121297" y="281940"/>
                </a:lnTo>
                <a:lnTo>
                  <a:pt x="119456" y="283210"/>
                </a:lnTo>
                <a:lnTo>
                  <a:pt x="121259" y="283210"/>
                </a:lnTo>
                <a:lnTo>
                  <a:pt x="123012" y="281940"/>
                </a:lnTo>
                <a:lnTo>
                  <a:pt x="120891" y="279400"/>
                </a:lnTo>
                <a:close/>
              </a:path>
              <a:path w="322580" h="349250">
                <a:moveTo>
                  <a:pt x="205244" y="279400"/>
                </a:moveTo>
                <a:lnTo>
                  <a:pt x="204571" y="280670"/>
                </a:lnTo>
                <a:lnTo>
                  <a:pt x="203377" y="280670"/>
                </a:lnTo>
                <a:lnTo>
                  <a:pt x="203898" y="281940"/>
                </a:lnTo>
                <a:lnTo>
                  <a:pt x="204114" y="283210"/>
                </a:lnTo>
                <a:lnTo>
                  <a:pt x="206197" y="283210"/>
                </a:lnTo>
                <a:lnTo>
                  <a:pt x="204990" y="281940"/>
                </a:lnTo>
                <a:lnTo>
                  <a:pt x="204343" y="281940"/>
                </a:lnTo>
                <a:lnTo>
                  <a:pt x="205092" y="280670"/>
                </a:lnTo>
                <a:lnTo>
                  <a:pt x="205244" y="279400"/>
                </a:lnTo>
                <a:close/>
              </a:path>
              <a:path w="322580" h="349250">
                <a:moveTo>
                  <a:pt x="218097" y="280670"/>
                </a:moveTo>
                <a:lnTo>
                  <a:pt x="216814" y="280670"/>
                </a:lnTo>
                <a:lnTo>
                  <a:pt x="216563" y="281478"/>
                </a:lnTo>
                <a:lnTo>
                  <a:pt x="216438" y="282003"/>
                </a:lnTo>
                <a:lnTo>
                  <a:pt x="216776" y="283210"/>
                </a:lnTo>
                <a:lnTo>
                  <a:pt x="216903" y="281940"/>
                </a:lnTo>
                <a:lnTo>
                  <a:pt x="218097" y="280670"/>
                </a:lnTo>
                <a:close/>
              </a:path>
              <a:path w="322580" h="349250">
                <a:moveTo>
                  <a:pt x="281978" y="281940"/>
                </a:moveTo>
                <a:lnTo>
                  <a:pt x="281546" y="281940"/>
                </a:lnTo>
                <a:lnTo>
                  <a:pt x="280911" y="283210"/>
                </a:lnTo>
                <a:lnTo>
                  <a:pt x="281038" y="283210"/>
                </a:lnTo>
                <a:lnTo>
                  <a:pt x="281978" y="281940"/>
                </a:lnTo>
                <a:close/>
              </a:path>
              <a:path w="322580" h="349250">
                <a:moveTo>
                  <a:pt x="202354" y="281478"/>
                </a:moveTo>
                <a:lnTo>
                  <a:pt x="202133" y="281940"/>
                </a:lnTo>
                <a:lnTo>
                  <a:pt x="202354" y="281478"/>
                </a:lnTo>
                <a:close/>
              </a:path>
              <a:path w="322580" h="349250">
                <a:moveTo>
                  <a:pt x="105257" y="279400"/>
                </a:moveTo>
                <a:lnTo>
                  <a:pt x="104140" y="279400"/>
                </a:lnTo>
                <a:lnTo>
                  <a:pt x="104876" y="280670"/>
                </a:lnTo>
                <a:lnTo>
                  <a:pt x="105219" y="281940"/>
                </a:lnTo>
                <a:lnTo>
                  <a:pt x="105867" y="280670"/>
                </a:lnTo>
                <a:lnTo>
                  <a:pt x="105257" y="279400"/>
                </a:lnTo>
                <a:close/>
              </a:path>
              <a:path w="322580" h="349250">
                <a:moveTo>
                  <a:pt x="172961" y="250190"/>
                </a:moveTo>
                <a:lnTo>
                  <a:pt x="172034" y="250190"/>
                </a:lnTo>
                <a:lnTo>
                  <a:pt x="170038" y="261620"/>
                </a:lnTo>
                <a:lnTo>
                  <a:pt x="166747" y="271780"/>
                </a:lnTo>
                <a:lnTo>
                  <a:pt x="163375" y="278130"/>
                </a:lnTo>
                <a:lnTo>
                  <a:pt x="161137" y="281940"/>
                </a:lnTo>
                <a:lnTo>
                  <a:pt x="162001" y="281940"/>
                </a:lnTo>
                <a:lnTo>
                  <a:pt x="162496" y="280670"/>
                </a:lnTo>
                <a:lnTo>
                  <a:pt x="165103" y="280670"/>
                </a:lnTo>
                <a:lnTo>
                  <a:pt x="164820" y="276860"/>
                </a:lnTo>
                <a:lnTo>
                  <a:pt x="167317" y="276860"/>
                </a:lnTo>
                <a:lnTo>
                  <a:pt x="166700" y="273050"/>
                </a:lnTo>
                <a:lnTo>
                  <a:pt x="166992" y="273050"/>
                </a:lnTo>
                <a:lnTo>
                  <a:pt x="167576" y="271780"/>
                </a:lnTo>
                <a:lnTo>
                  <a:pt x="169113" y="271780"/>
                </a:lnTo>
                <a:lnTo>
                  <a:pt x="168884" y="270510"/>
                </a:lnTo>
                <a:lnTo>
                  <a:pt x="168592" y="269240"/>
                </a:lnTo>
                <a:lnTo>
                  <a:pt x="170535" y="264160"/>
                </a:lnTo>
                <a:lnTo>
                  <a:pt x="171284" y="260350"/>
                </a:lnTo>
                <a:lnTo>
                  <a:pt x="173621" y="259080"/>
                </a:lnTo>
                <a:lnTo>
                  <a:pt x="171640" y="259080"/>
                </a:lnTo>
                <a:lnTo>
                  <a:pt x="172427" y="255270"/>
                </a:lnTo>
                <a:lnTo>
                  <a:pt x="172935" y="251460"/>
                </a:lnTo>
                <a:lnTo>
                  <a:pt x="172961" y="250190"/>
                </a:lnTo>
                <a:close/>
              </a:path>
              <a:path w="322580" h="349250">
                <a:moveTo>
                  <a:pt x="203352" y="279400"/>
                </a:moveTo>
                <a:lnTo>
                  <a:pt x="202895" y="279400"/>
                </a:lnTo>
                <a:lnTo>
                  <a:pt x="202354" y="281478"/>
                </a:lnTo>
                <a:lnTo>
                  <a:pt x="203352" y="279400"/>
                </a:lnTo>
                <a:close/>
              </a:path>
              <a:path w="322580" h="349250">
                <a:moveTo>
                  <a:pt x="115316" y="259080"/>
                </a:moveTo>
                <a:lnTo>
                  <a:pt x="114338" y="259080"/>
                </a:lnTo>
                <a:lnTo>
                  <a:pt x="112547" y="264160"/>
                </a:lnTo>
                <a:lnTo>
                  <a:pt x="113017" y="267970"/>
                </a:lnTo>
                <a:lnTo>
                  <a:pt x="113563" y="270510"/>
                </a:lnTo>
                <a:lnTo>
                  <a:pt x="112674" y="274320"/>
                </a:lnTo>
                <a:lnTo>
                  <a:pt x="111010" y="276860"/>
                </a:lnTo>
                <a:lnTo>
                  <a:pt x="108940" y="278130"/>
                </a:lnTo>
                <a:lnTo>
                  <a:pt x="107315" y="278130"/>
                </a:lnTo>
                <a:lnTo>
                  <a:pt x="107315" y="279400"/>
                </a:lnTo>
                <a:lnTo>
                  <a:pt x="107149" y="280670"/>
                </a:lnTo>
                <a:lnTo>
                  <a:pt x="110972" y="279400"/>
                </a:lnTo>
                <a:lnTo>
                  <a:pt x="113093" y="276860"/>
                </a:lnTo>
                <a:lnTo>
                  <a:pt x="114338" y="273050"/>
                </a:lnTo>
                <a:lnTo>
                  <a:pt x="115912" y="273050"/>
                </a:lnTo>
                <a:lnTo>
                  <a:pt x="113931" y="269240"/>
                </a:lnTo>
                <a:lnTo>
                  <a:pt x="113986" y="263557"/>
                </a:lnTo>
                <a:lnTo>
                  <a:pt x="114414" y="260350"/>
                </a:lnTo>
                <a:lnTo>
                  <a:pt x="115316" y="259080"/>
                </a:lnTo>
                <a:close/>
              </a:path>
              <a:path w="322580" h="349250">
                <a:moveTo>
                  <a:pt x="209329" y="273050"/>
                </a:moveTo>
                <a:lnTo>
                  <a:pt x="207962" y="273050"/>
                </a:lnTo>
                <a:lnTo>
                  <a:pt x="209207" y="276860"/>
                </a:lnTo>
                <a:lnTo>
                  <a:pt x="211328" y="279400"/>
                </a:lnTo>
                <a:lnTo>
                  <a:pt x="215150" y="280670"/>
                </a:lnTo>
                <a:lnTo>
                  <a:pt x="214977" y="278355"/>
                </a:lnTo>
                <a:lnTo>
                  <a:pt x="214909" y="278130"/>
                </a:lnTo>
                <a:lnTo>
                  <a:pt x="213360" y="278130"/>
                </a:lnTo>
                <a:lnTo>
                  <a:pt x="211289" y="276860"/>
                </a:lnTo>
                <a:lnTo>
                  <a:pt x="209626" y="274320"/>
                </a:lnTo>
                <a:lnTo>
                  <a:pt x="209329" y="273050"/>
                </a:lnTo>
                <a:close/>
              </a:path>
              <a:path w="322580" h="349250">
                <a:moveTo>
                  <a:pt x="71208" y="274320"/>
                </a:moveTo>
                <a:lnTo>
                  <a:pt x="68541" y="276860"/>
                </a:lnTo>
                <a:lnTo>
                  <a:pt x="67119" y="276860"/>
                </a:lnTo>
                <a:lnTo>
                  <a:pt x="67856" y="278130"/>
                </a:lnTo>
                <a:lnTo>
                  <a:pt x="67411" y="278130"/>
                </a:lnTo>
                <a:lnTo>
                  <a:pt x="66992" y="279400"/>
                </a:lnTo>
                <a:lnTo>
                  <a:pt x="68767" y="279400"/>
                </a:lnTo>
                <a:lnTo>
                  <a:pt x="71005" y="275590"/>
                </a:lnTo>
                <a:lnTo>
                  <a:pt x="74866" y="275590"/>
                </a:lnTo>
                <a:lnTo>
                  <a:pt x="71208" y="274320"/>
                </a:lnTo>
                <a:close/>
              </a:path>
              <a:path w="322580" h="349250">
                <a:moveTo>
                  <a:pt x="115912" y="273050"/>
                </a:moveTo>
                <a:lnTo>
                  <a:pt x="114338" y="273050"/>
                </a:lnTo>
                <a:lnTo>
                  <a:pt x="117411" y="279400"/>
                </a:lnTo>
                <a:lnTo>
                  <a:pt x="118160" y="278130"/>
                </a:lnTo>
                <a:lnTo>
                  <a:pt x="118973" y="276860"/>
                </a:lnTo>
                <a:lnTo>
                  <a:pt x="119621" y="275590"/>
                </a:lnTo>
                <a:lnTo>
                  <a:pt x="117576" y="275590"/>
                </a:lnTo>
                <a:lnTo>
                  <a:pt x="115912" y="273050"/>
                </a:lnTo>
                <a:close/>
              </a:path>
              <a:path w="322580" h="349250">
                <a:moveTo>
                  <a:pt x="204012" y="274320"/>
                </a:moveTo>
                <a:lnTo>
                  <a:pt x="202285" y="274320"/>
                </a:lnTo>
                <a:lnTo>
                  <a:pt x="202679" y="275590"/>
                </a:lnTo>
                <a:lnTo>
                  <a:pt x="203327" y="276860"/>
                </a:lnTo>
                <a:lnTo>
                  <a:pt x="204139" y="278130"/>
                </a:lnTo>
                <a:lnTo>
                  <a:pt x="204889" y="279400"/>
                </a:lnTo>
                <a:lnTo>
                  <a:pt x="206733" y="275590"/>
                </a:lnTo>
                <a:lnTo>
                  <a:pt x="204724" y="275590"/>
                </a:lnTo>
                <a:lnTo>
                  <a:pt x="204012" y="274320"/>
                </a:lnTo>
                <a:close/>
              </a:path>
              <a:path w="322580" h="349250">
                <a:moveTo>
                  <a:pt x="291731" y="278130"/>
                </a:moveTo>
                <a:lnTo>
                  <a:pt x="248272" y="278130"/>
                </a:lnTo>
                <a:lnTo>
                  <a:pt x="248323" y="279400"/>
                </a:lnTo>
                <a:lnTo>
                  <a:pt x="291693" y="279400"/>
                </a:lnTo>
                <a:lnTo>
                  <a:pt x="291731" y="278130"/>
                </a:lnTo>
                <a:close/>
              </a:path>
              <a:path w="322580" h="349250">
                <a:moveTo>
                  <a:pt x="214960" y="278130"/>
                </a:moveTo>
                <a:lnTo>
                  <a:pt x="214977" y="278355"/>
                </a:lnTo>
                <a:lnTo>
                  <a:pt x="214960" y="278130"/>
                </a:lnTo>
                <a:close/>
              </a:path>
              <a:path w="322580" h="349250">
                <a:moveTo>
                  <a:pt x="99034" y="266700"/>
                </a:moveTo>
                <a:lnTo>
                  <a:pt x="97053" y="266700"/>
                </a:lnTo>
                <a:lnTo>
                  <a:pt x="97307" y="267970"/>
                </a:lnTo>
                <a:lnTo>
                  <a:pt x="97459" y="269240"/>
                </a:lnTo>
                <a:lnTo>
                  <a:pt x="97459" y="273050"/>
                </a:lnTo>
                <a:lnTo>
                  <a:pt x="96253" y="275590"/>
                </a:lnTo>
                <a:lnTo>
                  <a:pt x="94399" y="278130"/>
                </a:lnTo>
                <a:lnTo>
                  <a:pt x="99644" y="278130"/>
                </a:lnTo>
                <a:lnTo>
                  <a:pt x="101854" y="275590"/>
                </a:lnTo>
                <a:lnTo>
                  <a:pt x="97523" y="275590"/>
                </a:lnTo>
                <a:lnTo>
                  <a:pt x="98323" y="274320"/>
                </a:lnTo>
                <a:lnTo>
                  <a:pt x="99034" y="273050"/>
                </a:lnTo>
                <a:lnTo>
                  <a:pt x="99034" y="266700"/>
                </a:lnTo>
                <a:close/>
              </a:path>
              <a:path w="322580" h="349250">
                <a:moveTo>
                  <a:pt x="220467" y="273050"/>
                </a:moveTo>
                <a:lnTo>
                  <a:pt x="219252" y="273050"/>
                </a:lnTo>
                <a:lnTo>
                  <a:pt x="220446" y="275590"/>
                </a:lnTo>
                <a:lnTo>
                  <a:pt x="222656" y="278130"/>
                </a:lnTo>
                <a:lnTo>
                  <a:pt x="227901" y="278130"/>
                </a:lnTo>
                <a:lnTo>
                  <a:pt x="226047" y="275590"/>
                </a:lnTo>
                <a:lnTo>
                  <a:pt x="221526" y="275590"/>
                </a:lnTo>
                <a:lnTo>
                  <a:pt x="220467" y="273050"/>
                </a:lnTo>
                <a:close/>
              </a:path>
              <a:path w="322580" h="349250">
                <a:moveTo>
                  <a:pt x="252095" y="271780"/>
                </a:moveTo>
                <a:lnTo>
                  <a:pt x="247421" y="271780"/>
                </a:lnTo>
                <a:lnTo>
                  <a:pt x="246824" y="273050"/>
                </a:lnTo>
                <a:lnTo>
                  <a:pt x="246837" y="275590"/>
                </a:lnTo>
                <a:lnTo>
                  <a:pt x="247434" y="276860"/>
                </a:lnTo>
                <a:lnTo>
                  <a:pt x="248323" y="278130"/>
                </a:lnTo>
                <a:lnTo>
                  <a:pt x="249745" y="278130"/>
                </a:lnTo>
                <a:lnTo>
                  <a:pt x="249948" y="276860"/>
                </a:lnTo>
                <a:lnTo>
                  <a:pt x="249466" y="276860"/>
                </a:lnTo>
                <a:lnTo>
                  <a:pt x="248577" y="275590"/>
                </a:lnTo>
                <a:lnTo>
                  <a:pt x="248653" y="274320"/>
                </a:lnTo>
                <a:lnTo>
                  <a:pt x="248831" y="273050"/>
                </a:lnTo>
                <a:lnTo>
                  <a:pt x="252590" y="273050"/>
                </a:lnTo>
                <a:lnTo>
                  <a:pt x="252095" y="271780"/>
                </a:lnTo>
                <a:close/>
              </a:path>
              <a:path w="322580" h="349250">
                <a:moveTo>
                  <a:pt x="260644" y="276860"/>
                </a:moveTo>
                <a:lnTo>
                  <a:pt x="249948" y="276860"/>
                </a:lnTo>
                <a:lnTo>
                  <a:pt x="250329" y="278130"/>
                </a:lnTo>
                <a:lnTo>
                  <a:pt x="250748" y="278130"/>
                </a:lnTo>
                <a:lnTo>
                  <a:pt x="260644" y="276860"/>
                </a:lnTo>
                <a:close/>
              </a:path>
              <a:path w="322580" h="349250">
                <a:moveTo>
                  <a:pt x="290068" y="276860"/>
                </a:moveTo>
                <a:lnTo>
                  <a:pt x="279359" y="276860"/>
                </a:lnTo>
                <a:lnTo>
                  <a:pt x="289267" y="278130"/>
                </a:lnTo>
                <a:lnTo>
                  <a:pt x="289687" y="278130"/>
                </a:lnTo>
                <a:lnTo>
                  <a:pt x="290068" y="276860"/>
                </a:lnTo>
                <a:close/>
              </a:path>
              <a:path w="322580" h="349250">
                <a:moveTo>
                  <a:pt x="292582" y="271780"/>
                </a:moveTo>
                <a:lnTo>
                  <a:pt x="287985" y="271780"/>
                </a:lnTo>
                <a:lnTo>
                  <a:pt x="287489" y="273050"/>
                </a:lnTo>
                <a:lnTo>
                  <a:pt x="291122" y="273050"/>
                </a:lnTo>
                <a:lnTo>
                  <a:pt x="291439" y="274320"/>
                </a:lnTo>
                <a:lnTo>
                  <a:pt x="291363" y="275590"/>
                </a:lnTo>
                <a:lnTo>
                  <a:pt x="291058" y="275590"/>
                </a:lnTo>
                <a:lnTo>
                  <a:pt x="290347" y="276860"/>
                </a:lnTo>
                <a:lnTo>
                  <a:pt x="290068" y="276860"/>
                </a:lnTo>
                <a:lnTo>
                  <a:pt x="290271" y="278130"/>
                </a:lnTo>
                <a:lnTo>
                  <a:pt x="291680" y="278130"/>
                </a:lnTo>
                <a:lnTo>
                  <a:pt x="292595" y="276860"/>
                </a:lnTo>
                <a:lnTo>
                  <a:pt x="293192" y="275590"/>
                </a:lnTo>
                <a:lnTo>
                  <a:pt x="293166" y="273050"/>
                </a:lnTo>
                <a:lnTo>
                  <a:pt x="292582" y="271780"/>
                </a:lnTo>
                <a:close/>
              </a:path>
              <a:path w="322580" h="349250">
                <a:moveTo>
                  <a:pt x="65620" y="275590"/>
                </a:moveTo>
                <a:lnTo>
                  <a:pt x="64846" y="276860"/>
                </a:lnTo>
                <a:lnTo>
                  <a:pt x="67678" y="276860"/>
                </a:lnTo>
                <a:lnTo>
                  <a:pt x="65620" y="275590"/>
                </a:lnTo>
                <a:close/>
              </a:path>
              <a:path w="322580" h="349250">
                <a:moveTo>
                  <a:pt x="109728" y="259080"/>
                </a:moveTo>
                <a:lnTo>
                  <a:pt x="108089" y="259080"/>
                </a:lnTo>
                <a:lnTo>
                  <a:pt x="107302" y="260350"/>
                </a:lnTo>
                <a:lnTo>
                  <a:pt x="105765" y="261620"/>
                </a:lnTo>
                <a:lnTo>
                  <a:pt x="107543" y="261620"/>
                </a:lnTo>
                <a:lnTo>
                  <a:pt x="107010" y="262890"/>
                </a:lnTo>
                <a:lnTo>
                  <a:pt x="106946" y="269240"/>
                </a:lnTo>
                <a:lnTo>
                  <a:pt x="106222" y="271780"/>
                </a:lnTo>
                <a:lnTo>
                  <a:pt x="105613" y="273050"/>
                </a:lnTo>
                <a:lnTo>
                  <a:pt x="104648" y="274320"/>
                </a:lnTo>
                <a:lnTo>
                  <a:pt x="103047" y="274320"/>
                </a:lnTo>
                <a:lnTo>
                  <a:pt x="102666" y="276860"/>
                </a:lnTo>
                <a:lnTo>
                  <a:pt x="105448" y="275590"/>
                </a:lnTo>
                <a:lnTo>
                  <a:pt x="106349" y="274320"/>
                </a:lnTo>
                <a:lnTo>
                  <a:pt x="107010" y="273050"/>
                </a:lnTo>
                <a:lnTo>
                  <a:pt x="108623" y="273050"/>
                </a:lnTo>
                <a:lnTo>
                  <a:pt x="107823" y="270510"/>
                </a:lnTo>
                <a:lnTo>
                  <a:pt x="107729" y="267970"/>
                </a:lnTo>
                <a:lnTo>
                  <a:pt x="107734" y="262890"/>
                </a:lnTo>
                <a:lnTo>
                  <a:pt x="108800" y="260350"/>
                </a:lnTo>
                <a:lnTo>
                  <a:pt x="109728" y="259080"/>
                </a:lnTo>
                <a:close/>
              </a:path>
              <a:path w="322580" h="349250">
                <a:moveTo>
                  <a:pt x="187159" y="269240"/>
                </a:moveTo>
                <a:lnTo>
                  <a:pt x="187248" y="274320"/>
                </a:lnTo>
                <a:lnTo>
                  <a:pt x="191350" y="276860"/>
                </a:lnTo>
                <a:lnTo>
                  <a:pt x="198450" y="276860"/>
                </a:lnTo>
                <a:lnTo>
                  <a:pt x="200088" y="275590"/>
                </a:lnTo>
                <a:lnTo>
                  <a:pt x="192417" y="275590"/>
                </a:lnTo>
                <a:lnTo>
                  <a:pt x="189738" y="274320"/>
                </a:lnTo>
                <a:lnTo>
                  <a:pt x="188950" y="271780"/>
                </a:lnTo>
                <a:lnTo>
                  <a:pt x="195046" y="271780"/>
                </a:lnTo>
                <a:lnTo>
                  <a:pt x="196481" y="270510"/>
                </a:lnTo>
                <a:lnTo>
                  <a:pt x="190119" y="270510"/>
                </a:lnTo>
                <a:lnTo>
                  <a:pt x="187159" y="269240"/>
                </a:lnTo>
                <a:close/>
              </a:path>
              <a:path w="322580" h="349250">
                <a:moveTo>
                  <a:pt x="216700" y="273050"/>
                </a:moveTo>
                <a:lnTo>
                  <a:pt x="215493" y="273050"/>
                </a:lnTo>
                <a:lnTo>
                  <a:pt x="216128" y="274320"/>
                </a:lnTo>
                <a:lnTo>
                  <a:pt x="216966" y="275590"/>
                </a:lnTo>
                <a:lnTo>
                  <a:pt x="219646" y="276860"/>
                </a:lnTo>
                <a:lnTo>
                  <a:pt x="219252" y="274320"/>
                </a:lnTo>
                <a:lnTo>
                  <a:pt x="217652" y="274320"/>
                </a:lnTo>
                <a:lnTo>
                  <a:pt x="216700" y="273050"/>
                </a:lnTo>
                <a:close/>
              </a:path>
              <a:path w="322580" h="349250">
                <a:moveTo>
                  <a:pt x="254342" y="271780"/>
                </a:moveTo>
                <a:lnTo>
                  <a:pt x="253428" y="271780"/>
                </a:lnTo>
                <a:lnTo>
                  <a:pt x="253072" y="273050"/>
                </a:lnTo>
                <a:lnTo>
                  <a:pt x="252564" y="273050"/>
                </a:lnTo>
                <a:lnTo>
                  <a:pt x="252564" y="275590"/>
                </a:lnTo>
                <a:lnTo>
                  <a:pt x="251675" y="276860"/>
                </a:lnTo>
                <a:lnTo>
                  <a:pt x="252641" y="276860"/>
                </a:lnTo>
                <a:lnTo>
                  <a:pt x="252958" y="275590"/>
                </a:lnTo>
                <a:lnTo>
                  <a:pt x="253441" y="275590"/>
                </a:lnTo>
                <a:lnTo>
                  <a:pt x="253441" y="273050"/>
                </a:lnTo>
                <a:lnTo>
                  <a:pt x="254342" y="271780"/>
                </a:lnTo>
                <a:close/>
              </a:path>
              <a:path w="322580" h="349250">
                <a:moveTo>
                  <a:pt x="286372" y="275590"/>
                </a:moveTo>
                <a:lnTo>
                  <a:pt x="253796" y="275590"/>
                </a:lnTo>
                <a:lnTo>
                  <a:pt x="254292" y="276860"/>
                </a:lnTo>
                <a:lnTo>
                  <a:pt x="285915" y="276860"/>
                </a:lnTo>
                <a:lnTo>
                  <a:pt x="286372" y="275590"/>
                </a:lnTo>
                <a:close/>
              </a:path>
              <a:path w="322580" h="349250">
                <a:moveTo>
                  <a:pt x="286588" y="271780"/>
                </a:moveTo>
                <a:lnTo>
                  <a:pt x="285750" y="271780"/>
                </a:lnTo>
                <a:lnTo>
                  <a:pt x="286651" y="273050"/>
                </a:lnTo>
                <a:lnTo>
                  <a:pt x="286651" y="275590"/>
                </a:lnTo>
                <a:lnTo>
                  <a:pt x="287147" y="275590"/>
                </a:lnTo>
                <a:lnTo>
                  <a:pt x="287464" y="276860"/>
                </a:lnTo>
                <a:lnTo>
                  <a:pt x="288417" y="276860"/>
                </a:lnTo>
                <a:lnTo>
                  <a:pt x="287528" y="275590"/>
                </a:lnTo>
                <a:lnTo>
                  <a:pt x="287528" y="273050"/>
                </a:lnTo>
                <a:lnTo>
                  <a:pt x="286981" y="273050"/>
                </a:lnTo>
                <a:lnTo>
                  <a:pt x="286588" y="271780"/>
                </a:lnTo>
                <a:close/>
              </a:path>
              <a:path w="322580" h="349250">
                <a:moveTo>
                  <a:pt x="110490" y="250190"/>
                </a:moveTo>
                <a:lnTo>
                  <a:pt x="108877" y="250190"/>
                </a:lnTo>
                <a:lnTo>
                  <a:pt x="107581" y="251460"/>
                </a:lnTo>
                <a:lnTo>
                  <a:pt x="106578" y="252730"/>
                </a:lnTo>
                <a:lnTo>
                  <a:pt x="105905" y="254000"/>
                </a:lnTo>
                <a:lnTo>
                  <a:pt x="103022" y="257810"/>
                </a:lnTo>
                <a:lnTo>
                  <a:pt x="101892" y="261620"/>
                </a:lnTo>
                <a:lnTo>
                  <a:pt x="101307" y="262890"/>
                </a:lnTo>
                <a:lnTo>
                  <a:pt x="102387" y="262890"/>
                </a:lnTo>
                <a:lnTo>
                  <a:pt x="103098" y="264160"/>
                </a:lnTo>
                <a:lnTo>
                  <a:pt x="103479" y="266700"/>
                </a:lnTo>
                <a:lnTo>
                  <a:pt x="102971" y="269240"/>
                </a:lnTo>
                <a:lnTo>
                  <a:pt x="102362" y="271780"/>
                </a:lnTo>
                <a:lnTo>
                  <a:pt x="100774" y="275590"/>
                </a:lnTo>
                <a:lnTo>
                  <a:pt x="101854" y="275590"/>
                </a:lnTo>
                <a:lnTo>
                  <a:pt x="103047" y="273050"/>
                </a:lnTo>
                <a:lnTo>
                  <a:pt x="104635" y="273050"/>
                </a:lnTo>
                <a:lnTo>
                  <a:pt x="104470" y="271780"/>
                </a:lnTo>
                <a:lnTo>
                  <a:pt x="103797" y="269240"/>
                </a:lnTo>
                <a:lnTo>
                  <a:pt x="104381" y="266700"/>
                </a:lnTo>
                <a:lnTo>
                  <a:pt x="104000" y="264160"/>
                </a:lnTo>
                <a:lnTo>
                  <a:pt x="102793" y="261620"/>
                </a:lnTo>
                <a:lnTo>
                  <a:pt x="103314" y="260350"/>
                </a:lnTo>
                <a:lnTo>
                  <a:pt x="104076" y="259080"/>
                </a:lnTo>
                <a:lnTo>
                  <a:pt x="105054" y="257810"/>
                </a:lnTo>
                <a:lnTo>
                  <a:pt x="105625" y="257810"/>
                </a:lnTo>
                <a:lnTo>
                  <a:pt x="105625" y="256540"/>
                </a:lnTo>
                <a:lnTo>
                  <a:pt x="107251" y="252730"/>
                </a:lnTo>
                <a:lnTo>
                  <a:pt x="110490" y="250190"/>
                </a:lnTo>
                <a:close/>
              </a:path>
              <a:path w="322580" h="349250">
                <a:moveTo>
                  <a:pt x="115911" y="263557"/>
                </a:moveTo>
                <a:lnTo>
                  <a:pt x="115671" y="265430"/>
                </a:lnTo>
                <a:lnTo>
                  <a:pt x="118859" y="271780"/>
                </a:lnTo>
                <a:lnTo>
                  <a:pt x="118694" y="273050"/>
                </a:lnTo>
                <a:lnTo>
                  <a:pt x="118287" y="274320"/>
                </a:lnTo>
                <a:lnTo>
                  <a:pt x="117576" y="275590"/>
                </a:lnTo>
                <a:lnTo>
                  <a:pt x="119621" y="275590"/>
                </a:lnTo>
                <a:lnTo>
                  <a:pt x="120015" y="274320"/>
                </a:lnTo>
                <a:lnTo>
                  <a:pt x="121627" y="274320"/>
                </a:lnTo>
                <a:lnTo>
                  <a:pt x="119202" y="270510"/>
                </a:lnTo>
                <a:lnTo>
                  <a:pt x="115911" y="263557"/>
                </a:lnTo>
                <a:close/>
              </a:path>
              <a:path w="322580" h="349250">
                <a:moveTo>
                  <a:pt x="121627" y="274320"/>
                </a:moveTo>
                <a:lnTo>
                  <a:pt x="120561" y="274320"/>
                </a:lnTo>
                <a:lnTo>
                  <a:pt x="121196" y="275590"/>
                </a:lnTo>
                <a:lnTo>
                  <a:pt x="124841" y="275590"/>
                </a:lnTo>
                <a:lnTo>
                  <a:pt x="121627" y="274320"/>
                </a:lnTo>
                <a:close/>
              </a:path>
              <a:path w="322580" h="349250">
                <a:moveTo>
                  <a:pt x="131584" y="271780"/>
                </a:moveTo>
                <a:lnTo>
                  <a:pt x="130530" y="271780"/>
                </a:lnTo>
                <a:lnTo>
                  <a:pt x="129730" y="273050"/>
                </a:lnTo>
                <a:lnTo>
                  <a:pt x="128358" y="274320"/>
                </a:lnTo>
                <a:lnTo>
                  <a:pt x="125704" y="274320"/>
                </a:lnTo>
                <a:lnTo>
                  <a:pt x="128295" y="275590"/>
                </a:lnTo>
                <a:lnTo>
                  <a:pt x="130314" y="274320"/>
                </a:lnTo>
                <a:lnTo>
                  <a:pt x="131584" y="271780"/>
                </a:lnTo>
                <a:close/>
              </a:path>
              <a:path w="322580" h="349250">
                <a:moveTo>
                  <a:pt x="151025" y="250190"/>
                </a:moveTo>
                <a:lnTo>
                  <a:pt x="150241" y="250190"/>
                </a:lnTo>
                <a:lnTo>
                  <a:pt x="152793" y="257810"/>
                </a:lnTo>
                <a:lnTo>
                  <a:pt x="157086" y="265430"/>
                </a:lnTo>
                <a:lnTo>
                  <a:pt x="159334" y="267970"/>
                </a:lnTo>
                <a:lnTo>
                  <a:pt x="159346" y="270510"/>
                </a:lnTo>
                <a:lnTo>
                  <a:pt x="159588" y="273050"/>
                </a:lnTo>
                <a:lnTo>
                  <a:pt x="161124" y="275590"/>
                </a:lnTo>
                <a:lnTo>
                  <a:pt x="161886" y="274320"/>
                </a:lnTo>
                <a:lnTo>
                  <a:pt x="161124" y="274320"/>
                </a:lnTo>
                <a:lnTo>
                  <a:pt x="160553" y="271780"/>
                </a:lnTo>
                <a:lnTo>
                  <a:pt x="160312" y="270510"/>
                </a:lnTo>
                <a:lnTo>
                  <a:pt x="160235" y="269240"/>
                </a:lnTo>
                <a:lnTo>
                  <a:pt x="161137" y="269240"/>
                </a:lnTo>
                <a:lnTo>
                  <a:pt x="159626" y="266700"/>
                </a:lnTo>
                <a:lnTo>
                  <a:pt x="153111" y="257810"/>
                </a:lnTo>
                <a:lnTo>
                  <a:pt x="151025" y="250190"/>
                </a:lnTo>
                <a:close/>
              </a:path>
              <a:path w="322580" h="349250">
                <a:moveTo>
                  <a:pt x="191770" y="271780"/>
                </a:moveTo>
                <a:lnTo>
                  <a:pt x="190715" y="271780"/>
                </a:lnTo>
                <a:lnTo>
                  <a:pt x="191985" y="274320"/>
                </a:lnTo>
                <a:lnTo>
                  <a:pt x="194005" y="275590"/>
                </a:lnTo>
                <a:lnTo>
                  <a:pt x="196596" y="274320"/>
                </a:lnTo>
                <a:lnTo>
                  <a:pt x="193941" y="274320"/>
                </a:lnTo>
                <a:lnTo>
                  <a:pt x="192570" y="273050"/>
                </a:lnTo>
                <a:lnTo>
                  <a:pt x="191770" y="271780"/>
                </a:lnTo>
                <a:close/>
              </a:path>
              <a:path w="322580" h="349250">
                <a:moveTo>
                  <a:pt x="208508" y="257810"/>
                </a:moveTo>
                <a:lnTo>
                  <a:pt x="206082" y="257810"/>
                </a:lnTo>
                <a:lnTo>
                  <a:pt x="207886" y="260350"/>
                </a:lnTo>
                <a:lnTo>
                  <a:pt x="208313" y="263557"/>
                </a:lnTo>
                <a:lnTo>
                  <a:pt x="208368" y="269240"/>
                </a:lnTo>
                <a:lnTo>
                  <a:pt x="206387" y="273050"/>
                </a:lnTo>
                <a:lnTo>
                  <a:pt x="204724" y="275590"/>
                </a:lnTo>
                <a:lnTo>
                  <a:pt x="206733" y="275590"/>
                </a:lnTo>
                <a:lnTo>
                  <a:pt x="207962" y="273050"/>
                </a:lnTo>
                <a:lnTo>
                  <a:pt x="209329" y="273050"/>
                </a:lnTo>
                <a:lnTo>
                  <a:pt x="208737" y="270510"/>
                </a:lnTo>
                <a:lnTo>
                  <a:pt x="209283" y="267970"/>
                </a:lnTo>
                <a:lnTo>
                  <a:pt x="209753" y="264160"/>
                </a:lnTo>
                <a:lnTo>
                  <a:pt x="207962" y="259080"/>
                </a:lnTo>
                <a:lnTo>
                  <a:pt x="208902" y="259080"/>
                </a:lnTo>
                <a:lnTo>
                  <a:pt x="208508" y="257810"/>
                </a:lnTo>
                <a:close/>
              </a:path>
              <a:path w="322580" h="349250">
                <a:moveTo>
                  <a:pt x="226538" y="247650"/>
                </a:moveTo>
                <a:lnTo>
                  <a:pt x="224294" y="247650"/>
                </a:lnTo>
                <a:lnTo>
                  <a:pt x="224316" y="247846"/>
                </a:lnTo>
                <a:lnTo>
                  <a:pt x="225911" y="249022"/>
                </a:lnTo>
                <a:lnTo>
                  <a:pt x="227685" y="250190"/>
                </a:lnTo>
                <a:lnTo>
                  <a:pt x="227600" y="256728"/>
                </a:lnTo>
                <a:lnTo>
                  <a:pt x="225399" y="261620"/>
                </a:lnTo>
                <a:lnTo>
                  <a:pt x="223265" y="266700"/>
                </a:lnTo>
                <a:lnTo>
                  <a:pt x="223265" y="273050"/>
                </a:lnTo>
                <a:lnTo>
                  <a:pt x="223977" y="274320"/>
                </a:lnTo>
                <a:lnTo>
                  <a:pt x="224777" y="275590"/>
                </a:lnTo>
                <a:lnTo>
                  <a:pt x="226047" y="275590"/>
                </a:lnTo>
                <a:lnTo>
                  <a:pt x="224840" y="273050"/>
                </a:lnTo>
                <a:lnTo>
                  <a:pt x="224840" y="269240"/>
                </a:lnTo>
                <a:lnTo>
                  <a:pt x="224993" y="267970"/>
                </a:lnTo>
                <a:lnTo>
                  <a:pt x="225247" y="266700"/>
                </a:lnTo>
                <a:lnTo>
                  <a:pt x="226453" y="266700"/>
                </a:lnTo>
                <a:lnTo>
                  <a:pt x="225526" y="264160"/>
                </a:lnTo>
                <a:lnTo>
                  <a:pt x="226517" y="261620"/>
                </a:lnTo>
                <a:lnTo>
                  <a:pt x="227120" y="261620"/>
                </a:lnTo>
                <a:lnTo>
                  <a:pt x="227107" y="260121"/>
                </a:lnTo>
                <a:lnTo>
                  <a:pt x="227939" y="257810"/>
                </a:lnTo>
                <a:lnTo>
                  <a:pt x="228469" y="256728"/>
                </a:lnTo>
                <a:lnTo>
                  <a:pt x="228561" y="250190"/>
                </a:lnTo>
                <a:lnTo>
                  <a:pt x="226538" y="247650"/>
                </a:lnTo>
                <a:close/>
              </a:path>
              <a:path w="322580" h="349250">
                <a:moveTo>
                  <a:pt x="251917" y="274320"/>
                </a:moveTo>
                <a:lnTo>
                  <a:pt x="251587" y="275590"/>
                </a:lnTo>
                <a:lnTo>
                  <a:pt x="252082" y="275590"/>
                </a:lnTo>
                <a:lnTo>
                  <a:pt x="251917" y="274320"/>
                </a:lnTo>
                <a:close/>
              </a:path>
              <a:path w="322580" h="349250">
                <a:moveTo>
                  <a:pt x="256946" y="274320"/>
                </a:moveTo>
                <a:lnTo>
                  <a:pt x="256463" y="274320"/>
                </a:lnTo>
                <a:lnTo>
                  <a:pt x="256133" y="275590"/>
                </a:lnTo>
                <a:lnTo>
                  <a:pt x="256552" y="275590"/>
                </a:lnTo>
                <a:lnTo>
                  <a:pt x="256946" y="274320"/>
                </a:lnTo>
                <a:close/>
              </a:path>
              <a:path w="322580" h="349250">
                <a:moveTo>
                  <a:pt x="257581" y="271780"/>
                </a:moveTo>
                <a:lnTo>
                  <a:pt x="256540" y="271780"/>
                </a:lnTo>
                <a:lnTo>
                  <a:pt x="257441" y="273050"/>
                </a:lnTo>
                <a:lnTo>
                  <a:pt x="257441" y="275590"/>
                </a:lnTo>
                <a:lnTo>
                  <a:pt x="259207" y="275590"/>
                </a:lnTo>
                <a:lnTo>
                  <a:pt x="258318" y="274320"/>
                </a:lnTo>
                <a:lnTo>
                  <a:pt x="258318" y="273050"/>
                </a:lnTo>
                <a:lnTo>
                  <a:pt x="257822" y="273050"/>
                </a:lnTo>
                <a:lnTo>
                  <a:pt x="257581" y="271780"/>
                </a:lnTo>
                <a:close/>
              </a:path>
              <a:path w="322580" h="349250">
                <a:moveTo>
                  <a:pt x="261823" y="274320"/>
                </a:moveTo>
                <a:lnTo>
                  <a:pt x="261010" y="274320"/>
                </a:lnTo>
                <a:lnTo>
                  <a:pt x="260388" y="275590"/>
                </a:lnTo>
                <a:lnTo>
                  <a:pt x="261404" y="275590"/>
                </a:lnTo>
                <a:lnTo>
                  <a:pt x="261823" y="274320"/>
                </a:lnTo>
                <a:close/>
              </a:path>
              <a:path w="322580" h="349250">
                <a:moveTo>
                  <a:pt x="262432" y="271780"/>
                </a:moveTo>
                <a:lnTo>
                  <a:pt x="261404" y="271780"/>
                </a:lnTo>
                <a:lnTo>
                  <a:pt x="262305" y="273050"/>
                </a:lnTo>
                <a:lnTo>
                  <a:pt x="262305" y="274320"/>
                </a:lnTo>
                <a:lnTo>
                  <a:pt x="261416" y="275590"/>
                </a:lnTo>
                <a:lnTo>
                  <a:pt x="262636" y="275590"/>
                </a:lnTo>
                <a:lnTo>
                  <a:pt x="262801" y="274320"/>
                </a:lnTo>
                <a:lnTo>
                  <a:pt x="263182" y="274320"/>
                </a:lnTo>
                <a:lnTo>
                  <a:pt x="263182" y="273050"/>
                </a:lnTo>
                <a:lnTo>
                  <a:pt x="262674" y="273050"/>
                </a:lnTo>
                <a:lnTo>
                  <a:pt x="262432" y="271780"/>
                </a:lnTo>
                <a:close/>
              </a:path>
              <a:path w="322580" h="349250">
                <a:moveTo>
                  <a:pt x="263182" y="274320"/>
                </a:moveTo>
                <a:lnTo>
                  <a:pt x="262801" y="274320"/>
                </a:lnTo>
                <a:lnTo>
                  <a:pt x="263042" y="275590"/>
                </a:lnTo>
                <a:lnTo>
                  <a:pt x="264071" y="275590"/>
                </a:lnTo>
                <a:lnTo>
                  <a:pt x="263182" y="274320"/>
                </a:lnTo>
                <a:close/>
              </a:path>
              <a:path w="322580" h="349250">
                <a:moveTo>
                  <a:pt x="268046" y="271780"/>
                </a:moveTo>
                <a:lnTo>
                  <a:pt x="267169" y="271780"/>
                </a:lnTo>
                <a:lnTo>
                  <a:pt x="267169" y="274320"/>
                </a:lnTo>
                <a:lnTo>
                  <a:pt x="266280" y="275590"/>
                </a:lnTo>
                <a:lnTo>
                  <a:pt x="267106" y="275590"/>
                </a:lnTo>
                <a:lnTo>
                  <a:pt x="267487" y="274320"/>
                </a:lnTo>
                <a:lnTo>
                  <a:pt x="268046" y="274320"/>
                </a:lnTo>
                <a:lnTo>
                  <a:pt x="268046" y="271780"/>
                </a:lnTo>
                <a:close/>
              </a:path>
              <a:path w="322580" h="349250">
                <a:moveTo>
                  <a:pt x="268046" y="274320"/>
                </a:moveTo>
                <a:lnTo>
                  <a:pt x="267690" y="274320"/>
                </a:lnTo>
                <a:lnTo>
                  <a:pt x="268046" y="275590"/>
                </a:lnTo>
                <a:lnTo>
                  <a:pt x="268947" y="275590"/>
                </a:lnTo>
                <a:lnTo>
                  <a:pt x="268046" y="274320"/>
                </a:lnTo>
                <a:close/>
              </a:path>
              <a:path w="322580" h="349250">
                <a:moveTo>
                  <a:pt x="272923" y="271780"/>
                </a:moveTo>
                <a:lnTo>
                  <a:pt x="272046" y="271780"/>
                </a:lnTo>
                <a:lnTo>
                  <a:pt x="272046" y="274320"/>
                </a:lnTo>
                <a:lnTo>
                  <a:pt x="271145" y="275590"/>
                </a:lnTo>
                <a:lnTo>
                  <a:pt x="272072" y="275590"/>
                </a:lnTo>
                <a:lnTo>
                  <a:pt x="272415" y="274320"/>
                </a:lnTo>
                <a:lnTo>
                  <a:pt x="272923" y="274320"/>
                </a:lnTo>
                <a:lnTo>
                  <a:pt x="272923" y="271780"/>
                </a:lnTo>
                <a:close/>
              </a:path>
              <a:path w="322580" h="349250">
                <a:moveTo>
                  <a:pt x="272923" y="274320"/>
                </a:moveTo>
                <a:lnTo>
                  <a:pt x="272630" y="274320"/>
                </a:lnTo>
                <a:lnTo>
                  <a:pt x="273075" y="275590"/>
                </a:lnTo>
                <a:lnTo>
                  <a:pt x="273812" y="275590"/>
                </a:lnTo>
                <a:lnTo>
                  <a:pt x="272923" y="274320"/>
                </a:lnTo>
                <a:close/>
              </a:path>
              <a:path w="322580" h="349250">
                <a:moveTo>
                  <a:pt x="277253" y="271780"/>
                </a:moveTo>
                <a:lnTo>
                  <a:pt x="276910" y="271780"/>
                </a:lnTo>
                <a:lnTo>
                  <a:pt x="276910" y="274320"/>
                </a:lnTo>
                <a:lnTo>
                  <a:pt x="276021" y="275590"/>
                </a:lnTo>
                <a:lnTo>
                  <a:pt x="277025" y="275590"/>
                </a:lnTo>
                <a:lnTo>
                  <a:pt x="277279" y="274320"/>
                </a:lnTo>
                <a:lnTo>
                  <a:pt x="277787" y="274320"/>
                </a:lnTo>
                <a:lnTo>
                  <a:pt x="277787" y="273050"/>
                </a:lnTo>
                <a:lnTo>
                  <a:pt x="277418" y="273050"/>
                </a:lnTo>
                <a:lnTo>
                  <a:pt x="277253" y="271780"/>
                </a:lnTo>
                <a:close/>
              </a:path>
              <a:path w="322580" h="349250">
                <a:moveTo>
                  <a:pt x="277787" y="274320"/>
                </a:moveTo>
                <a:lnTo>
                  <a:pt x="277279" y="274320"/>
                </a:lnTo>
                <a:lnTo>
                  <a:pt x="277482" y="275590"/>
                </a:lnTo>
                <a:lnTo>
                  <a:pt x="278676" y="275590"/>
                </a:lnTo>
                <a:lnTo>
                  <a:pt x="277787" y="274320"/>
                </a:lnTo>
                <a:close/>
              </a:path>
              <a:path w="322580" h="349250">
                <a:moveTo>
                  <a:pt x="281127" y="273050"/>
                </a:moveTo>
                <a:lnTo>
                  <a:pt x="280797" y="274320"/>
                </a:lnTo>
                <a:lnTo>
                  <a:pt x="280479" y="274320"/>
                </a:lnTo>
                <a:lnTo>
                  <a:pt x="279869" y="275590"/>
                </a:lnTo>
                <a:lnTo>
                  <a:pt x="280885" y="275590"/>
                </a:lnTo>
                <a:lnTo>
                  <a:pt x="281292" y="274320"/>
                </a:lnTo>
                <a:lnTo>
                  <a:pt x="281127" y="273050"/>
                </a:lnTo>
                <a:close/>
              </a:path>
              <a:path w="322580" h="349250">
                <a:moveTo>
                  <a:pt x="282117" y="271780"/>
                </a:moveTo>
                <a:lnTo>
                  <a:pt x="280885" y="271780"/>
                </a:lnTo>
                <a:lnTo>
                  <a:pt x="281774" y="273050"/>
                </a:lnTo>
                <a:lnTo>
                  <a:pt x="281774" y="274320"/>
                </a:lnTo>
                <a:lnTo>
                  <a:pt x="280898" y="275590"/>
                </a:lnTo>
                <a:lnTo>
                  <a:pt x="282651" y="275590"/>
                </a:lnTo>
                <a:lnTo>
                  <a:pt x="282651" y="273050"/>
                </a:lnTo>
                <a:lnTo>
                  <a:pt x="282295" y="273050"/>
                </a:lnTo>
                <a:lnTo>
                  <a:pt x="282117" y="271780"/>
                </a:lnTo>
                <a:close/>
              </a:path>
              <a:path w="322580" h="349250">
                <a:moveTo>
                  <a:pt x="286156" y="274320"/>
                </a:moveTo>
                <a:lnTo>
                  <a:pt x="285673" y="274320"/>
                </a:lnTo>
                <a:lnTo>
                  <a:pt x="285343" y="275590"/>
                </a:lnTo>
                <a:lnTo>
                  <a:pt x="285762" y="275590"/>
                </a:lnTo>
                <a:lnTo>
                  <a:pt x="286156" y="274320"/>
                </a:lnTo>
                <a:close/>
              </a:path>
              <a:path w="322580" h="349250">
                <a:moveTo>
                  <a:pt x="290855" y="274320"/>
                </a:moveTo>
                <a:lnTo>
                  <a:pt x="290537" y="275590"/>
                </a:lnTo>
                <a:lnTo>
                  <a:pt x="291033" y="275590"/>
                </a:lnTo>
                <a:lnTo>
                  <a:pt x="290855" y="274320"/>
                </a:lnTo>
                <a:close/>
              </a:path>
              <a:path w="322580" h="349250">
                <a:moveTo>
                  <a:pt x="60693" y="264160"/>
                </a:moveTo>
                <a:lnTo>
                  <a:pt x="57645" y="264160"/>
                </a:lnTo>
                <a:lnTo>
                  <a:pt x="60032" y="267970"/>
                </a:lnTo>
                <a:lnTo>
                  <a:pt x="59588" y="270510"/>
                </a:lnTo>
                <a:lnTo>
                  <a:pt x="58157" y="271356"/>
                </a:lnTo>
                <a:lnTo>
                  <a:pt x="57975" y="271780"/>
                </a:lnTo>
                <a:lnTo>
                  <a:pt x="57404" y="271780"/>
                </a:lnTo>
                <a:lnTo>
                  <a:pt x="55168" y="273050"/>
                </a:lnTo>
                <a:lnTo>
                  <a:pt x="53187" y="273050"/>
                </a:lnTo>
                <a:lnTo>
                  <a:pt x="53848" y="274320"/>
                </a:lnTo>
                <a:lnTo>
                  <a:pt x="56248" y="274320"/>
                </a:lnTo>
                <a:lnTo>
                  <a:pt x="60223" y="273050"/>
                </a:lnTo>
                <a:lnTo>
                  <a:pt x="60985" y="271780"/>
                </a:lnTo>
                <a:lnTo>
                  <a:pt x="60960" y="270510"/>
                </a:lnTo>
                <a:lnTo>
                  <a:pt x="63271" y="270510"/>
                </a:lnTo>
                <a:lnTo>
                  <a:pt x="62941" y="269240"/>
                </a:lnTo>
                <a:lnTo>
                  <a:pt x="60947" y="267970"/>
                </a:lnTo>
                <a:lnTo>
                  <a:pt x="60693" y="264160"/>
                </a:lnTo>
                <a:close/>
              </a:path>
              <a:path w="322580" h="349250">
                <a:moveTo>
                  <a:pt x="104635" y="273050"/>
                </a:moveTo>
                <a:lnTo>
                  <a:pt x="103098" y="273050"/>
                </a:lnTo>
                <a:lnTo>
                  <a:pt x="103098" y="274320"/>
                </a:lnTo>
                <a:lnTo>
                  <a:pt x="104648" y="274320"/>
                </a:lnTo>
                <a:lnTo>
                  <a:pt x="104635" y="273050"/>
                </a:lnTo>
                <a:close/>
              </a:path>
              <a:path w="322580" h="349250">
                <a:moveTo>
                  <a:pt x="125920" y="273050"/>
                </a:moveTo>
                <a:lnTo>
                  <a:pt x="125679" y="273050"/>
                </a:lnTo>
                <a:lnTo>
                  <a:pt x="125564" y="274320"/>
                </a:lnTo>
                <a:lnTo>
                  <a:pt x="128358" y="274320"/>
                </a:lnTo>
                <a:lnTo>
                  <a:pt x="125920" y="273050"/>
                </a:lnTo>
                <a:close/>
              </a:path>
              <a:path w="322580" h="349250">
                <a:moveTo>
                  <a:pt x="145516" y="252730"/>
                </a:moveTo>
                <a:lnTo>
                  <a:pt x="144868" y="252730"/>
                </a:lnTo>
                <a:lnTo>
                  <a:pt x="146570" y="255270"/>
                </a:lnTo>
                <a:lnTo>
                  <a:pt x="148666" y="257810"/>
                </a:lnTo>
                <a:lnTo>
                  <a:pt x="150977" y="260350"/>
                </a:lnTo>
                <a:lnTo>
                  <a:pt x="151739" y="264160"/>
                </a:lnTo>
                <a:lnTo>
                  <a:pt x="152692" y="266700"/>
                </a:lnTo>
                <a:lnTo>
                  <a:pt x="153682" y="269240"/>
                </a:lnTo>
                <a:lnTo>
                  <a:pt x="153403" y="270510"/>
                </a:lnTo>
                <a:lnTo>
                  <a:pt x="152946" y="273050"/>
                </a:lnTo>
                <a:lnTo>
                  <a:pt x="152298" y="274320"/>
                </a:lnTo>
                <a:lnTo>
                  <a:pt x="153528" y="274320"/>
                </a:lnTo>
                <a:lnTo>
                  <a:pt x="154711" y="271780"/>
                </a:lnTo>
                <a:lnTo>
                  <a:pt x="155532" y="271780"/>
                </a:lnTo>
                <a:lnTo>
                  <a:pt x="152238" y="261620"/>
                </a:lnTo>
                <a:lnTo>
                  <a:pt x="151794" y="259080"/>
                </a:lnTo>
                <a:lnTo>
                  <a:pt x="150634" y="259080"/>
                </a:lnTo>
                <a:lnTo>
                  <a:pt x="147002" y="255270"/>
                </a:lnTo>
                <a:lnTo>
                  <a:pt x="145516" y="252730"/>
                </a:lnTo>
                <a:close/>
              </a:path>
              <a:path w="322580" h="349250">
                <a:moveTo>
                  <a:pt x="173012" y="247650"/>
                </a:moveTo>
                <a:lnTo>
                  <a:pt x="171945" y="247650"/>
                </a:lnTo>
                <a:lnTo>
                  <a:pt x="169176" y="257810"/>
                </a:lnTo>
                <a:lnTo>
                  <a:pt x="162661" y="266700"/>
                </a:lnTo>
                <a:lnTo>
                  <a:pt x="161137" y="269240"/>
                </a:lnTo>
                <a:lnTo>
                  <a:pt x="162013" y="269240"/>
                </a:lnTo>
                <a:lnTo>
                  <a:pt x="161925" y="270510"/>
                </a:lnTo>
                <a:lnTo>
                  <a:pt x="161683" y="271780"/>
                </a:lnTo>
                <a:lnTo>
                  <a:pt x="161124" y="274320"/>
                </a:lnTo>
                <a:lnTo>
                  <a:pt x="161886" y="274320"/>
                </a:lnTo>
                <a:lnTo>
                  <a:pt x="162648" y="273050"/>
                </a:lnTo>
                <a:lnTo>
                  <a:pt x="162820" y="271336"/>
                </a:lnTo>
                <a:lnTo>
                  <a:pt x="162915" y="267970"/>
                </a:lnTo>
                <a:lnTo>
                  <a:pt x="165169" y="265397"/>
                </a:lnTo>
                <a:lnTo>
                  <a:pt x="169481" y="257810"/>
                </a:lnTo>
                <a:lnTo>
                  <a:pt x="172034" y="250190"/>
                </a:lnTo>
                <a:lnTo>
                  <a:pt x="172961" y="250190"/>
                </a:lnTo>
                <a:lnTo>
                  <a:pt x="173012" y="247650"/>
                </a:lnTo>
                <a:close/>
              </a:path>
              <a:path w="322580" h="349250">
                <a:moveTo>
                  <a:pt x="175158" y="262943"/>
                </a:moveTo>
                <a:lnTo>
                  <a:pt x="173723" y="264160"/>
                </a:lnTo>
                <a:lnTo>
                  <a:pt x="169799" y="269240"/>
                </a:lnTo>
                <a:lnTo>
                  <a:pt x="170002" y="274320"/>
                </a:lnTo>
                <a:lnTo>
                  <a:pt x="170840" y="274320"/>
                </a:lnTo>
                <a:lnTo>
                  <a:pt x="170357" y="271780"/>
                </a:lnTo>
                <a:lnTo>
                  <a:pt x="172491" y="267970"/>
                </a:lnTo>
                <a:lnTo>
                  <a:pt x="174205" y="265430"/>
                </a:lnTo>
                <a:lnTo>
                  <a:pt x="175158" y="265430"/>
                </a:lnTo>
                <a:lnTo>
                  <a:pt x="175158" y="262943"/>
                </a:lnTo>
                <a:close/>
              </a:path>
              <a:path w="322580" h="349250">
                <a:moveTo>
                  <a:pt x="196621" y="273050"/>
                </a:moveTo>
                <a:lnTo>
                  <a:pt x="196380" y="273050"/>
                </a:lnTo>
                <a:lnTo>
                  <a:pt x="193941" y="274320"/>
                </a:lnTo>
                <a:lnTo>
                  <a:pt x="196735" y="274320"/>
                </a:lnTo>
                <a:lnTo>
                  <a:pt x="196621" y="273050"/>
                </a:lnTo>
                <a:close/>
              </a:path>
              <a:path w="322580" h="349250">
                <a:moveTo>
                  <a:pt x="219278" y="257810"/>
                </a:moveTo>
                <a:lnTo>
                  <a:pt x="217246" y="257810"/>
                </a:lnTo>
                <a:lnTo>
                  <a:pt x="218224" y="259080"/>
                </a:lnTo>
                <a:lnTo>
                  <a:pt x="218986" y="260350"/>
                </a:lnTo>
                <a:lnTo>
                  <a:pt x="219570" y="261620"/>
                </a:lnTo>
                <a:lnTo>
                  <a:pt x="218300" y="264160"/>
                </a:lnTo>
                <a:lnTo>
                  <a:pt x="217919" y="266700"/>
                </a:lnTo>
                <a:lnTo>
                  <a:pt x="218503" y="269240"/>
                </a:lnTo>
                <a:lnTo>
                  <a:pt x="217830" y="271780"/>
                </a:lnTo>
                <a:lnTo>
                  <a:pt x="217665" y="273050"/>
                </a:lnTo>
                <a:lnTo>
                  <a:pt x="217652" y="274320"/>
                </a:lnTo>
                <a:lnTo>
                  <a:pt x="219202" y="274320"/>
                </a:lnTo>
                <a:lnTo>
                  <a:pt x="219202" y="273050"/>
                </a:lnTo>
                <a:lnTo>
                  <a:pt x="220467" y="273050"/>
                </a:lnTo>
                <a:lnTo>
                  <a:pt x="219938" y="271780"/>
                </a:lnTo>
                <a:lnTo>
                  <a:pt x="219329" y="269240"/>
                </a:lnTo>
                <a:lnTo>
                  <a:pt x="218821" y="266700"/>
                </a:lnTo>
                <a:lnTo>
                  <a:pt x="219202" y="264160"/>
                </a:lnTo>
                <a:lnTo>
                  <a:pt x="219913" y="262890"/>
                </a:lnTo>
                <a:lnTo>
                  <a:pt x="220992" y="262890"/>
                </a:lnTo>
                <a:lnTo>
                  <a:pt x="220408" y="261620"/>
                </a:lnTo>
                <a:lnTo>
                  <a:pt x="219278" y="257810"/>
                </a:lnTo>
                <a:close/>
              </a:path>
              <a:path w="322580" h="349250">
                <a:moveTo>
                  <a:pt x="266522" y="273050"/>
                </a:moveTo>
                <a:lnTo>
                  <a:pt x="266192" y="274320"/>
                </a:lnTo>
                <a:lnTo>
                  <a:pt x="266687" y="274320"/>
                </a:lnTo>
                <a:lnTo>
                  <a:pt x="266522" y="273050"/>
                </a:lnTo>
                <a:close/>
              </a:path>
              <a:path w="322580" h="349250">
                <a:moveTo>
                  <a:pt x="271386" y="273050"/>
                </a:moveTo>
                <a:lnTo>
                  <a:pt x="271068" y="274320"/>
                </a:lnTo>
                <a:lnTo>
                  <a:pt x="271551" y="274320"/>
                </a:lnTo>
                <a:lnTo>
                  <a:pt x="271386" y="273050"/>
                </a:lnTo>
                <a:close/>
              </a:path>
              <a:path w="322580" h="349250">
                <a:moveTo>
                  <a:pt x="276250" y="273050"/>
                </a:moveTo>
                <a:lnTo>
                  <a:pt x="275932" y="274320"/>
                </a:lnTo>
                <a:lnTo>
                  <a:pt x="276428" y="274320"/>
                </a:lnTo>
                <a:lnTo>
                  <a:pt x="276250" y="273050"/>
                </a:lnTo>
                <a:close/>
              </a:path>
              <a:path w="322580" h="349250">
                <a:moveTo>
                  <a:pt x="259207" y="271780"/>
                </a:moveTo>
                <a:lnTo>
                  <a:pt x="258038" y="271780"/>
                </a:lnTo>
                <a:lnTo>
                  <a:pt x="257822" y="273050"/>
                </a:lnTo>
                <a:lnTo>
                  <a:pt x="258318" y="273050"/>
                </a:lnTo>
                <a:lnTo>
                  <a:pt x="259207" y="271780"/>
                </a:lnTo>
                <a:close/>
              </a:path>
              <a:path w="322580" h="349250">
                <a:moveTo>
                  <a:pt x="263182" y="271780"/>
                </a:moveTo>
                <a:lnTo>
                  <a:pt x="262864" y="271780"/>
                </a:lnTo>
                <a:lnTo>
                  <a:pt x="262674" y="273050"/>
                </a:lnTo>
                <a:lnTo>
                  <a:pt x="263182" y="273050"/>
                </a:lnTo>
                <a:lnTo>
                  <a:pt x="263182" y="271780"/>
                </a:lnTo>
                <a:close/>
              </a:path>
              <a:path w="322580" h="349250">
                <a:moveTo>
                  <a:pt x="278676" y="271780"/>
                </a:moveTo>
                <a:lnTo>
                  <a:pt x="277647" y="271780"/>
                </a:lnTo>
                <a:lnTo>
                  <a:pt x="277418" y="273050"/>
                </a:lnTo>
                <a:lnTo>
                  <a:pt x="277787" y="273050"/>
                </a:lnTo>
                <a:lnTo>
                  <a:pt x="278676" y="271780"/>
                </a:lnTo>
                <a:close/>
              </a:path>
              <a:path w="322580" h="349250">
                <a:moveTo>
                  <a:pt x="283552" y="271780"/>
                </a:moveTo>
                <a:lnTo>
                  <a:pt x="282575" y="271780"/>
                </a:lnTo>
                <a:lnTo>
                  <a:pt x="282295" y="273050"/>
                </a:lnTo>
                <a:lnTo>
                  <a:pt x="282651" y="273050"/>
                </a:lnTo>
                <a:lnTo>
                  <a:pt x="283552" y="271780"/>
                </a:lnTo>
                <a:close/>
              </a:path>
              <a:path w="322580" h="349250">
                <a:moveTo>
                  <a:pt x="58674" y="269240"/>
                </a:moveTo>
                <a:lnTo>
                  <a:pt x="58343" y="269240"/>
                </a:lnTo>
                <a:lnTo>
                  <a:pt x="58242" y="270510"/>
                </a:lnTo>
                <a:lnTo>
                  <a:pt x="57150" y="271780"/>
                </a:lnTo>
                <a:lnTo>
                  <a:pt x="57404" y="271780"/>
                </a:lnTo>
                <a:lnTo>
                  <a:pt x="58166" y="271336"/>
                </a:lnTo>
                <a:lnTo>
                  <a:pt x="58521" y="270510"/>
                </a:lnTo>
                <a:lnTo>
                  <a:pt x="58674" y="269240"/>
                </a:lnTo>
                <a:close/>
              </a:path>
              <a:path w="322580" h="349250">
                <a:moveTo>
                  <a:pt x="249631" y="270510"/>
                </a:moveTo>
                <a:lnTo>
                  <a:pt x="248285" y="270510"/>
                </a:lnTo>
                <a:lnTo>
                  <a:pt x="248348" y="271780"/>
                </a:lnTo>
                <a:lnTo>
                  <a:pt x="249631" y="271780"/>
                </a:lnTo>
                <a:lnTo>
                  <a:pt x="249631" y="270510"/>
                </a:lnTo>
                <a:close/>
              </a:path>
              <a:path w="322580" h="349250">
                <a:moveTo>
                  <a:pt x="269333" y="247650"/>
                </a:moveTo>
                <a:lnTo>
                  <a:pt x="268109" y="247650"/>
                </a:lnTo>
                <a:lnTo>
                  <a:pt x="267817" y="248920"/>
                </a:lnTo>
                <a:lnTo>
                  <a:pt x="265785" y="251460"/>
                </a:lnTo>
                <a:lnTo>
                  <a:pt x="264896" y="252730"/>
                </a:lnTo>
                <a:lnTo>
                  <a:pt x="267576" y="252730"/>
                </a:lnTo>
                <a:lnTo>
                  <a:pt x="267436" y="254000"/>
                </a:lnTo>
                <a:lnTo>
                  <a:pt x="267271" y="270510"/>
                </a:lnTo>
                <a:lnTo>
                  <a:pt x="256616" y="270510"/>
                </a:lnTo>
                <a:lnTo>
                  <a:pt x="250698" y="271780"/>
                </a:lnTo>
                <a:lnTo>
                  <a:pt x="267779" y="271780"/>
                </a:lnTo>
                <a:lnTo>
                  <a:pt x="267970" y="271356"/>
                </a:lnTo>
                <a:lnTo>
                  <a:pt x="268097" y="269240"/>
                </a:lnTo>
                <a:lnTo>
                  <a:pt x="268376" y="269240"/>
                </a:lnTo>
                <a:lnTo>
                  <a:pt x="268376" y="266700"/>
                </a:lnTo>
                <a:lnTo>
                  <a:pt x="268097" y="266700"/>
                </a:lnTo>
                <a:lnTo>
                  <a:pt x="268109" y="265430"/>
                </a:lnTo>
                <a:lnTo>
                  <a:pt x="269265" y="265430"/>
                </a:lnTo>
                <a:lnTo>
                  <a:pt x="268376" y="264160"/>
                </a:lnTo>
                <a:lnTo>
                  <a:pt x="268376" y="262890"/>
                </a:lnTo>
                <a:lnTo>
                  <a:pt x="269265" y="261620"/>
                </a:lnTo>
                <a:lnTo>
                  <a:pt x="268109" y="261620"/>
                </a:lnTo>
                <a:lnTo>
                  <a:pt x="268122" y="260350"/>
                </a:lnTo>
                <a:lnTo>
                  <a:pt x="268376" y="260350"/>
                </a:lnTo>
                <a:lnTo>
                  <a:pt x="268376" y="257810"/>
                </a:lnTo>
                <a:lnTo>
                  <a:pt x="268147" y="257810"/>
                </a:lnTo>
                <a:lnTo>
                  <a:pt x="268173" y="255270"/>
                </a:lnTo>
                <a:lnTo>
                  <a:pt x="268376" y="255270"/>
                </a:lnTo>
                <a:lnTo>
                  <a:pt x="268459" y="252611"/>
                </a:lnTo>
                <a:lnTo>
                  <a:pt x="269265" y="251460"/>
                </a:lnTo>
                <a:lnTo>
                  <a:pt x="267576" y="251460"/>
                </a:lnTo>
                <a:lnTo>
                  <a:pt x="268185" y="250190"/>
                </a:lnTo>
                <a:lnTo>
                  <a:pt x="269506" y="248920"/>
                </a:lnTo>
                <a:lnTo>
                  <a:pt x="269333" y="247650"/>
                </a:lnTo>
                <a:close/>
              </a:path>
              <a:path w="322580" h="349250">
                <a:moveTo>
                  <a:pt x="267970" y="271356"/>
                </a:moveTo>
                <a:lnTo>
                  <a:pt x="267779" y="271780"/>
                </a:lnTo>
                <a:lnTo>
                  <a:pt x="267970" y="271356"/>
                </a:lnTo>
                <a:close/>
              </a:path>
              <a:path w="322580" h="349250">
                <a:moveTo>
                  <a:pt x="271894" y="270510"/>
                </a:moveTo>
                <a:lnTo>
                  <a:pt x="268351" y="270510"/>
                </a:lnTo>
                <a:lnTo>
                  <a:pt x="267978" y="271336"/>
                </a:lnTo>
                <a:lnTo>
                  <a:pt x="267906" y="271780"/>
                </a:lnTo>
                <a:lnTo>
                  <a:pt x="272326" y="271780"/>
                </a:lnTo>
                <a:lnTo>
                  <a:pt x="271894" y="270510"/>
                </a:lnTo>
                <a:close/>
              </a:path>
              <a:path w="322580" h="349250">
                <a:moveTo>
                  <a:pt x="273621" y="269240"/>
                </a:moveTo>
                <a:lnTo>
                  <a:pt x="272783" y="269240"/>
                </a:lnTo>
                <a:lnTo>
                  <a:pt x="272796" y="270510"/>
                </a:lnTo>
                <a:lnTo>
                  <a:pt x="272986" y="271780"/>
                </a:lnTo>
                <a:lnTo>
                  <a:pt x="289318" y="271780"/>
                </a:lnTo>
                <a:lnTo>
                  <a:pt x="283692" y="270510"/>
                </a:lnTo>
                <a:lnTo>
                  <a:pt x="273621" y="270510"/>
                </a:lnTo>
                <a:lnTo>
                  <a:pt x="273621" y="269240"/>
                </a:lnTo>
                <a:close/>
              </a:path>
              <a:path w="322580" h="349250">
                <a:moveTo>
                  <a:pt x="291719" y="270510"/>
                </a:moveTo>
                <a:lnTo>
                  <a:pt x="290372" y="270510"/>
                </a:lnTo>
                <a:lnTo>
                  <a:pt x="290372" y="271780"/>
                </a:lnTo>
                <a:lnTo>
                  <a:pt x="291668" y="271780"/>
                </a:lnTo>
                <a:lnTo>
                  <a:pt x="291719" y="270510"/>
                </a:lnTo>
                <a:close/>
              </a:path>
              <a:path w="322580" h="349250">
                <a:moveTo>
                  <a:pt x="81064" y="262890"/>
                </a:moveTo>
                <a:lnTo>
                  <a:pt x="81445" y="265430"/>
                </a:lnTo>
                <a:lnTo>
                  <a:pt x="84658" y="270510"/>
                </a:lnTo>
                <a:lnTo>
                  <a:pt x="93611" y="270510"/>
                </a:lnTo>
                <a:lnTo>
                  <a:pt x="95808" y="269240"/>
                </a:lnTo>
                <a:lnTo>
                  <a:pt x="88087" y="269240"/>
                </a:lnTo>
                <a:lnTo>
                  <a:pt x="86321" y="267970"/>
                </a:lnTo>
                <a:lnTo>
                  <a:pt x="85001" y="266700"/>
                </a:lnTo>
                <a:lnTo>
                  <a:pt x="89052" y="266700"/>
                </a:lnTo>
                <a:lnTo>
                  <a:pt x="90398" y="265430"/>
                </a:lnTo>
                <a:lnTo>
                  <a:pt x="83794" y="265430"/>
                </a:lnTo>
                <a:lnTo>
                  <a:pt x="82486" y="264160"/>
                </a:lnTo>
                <a:lnTo>
                  <a:pt x="81064" y="262890"/>
                </a:lnTo>
                <a:close/>
              </a:path>
              <a:path w="322580" h="349250">
                <a:moveTo>
                  <a:pt x="135140" y="269240"/>
                </a:moveTo>
                <a:lnTo>
                  <a:pt x="132181" y="270510"/>
                </a:lnTo>
                <a:lnTo>
                  <a:pt x="135121" y="270510"/>
                </a:lnTo>
                <a:lnTo>
                  <a:pt x="135140" y="269240"/>
                </a:lnTo>
                <a:close/>
              </a:path>
              <a:path w="322580" h="349250">
                <a:moveTo>
                  <a:pt x="161467" y="269240"/>
                </a:moveTo>
                <a:lnTo>
                  <a:pt x="160235" y="269240"/>
                </a:lnTo>
                <a:lnTo>
                  <a:pt x="161137" y="270510"/>
                </a:lnTo>
                <a:lnTo>
                  <a:pt x="161467" y="269240"/>
                </a:lnTo>
                <a:close/>
              </a:path>
              <a:path w="322580" h="349250">
                <a:moveTo>
                  <a:pt x="194106" y="254000"/>
                </a:moveTo>
                <a:lnTo>
                  <a:pt x="186207" y="254000"/>
                </a:lnTo>
                <a:lnTo>
                  <a:pt x="184810" y="255270"/>
                </a:lnTo>
                <a:lnTo>
                  <a:pt x="193357" y="255270"/>
                </a:lnTo>
                <a:lnTo>
                  <a:pt x="198208" y="259080"/>
                </a:lnTo>
                <a:lnTo>
                  <a:pt x="198208" y="266700"/>
                </a:lnTo>
                <a:lnTo>
                  <a:pt x="197281" y="267970"/>
                </a:lnTo>
                <a:lnTo>
                  <a:pt x="193217" y="270510"/>
                </a:lnTo>
                <a:lnTo>
                  <a:pt x="196481" y="270510"/>
                </a:lnTo>
                <a:lnTo>
                  <a:pt x="197916" y="269240"/>
                </a:lnTo>
                <a:lnTo>
                  <a:pt x="199771" y="267970"/>
                </a:lnTo>
                <a:lnTo>
                  <a:pt x="199771" y="257810"/>
                </a:lnTo>
                <a:lnTo>
                  <a:pt x="194106" y="254000"/>
                </a:lnTo>
                <a:close/>
              </a:path>
              <a:path w="322580" h="349250">
                <a:moveTo>
                  <a:pt x="226453" y="266700"/>
                </a:moveTo>
                <a:lnTo>
                  <a:pt x="225247" y="266700"/>
                </a:lnTo>
                <a:lnTo>
                  <a:pt x="226491" y="269240"/>
                </a:lnTo>
                <a:lnTo>
                  <a:pt x="228688" y="270510"/>
                </a:lnTo>
                <a:lnTo>
                  <a:pt x="237642" y="270510"/>
                </a:lnTo>
                <a:lnTo>
                  <a:pt x="238445" y="269240"/>
                </a:lnTo>
                <a:lnTo>
                  <a:pt x="228498" y="269240"/>
                </a:lnTo>
                <a:lnTo>
                  <a:pt x="226453" y="266700"/>
                </a:lnTo>
                <a:close/>
              </a:path>
              <a:path w="322580" h="349250">
                <a:moveTo>
                  <a:pt x="255828" y="269240"/>
                </a:moveTo>
                <a:lnTo>
                  <a:pt x="248729" y="269240"/>
                </a:lnTo>
                <a:lnTo>
                  <a:pt x="248323" y="270510"/>
                </a:lnTo>
                <a:lnTo>
                  <a:pt x="249999" y="270510"/>
                </a:lnTo>
                <a:lnTo>
                  <a:pt x="255828" y="269240"/>
                </a:lnTo>
                <a:close/>
              </a:path>
              <a:path w="322580" h="349250">
                <a:moveTo>
                  <a:pt x="268376" y="269240"/>
                </a:moveTo>
                <a:lnTo>
                  <a:pt x="268097" y="269240"/>
                </a:lnTo>
                <a:lnTo>
                  <a:pt x="268338" y="270510"/>
                </a:lnTo>
                <a:lnTo>
                  <a:pt x="269265" y="270510"/>
                </a:lnTo>
                <a:lnTo>
                  <a:pt x="268376" y="269240"/>
                </a:lnTo>
                <a:close/>
              </a:path>
              <a:path w="322580" h="349250">
                <a:moveTo>
                  <a:pt x="273615" y="264160"/>
                </a:moveTo>
                <a:lnTo>
                  <a:pt x="272770" y="264160"/>
                </a:lnTo>
                <a:lnTo>
                  <a:pt x="272783" y="266700"/>
                </a:lnTo>
                <a:lnTo>
                  <a:pt x="272364" y="266700"/>
                </a:lnTo>
                <a:lnTo>
                  <a:pt x="272364" y="269240"/>
                </a:lnTo>
                <a:lnTo>
                  <a:pt x="271475" y="270510"/>
                </a:lnTo>
                <a:lnTo>
                  <a:pt x="272503" y="270510"/>
                </a:lnTo>
                <a:lnTo>
                  <a:pt x="272783" y="269240"/>
                </a:lnTo>
                <a:lnTo>
                  <a:pt x="273621" y="269240"/>
                </a:lnTo>
                <a:lnTo>
                  <a:pt x="273615" y="264160"/>
                </a:lnTo>
                <a:close/>
              </a:path>
              <a:path w="322580" h="349250">
                <a:moveTo>
                  <a:pt x="291363" y="269240"/>
                </a:moveTo>
                <a:lnTo>
                  <a:pt x="284480" y="269240"/>
                </a:lnTo>
                <a:lnTo>
                  <a:pt x="290017" y="270510"/>
                </a:lnTo>
                <a:lnTo>
                  <a:pt x="291693" y="270510"/>
                </a:lnTo>
                <a:lnTo>
                  <a:pt x="291363" y="269240"/>
                </a:lnTo>
                <a:close/>
              </a:path>
              <a:path w="322580" h="349250">
                <a:moveTo>
                  <a:pt x="96913" y="261620"/>
                </a:moveTo>
                <a:lnTo>
                  <a:pt x="95796" y="261620"/>
                </a:lnTo>
                <a:lnTo>
                  <a:pt x="96774" y="264160"/>
                </a:lnTo>
                <a:lnTo>
                  <a:pt x="95846" y="266700"/>
                </a:lnTo>
                <a:lnTo>
                  <a:pt x="93802" y="269240"/>
                </a:lnTo>
                <a:lnTo>
                  <a:pt x="95808" y="269240"/>
                </a:lnTo>
                <a:lnTo>
                  <a:pt x="97053" y="266700"/>
                </a:lnTo>
                <a:lnTo>
                  <a:pt x="99034" y="266700"/>
                </a:lnTo>
                <a:lnTo>
                  <a:pt x="96913" y="261620"/>
                </a:lnTo>
                <a:close/>
              </a:path>
              <a:path w="322580" h="349250">
                <a:moveTo>
                  <a:pt x="240052" y="266700"/>
                </a:moveTo>
                <a:lnTo>
                  <a:pt x="237286" y="266700"/>
                </a:lnTo>
                <a:lnTo>
                  <a:pt x="235978" y="267970"/>
                </a:lnTo>
                <a:lnTo>
                  <a:pt x="234213" y="269240"/>
                </a:lnTo>
                <a:lnTo>
                  <a:pt x="238445" y="269240"/>
                </a:lnTo>
                <a:lnTo>
                  <a:pt x="240052" y="266700"/>
                </a:lnTo>
                <a:close/>
              </a:path>
              <a:path w="322580" h="349250">
                <a:moveTo>
                  <a:pt x="266344" y="252730"/>
                </a:moveTo>
                <a:lnTo>
                  <a:pt x="265239" y="252730"/>
                </a:lnTo>
                <a:lnTo>
                  <a:pt x="257149" y="254000"/>
                </a:lnTo>
                <a:lnTo>
                  <a:pt x="250837" y="261620"/>
                </a:lnTo>
                <a:lnTo>
                  <a:pt x="249301" y="269240"/>
                </a:lnTo>
                <a:lnTo>
                  <a:pt x="251091" y="269240"/>
                </a:lnTo>
                <a:lnTo>
                  <a:pt x="252691" y="261620"/>
                </a:lnTo>
                <a:lnTo>
                  <a:pt x="258076" y="256540"/>
                </a:lnTo>
                <a:lnTo>
                  <a:pt x="264985" y="254000"/>
                </a:lnTo>
                <a:lnTo>
                  <a:pt x="266326" y="254000"/>
                </a:lnTo>
                <a:lnTo>
                  <a:pt x="266344" y="252730"/>
                </a:lnTo>
                <a:close/>
              </a:path>
              <a:path w="322580" h="349250">
                <a:moveTo>
                  <a:pt x="266326" y="254000"/>
                </a:moveTo>
                <a:lnTo>
                  <a:pt x="264985" y="254000"/>
                </a:lnTo>
                <a:lnTo>
                  <a:pt x="264941" y="256540"/>
                </a:lnTo>
                <a:lnTo>
                  <a:pt x="264833" y="267970"/>
                </a:lnTo>
                <a:lnTo>
                  <a:pt x="255765" y="267970"/>
                </a:lnTo>
                <a:lnTo>
                  <a:pt x="251091" y="269240"/>
                </a:lnTo>
                <a:lnTo>
                  <a:pt x="266179" y="269240"/>
                </a:lnTo>
                <a:lnTo>
                  <a:pt x="266326" y="254000"/>
                </a:lnTo>
                <a:close/>
              </a:path>
              <a:path w="322580" h="349250">
                <a:moveTo>
                  <a:pt x="271716" y="267970"/>
                </a:moveTo>
                <a:lnTo>
                  <a:pt x="271399" y="269240"/>
                </a:lnTo>
                <a:lnTo>
                  <a:pt x="271881" y="269240"/>
                </a:lnTo>
                <a:lnTo>
                  <a:pt x="271716" y="267970"/>
                </a:lnTo>
                <a:close/>
              </a:path>
              <a:path w="322580" h="349250">
                <a:moveTo>
                  <a:pt x="275666" y="252730"/>
                </a:moveTo>
                <a:lnTo>
                  <a:pt x="274485" y="252730"/>
                </a:lnTo>
                <a:lnTo>
                  <a:pt x="274575" y="257810"/>
                </a:lnTo>
                <a:lnTo>
                  <a:pt x="274688" y="269240"/>
                </a:lnTo>
                <a:lnTo>
                  <a:pt x="289064" y="269240"/>
                </a:lnTo>
                <a:lnTo>
                  <a:pt x="284632" y="267970"/>
                </a:lnTo>
                <a:lnTo>
                  <a:pt x="276021" y="267970"/>
                </a:lnTo>
                <a:lnTo>
                  <a:pt x="275856" y="254000"/>
                </a:lnTo>
                <a:lnTo>
                  <a:pt x="279552" y="254000"/>
                </a:lnTo>
                <a:lnTo>
                  <a:pt x="275666" y="252730"/>
                </a:lnTo>
                <a:close/>
              </a:path>
              <a:path w="322580" h="349250">
                <a:moveTo>
                  <a:pt x="279552" y="254000"/>
                </a:moveTo>
                <a:lnTo>
                  <a:pt x="275856" y="254000"/>
                </a:lnTo>
                <a:lnTo>
                  <a:pt x="282435" y="256540"/>
                </a:lnTo>
                <a:lnTo>
                  <a:pt x="287528" y="261620"/>
                </a:lnTo>
                <a:lnTo>
                  <a:pt x="289064" y="269240"/>
                </a:lnTo>
                <a:lnTo>
                  <a:pt x="290880" y="269240"/>
                </a:lnTo>
                <a:lnTo>
                  <a:pt x="289433" y="261620"/>
                </a:lnTo>
                <a:lnTo>
                  <a:pt x="283438" y="255270"/>
                </a:lnTo>
                <a:lnTo>
                  <a:pt x="279552" y="254000"/>
                </a:lnTo>
                <a:close/>
              </a:path>
              <a:path w="322580" h="349250">
                <a:moveTo>
                  <a:pt x="89052" y="266700"/>
                </a:moveTo>
                <a:lnTo>
                  <a:pt x="85280" y="266700"/>
                </a:lnTo>
                <a:lnTo>
                  <a:pt x="87706" y="267970"/>
                </a:lnTo>
                <a:lnTo>
                  <a:pt x="89052" y="266700"/>
                </a:lnTo>
                <a:close/>
              </a:path>
              <a:path w="322580" h="349250">
                <a:moveTo>
                  <a:pt x="98855" y="244945"/>
                </a:moveTo>
                <a:lnTo>
                  <a:pt x="98755" y="245110"/>
                </a:lnTo>
                <a:lnTo>
                  <a:pt x="96774" y="246380"/>
                </a:lnTo>
                <a:lnTo>
                  <a:pt x="93738" y="250190"/>
                </a:lnTo>
                <a:lnTo>
                  <a:pt x="93831" y="256728"/>
                </a:lnTo>
                <a:lnTo>
                  <a:pt x="94361" y="257810"/>
                </a:lnTo>
                <a:lnTo>
                  <a:pt x="95193" y="260121"/>
                </a:lnTo>
                <a:lnTo>
                  <a:pt x="95180" y="261620"/>
                </a:lnTo>
                <a:lnTo>
                  <a:pt x="95061" y="262943"/>
                </a:lnTo>
                <a:lnTo>
                  <a:pt x="93408" y="266700"/>
                </a:lnTo>
                <a:lnTo>
                  <a:pt x="89865" y="267970"/>
                </a:lnTo>
                <a:lnTo>
                  <a:pt x="90068" y="267970"/>
                </a:lnTo>
                <a:lnTo>
                  <a:pt x="93421" y="266700"/>
                </a:lnTo>
                <a:lnTo>
                  <a:pt x="95224" y="264160"/>
                </a:lnTo>
                <a:lnTo>
                  <a:pt x="95796" y="261620"/>
                </a:lnTo>
                <a:lnTo>
                  <a:pt x="96913" y="261620"/>
                </a:lnTo>
                <a:lnTo>
                  <a:pt x="94700" y="256728"/>
                </a:lnTo>
                <a:lnTo>
                  <a:pt x="94615" y="250190"/>
                </a:lnTo>
                <a:lnTo>
                  <a:pt x="96558" y="248920"/>
                </a:lnTo>
                <a:lnTo>
                  <a:pt x="97986" y="247846"/>
                </a:lnTo>
                <a:lnTo>
                  <a:pt x="98005" y="247650"/>
                </a:lnTo>
                <a:lnTo>
                  <a:pt x="98821" y="247650"/>
                </a:lnTo>
                <a:lnTo>
                  <a:pt x="98855" y="244945"/>
                </a:lnTo>
                <a:close/>
              </a:path>
              <a:path w="322580" h="349250">
                <a:moveTo>
                  <a:pt x="227120" y="261620"/>
                </a:moveTo>
                <a:lnTo>
                  <a:pt x="226517" y="261620"/>
                </a:lnTo>
                <a:lnTo>
                  <a:pt x="227076" y="264160"/>
                </a:lnTo>
                <a:lnTo>
                  <a:pt x="228879" y="266700"/>
                </a:lnTo>
                <a:lnTo>
                  <a:pt x="232232" y="267970"/>
                </a:lnTo>
                <a:lnTo>
                  <a:pt x="232435" y="267970"/>
                </a:lnTo>
                <a:lnTo>
                  <a:pt x="228892" y="266700"/>
                </a:lnTo>
                <a:lnTo>
                  <a:pt x="227239" y="262943"/>
                </a:lnTo>
                <a:lnTo>
                  <a:pt x="227120" y="261620"/>
                </a:lnTo>
                <a:close/>
              </a:path>
              <a:path w="322580" h="349250">
                <a:moveTo>
                  <a:pt x="225132" y="238760"/>
                </a:moveTo>
                <a:lnTo>
                  <a:pt x="220179" y="238760"/>
                </a:lnTo>
                <a:lnTo>
                  <a:pt x="223939" y="240030"/>
                </a:lnTo>
                <a:lnTo>
                  <a:pt x="228841" y="242570"/>
                </a:lnTo>
                <a:lnTo>
                  <a:pt x="231394" y="246380"/>
                </a:lnTo>
                <a:lnTo>
                  <a:pt x="232328" y="252611"/>
                </a:lnTo>
                <a:lnTo>
                  <a:pt x="232305" y="252977"/>
                </a:lnTo>
                <a:lnTo>
                  <a:pt x="231101" y="260350"/>
                </a:lnTo>
                <a:lnTo>
                  <a:pt x="231901" y="265430"/>
                </a:lnTo>
                <a:lnTo>
                  <a:pt x="234594" y="267970"/>
                </a:lnTo>
                <a:lnTo>
                  <a:pt x="237020" y="266700"/>
                </a:lnTo>
                <a:lnTo>
                  <a:pt x="240052" y="266700"/>
                </a:lnTo>
                <a:lnTo>
                  <a:pt x="240855" y="265430"/>
                </a:lnTo>
                <a:lnTo>
                  <a:pt x="235089" y="265430"/>
                </a:lnTo>
                <a:lnTo>
                  <a:pt x="233299" y="264160"/>
                </a:lnTo>
                <a:lnTo>
                  <a:pt x="232676" y="260350"/>
                </a:lnTo>
                <a:lnTo>
                  <a:pt x="233893" y="252977"/>
                </a:lnTo>
                <a:lnTo>
                  <a:pt x="233917" y="252611"/>
                </a:lnTo>
                <a:lnTo>
                  <a:pt x="232867" y="245110"/>
                </a:lnTo>
                <a:lnTo>
                  <a:pt x="230009" y="242570"/>
                </a:lnTo>
                <a:lnTo>
                  <a:pt x="225132" y="238760"/>
                </a:lnTo>
                <a:close/>
              </a:path>
              <a:path w="322580" h="349250">
                <a:moveTo>
                  <a:pt x="271538" y="265430"/>
                </a:moveTo>
                <a:lnTo>
                  <a:pt x="269214" y="265430"/>
                </a:lnTo>
                <a:lnTo>
                  <a:pt x="268757" y="266700"/>
                </a:lnTo>
                <a:lnTo>
                  <a:pt x="272084" y="266700"/>
                </a:lnTo>
                <a:lnTo>
                  <a:pt x="271538" y="265430"/>
                </a:lnTo>
                <a:close/>
              </a:path>
              <a:path w="322580" h="349250">
                <a:moveTo>
                  <a:pt x="55156" y="261620"/>
                </a:moveTo>
                <a:lnTo>
                  <a:pt x="54025" y="261620"/>
                </a:lnTo>
                <a:lnTo>
                  <a:pt x="54038" y="262890"/>
                </a:lnTo>
                <a:lnTo>
                  <a:pt x="53657" y="264160"/>
                </a:lnTo>
                <a:lnTo>
                  <a:pt x="51219" y="264160"/>
                </a:lnTo>
                <a:lnTo>
                  <a:pt x="52247" y="265430"/>
                </a:lnTo>
                <a:lnTo>
                  <a:pt x="55003" y="265430"/>
                </a:lnTo>
                <a:lnTo>
                  <a:pt x="55479" y="262890"/>
                </a:lnTo>
                <a:lnTo>
                  <a:pt x="55156" y="261620"/>
                </a:lnTo>
                <a:close/>
              </a:path>
              <a:path w="322580" h="349250">
                <a:moveTo>
                  <a:pt x="104851" y="237490"/>
                </a:moveTo>
                <a:lnTo>
                  <a:pt x="100406" y="237490"/>
                </a:lnTo>
                <a:lnTo>
                  <a:pt x="97167" y="238760"/>
                </a:lnTo>
                <a:lnTo>
                  <a:pt x="92252" y="242604"/>
                </a:lnTo>
                <a:lnTo>
                  <a:pt x="89433" y="245110"/>
                </a:lnTo>
                <a:lnTo>
                  <a:pt x="88383" y="252611"/>
                </a:lnTo>
                <a:lnTo>
                  <a:pt x="88407" y="252977"/>
                </a:lnTo>
                <a:lnTo>
                  <a:pt x="89623" y="260350"/>
                </a:lnTo>
                <a:lnTo>
                  <a:pt x="89001" y="264160"/>
                </a:lnTo>
                <a:lnTo>
                  <a:pt x="87210" y="265430"/>
                </a:lnTo>
                <a:lnTo>
                  <a:pt x="90398" y="265430"/>
                </a:lnTo>
                <a:lnTo>
                  <a:pt x="91198" y="260350"/>
                </a:lnTo>
                <a:lnTo>
                  <a:pt x="89994" y="252977"/>
                </a:lnTo>
                <a:lnTo>
                  <a:pt x="89971" y="252611"/>
                </a:lnTo>
                <a:lnTo>
                  <a:pt x="90906" y="246380"/>
                </a:lnTo>
                <a:lnTo>
                  <a:pt x="93459" y="242570"/>
                </a:lnTo>
                <a:lnTo>
                  <a:pt x="98361" y="240030"/>
                </a:lnTo>
                <a:lnTo>
                  <a:pt x="102120" y="238760"/>
                </a:lnTo>
                <a:lnTo>
                  <a:pt x="106578" y="238760"/>
                </a:lnTo>
                <a:lnTo>
                  <a:pt x="104851" y="237490"/>
                </a:lnTo>
                <a:close/>
              </a:path>
              <a:path w="322580" h="349250">
                <a:moveTo>
                  <a:pt x="98821" y="247650"/>
                </a:moveTo>
                <a:lnTo>
                  <a:pt x="98247" y="247650"/>
                </a:lnTo>
                <a:lnTo>
                  <a:pt x="97990" y="247843"/>
                </a:lnTo>
                <a:lnTo>
                  <a:pt x="97993" y="250190"/>
                </a:lnTo>
                <a:lnTo>
                  <a:pt x="99110" y="250190"/>
                </a:lnTo>
                <a:lnTo>
                  <a:pt x="96989" y="254000"/>
                </a:lnTo>
                <a:lnTo>
                  <a:pt x="96837" y="260350"/>
                </a:lnTo>
                <a:lnTo>
                  <a:pt x="101752" y="265430"/>
                </a:lnTo>
                <a:lnTo>
                  <a:pt x="102387" y="262890"/>
                </a:lnTo>
                <a:lnTo>
                  <a:pt x="101307" y="262890"/>
                </a:lnTo>
                <a:lnTo>
                  <a:pt x="99301" y="261620"/>
                </a:lnTo>
                <a:lnTo>
                  <a:pt x="98651" y="259455"/>
                </a:lnTo>
                <a:lnTo>
                  <a:pt x="98539" y="254000"/>
                </a:lnTo>
                <a:lnTo>
                  <a:pt x="99377" y="251460"/>
                </a:lnTo>
                <a:lnTo>
                  <a:pt x="100266" y="250190"/>
                </a:lnTo>
                <a:lnTo>
                  <a:pt x="101117" y="248920"/>
                </a:lnTo>
                <a:lnTo>
                  <a:pt x="98806" y="248920"/>
                </a:lnTo>
                <a:lnTo>
                  <a:pt x="98821" y="247650"/>
                </a:lnTo>
                <a:close/>
              </a:path>
              <a:path w="322580" h="349250">
                <a:moveTo>
                  <a:pt x="112839" y="257810"/>
                </a:moveTo>
                <a:lnTo>
                  <a:pt x="111887" y="257810"/>
                </a:lnTo>
                <a:lnTo>
                  <a:pt x="110871" y="260350"/>
                </a:lnTo>
                <a:lnTo>
                  <a:pt x="110337" y="262890"/>
                </a:lnTo>
                <a:lnTo>
                  <a:pt x="110197" y="265430"/>
                </a:lnTo>
                <a:lnTo>
                  <a:pt x="110883" y="265430"/>
                </a:lnTo>
                <a:lnTo>
                  <a:pt x="111036" y="262890"/>
                </a:lnTo>
                <a:lnTo>
                  <a:pt x="111658" y="260350"/>
                </a:lnTo>
                <a:lnTo>
                  <a:pt x="112839" y="257810"/>
                </a:lnTo>
                <a:close/>
              </a:path>
              <a:path w="322580" h="349250">
                <a:moveTo>
                  <a:pt x="210413" y="257810"/>
                </a:moveTo>
                <a:lnTo>
                  <a:pt x="209461" y="257810"/>
                </a:lnTo>
                <a:lnTo>
                  <a:pt x="210642" y="260350"/>
                </a:lnTo>
                <a:lnTo>
                  <a:pt x="211264" y="262890"/>
                </a:lnTo>
                <a:lnTo>
                  <a:pt x="211416" y="265430"/>
                </a:lnTo>
                <a:lnTo>
                  <a:pt x="212102" y="265430"/>
                </a:lnTo>
                <a:lnTo>
                  <a:pt x="211963" y="262890"/>
                </a:lnTo>
                <a:lnTo>
                  <a:pt x="211429" y="260350"/>
                </a:lnTo>
                <a:lnTo>
                  <a:pt x="210413" y="257810"/>
                </a:lnTo>
                <a:close/>
              </a:path>
              <a:path w="322580" h="349250">
                <a:moveTo>
                  <a:pt x="223442" y="244939"/>
                </a:moveTo>
                <a:lnTo>
                  <a:pt x="223481" y="248920"/>
                </a:lnTo>
                <a:lnTo>
                  <a:pt x="221183" y="248920"/>
                </a:lnTo>
                <a:lnTo>
                  <a:pt x="222923" y="251460"/>
                </a:lnTo>
                <a:lnTo>
                  <a:pt x="223748" y="254000"/>
                </a:lnTo>
                <a:lnTo>
                  <a:pt x="223637" y="259455"/>
                </a:lnTo>
                <a:lnTo>
                  <a:pt x="222999" y="261620"/>
                </a:lnTo>
                <a:lnTo>
                  <a:pt x="220992" y="262890"/>
                </a:lnTo>
                <a:lnTo>
                  <a:pt x="219913" y="262890"/>
                </a:lnTo>
                <a:lnTo>
                  <a:pt x="220548" y="265430"/>
                </a:lnTo>
                <a:lnTo>
                  <a:pt x="225463" y="260350"/>
                </a:lnTo>
                <a:lnTo>
                  <a:pt x="225310" y="254000"/>
                </a:lnTo>
                <a:lnTo>
                  <a:pt x="223189" y="250190"/>
                </a:lnTo>
                <a:lnTo>
                  <a:pt x="224307" y="250190"/>
                </a:lnTo>
                <a:lnTo>
                  <a:pt x="224312" y="247843"/>
                </a:lnTo>
                <a:lnTo>
                  <a:pt x="224053" y="247650"/>
                </a:lnTo>
                <a:lnTo>
                  <a:pt x="226538" y="247650"/>
                </a:lnTo>
                <a:lnTo>
                  <a:pt x="225526" y="246380"/>
                </a:lnTo>
                <a:lnTo>
                  <a:pt x="223545" y="245110"/>
                </a:lnTo>
                <a:lnTo>
                  <a:pt x="223442" y="244939"/>
                </a:lnTo>
                <a:close/>
              </a:path>
              <a:path w="322580" h="349250">
                <a:moveTo>
                  <a:pt x="241236" y="262890"/>
                </a:moveTo>
                <a:lnTo>
                  <a:pt x="239814" y="264160"/>
                </a:lnTo>
                <a:lnTo>
                  <a:pt x="238506" y="265430"/>
                </a:lnTo>
                <a:lnTo>
                  <a:pt x="240855" y="265430"/>
                </a:lnTo>
                <a:lnTo>
                  <a:pt x="241236" y="262890"/>
                </a:lnTo>
                <a:close/>
              </a:path>
              <a:path w="322580" h="349250">
                <a:moveTo>
                  <a:pt x="271716" y="262890"/>
                </a:moveTo>
                <a:lnTo>
                  <a:pt x="271399" y="264160"/>
                </a:lnTo>
                <a:lnTo>
                  <a:pt x="271068" y="264160"/>
                </a:lnTo>
                <a:lnTo>
                  <a:pt x="270459" y="265430"/>
                </a:lnTo>
                <a:lnTo>
                  <a:pt x="271475" y="265430"/>
                </a:lnTo>
                <a:lnTo>
                  <a:pt x="271881" y="264160"/>
                </a:lnTo>
                <a:lnTo>
                  <a:pt x="271716" y="262890"/>
                </a:lnTo>
                <a:close/>
              </a:path>
              <a:path w="322580" h="349250">
                <a:moveTo>
                  <a:pt x="272503" y="261620"/>
                </a:moveTo>
                <a:lnTo>
                  <a:pt x="271475" y="261620"/>
                </a:lnTo>
                <a:lnTo>
                  <a:pt x="272364" y="262890"/>
                </a:lnTo>
                <a:lnTo>
                  <a:pt x="272364" y="264160"/>
                </a:lnTo>
                <a:lnTo>
                  <a:pt x="271487" y="265430"/>
                </a:lnTo>
                <a:lnTo>
                  <a:pt x="272516" y="265430"/>
                </a:lnTo>
                <a:lnTo>
                  <a:pt x="272770" y="264160"/>
                </a:lnTo>
                <a:lnTo>
                  <a:pt x="273615" y="264160"/>
                </a:lnTo>
                <a:lnTo>
                  <a:pt x="273608" y="262890"/>
                </a:lnTo>
                <a:lnTo>
                  <a:pt x="272757" y="262890"/>
                </a:lnTo>
                <a:lnTo>
                  <a:pt x="272503" y="261620"/>
                </a:lnTo>
                <a:close/>
              </a:path>
              <a:path w="322580" h="349250">
                <a:moveTo>
                  <a:pt x="52273" y="262890"/>
                </a:moveTo>
                <a:lnTo>
                  <a:pt x="47955" y="262890"/>
                </a:lnTo>
                <a:lnTo>
                  <a:pt x="47993" y="264160"/>
                </a:lnTo>
                <a:lnTo>
                  <a:pt x="52933" y="264160"/>
                </a:lnTo>
                <a:lnTo>
                  <a:pt x="52273" y="262890"/>
                </a:lnTo>
                <a:close/>
              </a:path>
              <a:path w="322580" h="349250">
                <a:moveTo>
                  <a:pt x="24917" y="200660"/>
                </a:moveTo>
                <a:lnTo>
                  <a:pt x="23114" y="200660"/>
                </a:lnTo>
                <a:lnTo>
                  <a:pt x="22352" y="201930"/>
                </a:lnTo>
                <a:lnTo>
                  <a:pt x="22085" y="201930"/>
                </a:lnTo>
                <a:lnTo>
                  <a:pt x="22072" y="205740"/>
                </a:lnTo>
                <a:lnTo>
                  <a:pt x="23482" y="207010"/>
                </a:lnTo>
                <a:lnTo>
                  <a:pt x="25374" y="207010"/>
                </a:lnTo>
                <a:lnTo>
                  <a:pt x="24968" y="209550"/>
                </a:lnTo>
                <a:lnTo>
                  <a:pt x="25577" y="210820"/>
                </a:lnTo>
                <a:lnTo>
                  <a:pt x="30594" y="210820"/>
                </a:lnTo>
                <a:lnTo>
                  <a:pt x="52819" y="256540"/>
                </a:lnTo>
                <a:lnTo>
                  <a:pt x="54432" y="256540"/>
                </a:lnTo>
                <a:lnTo>
                  <a:pt x="55448" y="257810"/>
                </a:lnTo>
                <a:lnTo>
                  <a:pt x="54368" y="260350"/>
                </a:lnTo>
                <a:lnTo>
                  <a:pt x="52730" y="261620"/>
                </a:lnTo>
                <a:lnTo>
                  <a:pt x="55156" y="261620"/>
                </a:lnTo>
                <a:lnTo>
                  <a:pt x="55803" y="264160"/>
                </a:lnTo>
                <a:lnTo>
                  <a:pt x="58077" y="264160"/>
                </a:lnTo>
                <a:lnTo>
                  <a:pt x="56616" y="261620"/>
                </a:lnTo>
                <a:lnTo>
                  <a:pt x="56705" y="260350"/>
                </a:lnTo>
                <a:lnTo>
                  <a:pt x="58013" y="260350"/>
                </a:lnTo>
                <a:lnTo>
                  <a:pt x="57416" y="259080"/>
                </a:lnTo>
                <a:lnTo>
                  <a:pt x="55981" y="259080"/>
                </a:lnTo>
                <a:lnTo>
                  <a:pt x="56476" y="257810"/>
                </a:lnTo>
                <a:lnTo>
                  <a:pt x="55803" y="255270"/>
                </a:lnTo>
                <a:lnTo>
                  <a:pt x="53365" y="254000"/>
                </a:lnTo>
                <a:lnTo>
                  <a:pt x="35229" y="217170"/>
                </a:lnTo>
                <a:lnTo>
                  <a:pt x="43180" y="217170"/>
                </a:lnTo>
                <a:lnTo>
                  <a:pt x="38557" y="215900"/>
                </a:lnTo>
                <a:lnTo>
                  <a:pt x="34925" y="214630"/>
                </a:lnTo>
                <a:lnTo>
                  <a:pt x="34848" y="213360"/>
                </a:lnTo>
                <a:lnTo>
                  <a:pt x="33274" y="213360"/>
                </a:lnTo>
                <a:lnTo>
                  <a:pt x="31737" y="209550"/>
                </a:lnTo>
                <a:lnTo>
                  <a:pt x="27152" y="209550"/>
                </a:lnTo>
                <a:lnTo>
                  <a:pt x="26543" y="208280"/>
                </a:lnTo>
                <a:lnTo>
                  <a:pt x="27965" y="208280"/>
                </a:lnTo>
                <a:lnTo>
                  <a:pt x="29108" y="207010"/>
                </a:lnTo>
                <a:lnTo>
                  <a:pt x="29845" y="205740"/>
                </a:lnTo>
                <a:lnTo>
                  <a:pt x="24917" y="205740"/>
                </a:lnTo>
                <a:lnTo>
                  <a:pt x="23634" y="204470"/>
                </a:lnTo>
                <a:lnTo>
                  <a:pt x="23634" y="201930"/>
                </a:lnTo>
                <a:lnTo>
                  <a:pt x="24917" y="200660"/>
                </a:lnTo>
                <a:close/>
              </a:path>
              <a:path w="322580" h="349250">
                <a:moveTo>
                  <a:pt x="116103" y="262053"/>
                </a:moveTo>
                <a:lnTo>
                  <a:pt x="115595" y="262890"/>
                </a:lnTo>
                <a:lnTo>
                  <a:pt x="115911" y="263557"/>
                </a:lnTo>
                <a:lnTo>
                  <a:pt x="116103" y="262053"/>
                </a:lnTo>
                <a:close/>
              </a:path>
              <a:path w="322580" h="349250">
                <a:moveTo>
                  <a:pt x="206196" y="262053"/>
                </a:moveTo>
                <a:lnTo>
                  <a:pt x="206389" y="263557"/>
                </a:lnTo>
                <a:lnTo>
                  <a:pt x="206705" y="262890"/>
                </a:lnTo>
                <a:lnTo>
                  <a:pt x="206196" y="262053"/>
                </a:lnTo>
                <a:close/>
              </a:path>
              <a:path w="322580" h="349250">
                <a:moveTo>
                  <a:pt x="146783" y="260121"/>
                </a:moveTo>
                <a:lnTo>
                  <a:pt x="147078" y="262890"/>
                </a:lnTo>
                <a:lnTo>
                  <a:pt x="147142" y="260350"/>
                </a:lnTo>
                <a:lnTo>
                  <a:pt x="146783" y="260121"/>
                </a:lnTo>
                <a:close/>
              </a:path>
              <a:path w="322580" h="349250">
                <a:moveTo>
                  <a:pt x="175490" y="260138"/>
                </a:moveTo>
                <a:lnTo>
                  <a:pt x="175158" y="260350"/>
                </a:lnTo>
                <a:lnTo>
                  <a:pt x="175158" y="262943"/>
                </a:lnTo>
                <a:lnTo>
                  <a:pt x="175272" y="262053"/>
                </a:lnTo>
                <a:lnTo>
                  <a:pt x="175298" y="261620"/>
                </a:lnTo>
                <a:lnTo>
                  <a:pt x="175490" y="260138"/>
                </a:lnTo>
                <a:close/>
              </a:path>
              <a:path w="322580" h="349250">
                <a:moveTo>
                  <a:pt x="29146" y="210820"/>
                </a:moveTo>
                <a:lnTo>
                  <a:pt x="27825" y="210820"/>
                </a:lnTo>
                <a:lnTo>
                  <a:pt x="47078" y="257810"/>
                </a:lnTo>
                <a:lnTo>
                  <a:pt x="46228" y="259080"/>
                </a:lnTo>
                <a:lnTo>
                  <a:pt x="47040" y="261620"/>
                </a:lnTo>
                <a:lnTo>
                  <a:pt x="48806" y="262890"/>
                </a:lnTo>
                <a:lnTo>
                  <a:pt x="53505" y="262890"/>
                </a:lnTo>
                <a:lnTo>
                  <a:pt x="54025" y="261620"/>
                </a:lnTo>
                <a:lnTo>
                  <a:pt x="48704" y="261620"/>
                </a:lnTo>
                <a:lnTo>
                  <a:pt x="48412" y="259080"/>
                </a:lnTo>
                <a:lnTo>
                  <a:pt x="49098" y="259080"/>
                </a:lnTo>
                <a:lnTo>
                  <a:pt x="48653" y="257810"/>
                </a:lnTo>
                <a:lnTo>
                  <a:pt x="29146" y="210820"/>
                </a:lnTo>
                <a:close/>
              </a:path>
              <a:path w="322580" h="349250">
                <a:moveTo>
                  <a:pt x="105625" y="257810"/>
                </a:moveTo>
                <a:lnTo>
                  <a:pt x="105054" y="257810"/>
                </a:lnTo>
                <a:lnTo>
                  <a:pt x="104686" y="259080"/>
                </a:lnTo>
                <a:lnTo>
                  <a:pt x="104660" y="260350"/>
                </a:lnTo>
                <a:lnTo>
                  <a:pt x="105117" y="262890"/>
                </a:lnTo>
                <a:lnTo>
                  <a:pt x="107543" y="261620"/>
                </a:lnTo>
                <a:lnTo>
                  <a:pt x="105765" y="261620"/>
                </a:lnTo>
                <a:lnTo>
                  <a:pt x="105625" y="260350"/>
                </a:lnTo>
                <a:lnTo>
                  <a:pt x="105625" y="257810"/>
                </a:lnTo>
                <a:close/>
              </a:path>
              <a:path w="322580" h="349250">
                <a:moveTo>
                  <a:pt x="213423" y="250190"/>
                </a:moveTo>
                <a:lnTo>
                  <a:pt x="211810" y="250190"/>
                </a:lnTo>
                <a:lnTo>
                  <a:pt x="215049" y="252730"/>
                </a:lnTo>
                <a:lnTo>
                  <a:pt x="216674" y="256540"/>
                </a:lnTo>
                <a:lnTo>
                  <a:pt x="216674" y="260350"/>
                </a:lnTo>
                <a:lnTo>
                  <a:pt x="216535" y="261620"/>
                </a:lnTo>
                <a:lnTo>
                  <a:pt x="215328" y="261620"/>
                </a:lnTo>
                <a:lnTo>
                  <a:pt x="217182" y="262890"/>
                </a:lnTo>
                <a:lnTo>
                  <a:pt x="217639" y="260350"/>
                </a:lnTo>
                <a:lnTo>
                  <a:pt x="217614" y="259080"/>
                </a:lnTo>
                <a:lnTo>
                  <a:pt x="217246" y="257810"/>
                </a:lnTo>
                <a:lnTo>
                  <a:pt x="219278" y="257810"/>
                </a:lnTo>
                <a:lnTo>
                  <a:pt x="216395" y="254000"/>
                </a:lnTo>
                <a:lnTo>
                  <a:pt x="215722" y="252730"/>
                </a:lnTo>
                <a:lnTo>
                  <a:pt x="214718" y="251460"/>
                </a:lnTo>
                <a:lnTo>
                  <a:pt x="213423" y="250190"/>
                </a:lnTo>
                <a:close/>
              </a:path>
              <a:path w="322580" h="349250">
                <a:moveTo>
                  <a:pt x="275158" y="251460"/>
                </a:moveTo>
                <a:lnTo>
                  <a:pt x="271475" y="251460"/>
                </a:lnTo>
                <a:lnTo>
                  <a:pt x="272280" y="252611"/>
                </a:lnTo>
                <a:lnTo>
                  <a:pt x="272258" y="255421"/>
                </a:lnTo>
                <a:lnTo>
                  <a:pt x="271475" y="256540"/>
                </a:lnTo>
                <a:lnTo>
                  <a:pt x="272364" y="257810"/>
                </a:lnTo>
                <a:lnTo>
                  <a:pt x="272364" y="260350"/>
                </a:lnTo>
                <a:lnTo>
                  <a:pt x="272745" y="260350"/>
                </a:lnTo>
                <a:lnTo>
                  <a:pt x="272757" y="262890"/>
                </a:lnTo>
                <a:lnTo>
                  <a:pt x="273608" y="262890"/>
                </a:lnTo>
                <a:lnTo>
                  <a:pt x="273555" y="257810"/>
                </a:lnTo>
                <a:lnTo>
                  <a:pt x="272707" y="257810"/>
                </a:lnTo>
                <a:lnTo>
                  <a:pt x="272440" y="256540"/>
                </a:lnTo>
                <a:lnTo>
                  <a:pt x="272008" y="256540"/>
                </a:lnTo>
                <a:lnTo>
                  <a:pt x="272415" y="255270"/>
                </a:lnTo>
                <a:lnTo>
                  <a:pt x="273514" y="255270"/>
                </a:lnTo>
                <a:lnTo>
                  <a:pt x="273405" y="254000"/>
                </a:lnTo>
                <a:lnTo>
                  <a:pt x="273265" y="252730"/>
                </a:lnTo>
                <a:lnTo>
                  <a:pt x="275323" y="252730"/>
                </a:lnTo>
                <a:lnTo>
                  <a:pt x="275158" y="251460"/>
                </a:lnTo>
                <a:close/>
              </a:path>
              <a:path w="322580" h="349250">
                <a:moveTo>
                  <a:pt x="123494" y="254000"/>
                </a:moveTo>
                <a:lnTo>
                  <a:pt x="121158" y="254000"/>
                </a:lnTo>
                <a:lnTo>
                  <a:pt x="116484" y="259080"/>
                </a:lnTo>
                <a:lnTo>
                  <a:pt x="116103" y="262053"/>
                </a:lnTo>
                <a:lnTo>
                  <a:pt x="119456" y="256540"/>
                </a:lnTo>
                <a:lnTo>
                  <a:pt x="123494" y="254000"/>
                </a:lnTo>
                <a:close/>
              </a:path>
              <a:path w="322580" h="349250">
                <a:moveTo>
                  <a:pt x="200025" y="252730"/>
                </a:moveTo>
                <a:lnTo>
                  <a:pt x="196697" y="252730"/>
                </a:lnTo>
                <a:lnTo>
                  <a:pt x="198805" y="254000"/>
                </a:lnTo>
                <a:lnTo>
                  <a:pt x="202844" y="256540"/>
                </a:lnTo>
                <a:lnTo>
                  <a:pt x="206196" y="262053"/>
                </a:lnTo>
                <a:lnTo>
                  <a:pt x="205816" y="259080"/>
                </a:lnTo>
                <a:lnTo>
                  <a:pt x="201142" y="254000"/>
                </a:lnTo>
                <a:lnTo>
                  <a:pt x="202565" y="254000"/>
                </a:lnTo>
                <a:lnTo>
                  <a:pt x="200025" y="252730"/>
                </a:lnTo>
                <a:close/>
              </a:path>
              <a:path w="322580" h="349250">
                <a:moveTo>
                  <a:pt x="160362" y="252977"/>
                </a:moveTo>
                <a:lnTo>
                  <a:pt x="160362" y="261620"/>
                </a:lnTo>
                <a:lnTo>
                  <a:pt x="161925" y="261620"/>
                </a:lnTo>
                <a:lnTo>
                  <a:pt x="161925" y="255270"/>
                </a:lnTo>
                <a:lnTo>
                  <a:pt x="161137" y="255270"/>
                </a:lnTo>
                <a:lnTo>
                  <a:pt x="160362" y="252977"/>
                </a:lnTo>
                <a:close/>
              </a:path>
              <a:path w="322580" h="349250">
                <a:moveTo>
                  <a:pt x="272046" y="260350"/>
                </a:moveTo>
                <a:lnTo>
                  <a:pt x="268770" y="260350"/>
                </a:lnTo>
                <a:lnTo>
                  <a:pt x="269214" y="261620"/>
                </a:lnTo>
                <a:lnTo>
                  <a:pt x="271538" y="261620"/>
                </a:lnTo>
                <a:lnTo>
                  <a:pt x="272046" y="260350"/>
                </a:lnTo>
                <a:close/>
              </a:path>
              <a:path w="322580" h="349250">
                <a:moveTo>
                  <a:pt x="54432" y="256540"/>
                </a:moveTo>
                <a:lnTo>
                  <a:pt x="53263" y="256540"/>
                </a:lnTo>
                <a:lnTo>
                  <a:pt x="52743" y="257810"/>
                </a:lnTo>
                <a:lnTo>
                  <a:pt x="50673" y="259080"/>
                </a:lnTo>
                <a:lnTo>
                  <a:pt x="48412" y="259080"/>
                </a:lnTo>
                <a:lnTo>
                  <a:pt x="48933" y="260350"/>
                </a:lnTo>
                <a:lnTo>
                  <a:pt x="50787" y="260350"/>
                </a:lnTo>
                <a:lnTo>
                  <a:pt x="53873" y="259080"/>
                </a:lnTo>
                <a:lnTo>
                  <a:pt x="54457" y="257810"/>
                </a:lnTo>
                <a:lnTo>
                  <a:pt x="54432" y="256540"/>
                </a:lnTo>
                <a:close/>
              </a:path>
              <a:path w="322580" h="349250">
                <a:moveTo>
                  <a:pt x="116217" y="257810"/>
                </a:moveTo>
                <a:lnTo>
                  <a:pt x="113792" y="257810"/>
                </a:lnTo>
                <a:lnTo>
                  <a:pt x="113398" y="259080"/>
                </a:lnTo>
                <a:lnTo>
                  <a:pt x="112814" y="260350"/>
                </a:lnTo>
                <a:lnTo>
                  <a:pt x="114338" y="259080"/>
                </a:lnTo>
                <a:lnTo>
                  <a:pt x="115316" y="259080"/>
                </a:lnTo>
                <a:lnTo>
                  <a:pt x="116217" y="257810"/>
                </a:lnTo>
                <a:close/>
              </a:path>
              <a:path w="322580" h="349250">
                <a:moveTo>
                  <a:pt x="144228" y="258493"/>
                </a:moveTo>
                <a:lnTo>
                  <a:pt x="144767" y="259080"/>
                </a:lnTo>
                <a:lnTo>
                  <a:pt x="145859" y="260350"/>
                </a:lnTo>
                <a:lnTo>
                  <a:pt x="145737" y="259455"/>
                </a:lnTo>
                <a:lnTo>
                  <a:pt x="144228" y="258493"/>
                </a:lnTo>
                <a:close/>
              </a:path>
              <a:path w="322580" h="349250">
                <a:moveTo>
                  <a:pt x="178072" y="258493"/>
                </a:moveTo>
                <a:lnTo>
                  <a:pt x="176563" y="259455"/>
                </a:lnTo>
                <a:lnTo>
                  <a:pt x="176390" y="260350"/>
                </a:lnTo>
                <a:lnTo>
                  <a:pt x="176542" y="260350"/>
                </a:lnTo>
                <a:lnTo>
                  <a:pt x="177533" y="259080"/>
                </a:lnTo>
                <a:lnTo>
                  <a:pt x="178072" y="258493"/>
                </a:lnTo>
                <a:close/>
              </a:path>
              <a:path w="322580" h="349250">
                <a:moveTo>
                  <a:pt x="208902" y="259080"/>
                </a:moveTo>
                <a:lnTo>
                  <a:pt x="207962" y="259080"/>
                </a:lnTo>
                <a:lnTo>
                  <a:pt x="209486" y="260350"/>
                </a:lnTo>
                <a:lnTo>
                  <a:pt x="208902" y="259080"/>
                </a:lnTo>
                <a:close/>
              </a:path>
              <a:path w="322580" h="349250">
                <a:moveTo>
                  <a:pt x="271881" y="259080"/>
                </a:moveTo>
                <a:lnTo>
                  <a:pt x="271399" y="259080"/>
                </a:lnTo>
                <a:lnTo>
                  <a:pt x="271068" y="260350"/>
                </a:lnTo>
                <a:lnTo>
                  <a:pt x="271487" y="260350"/>
                </a:lnTo>
                <a:lnTo>
                  <a:pt x="271881" y="259080"/>
                </a:lnTo>
                <a:close/>
              </a:path>
              <a:path w="322580" h="349250">
                <a:moveTo>
                  <a:pt x="178508" y="252730"/>
                </a:moveTo>
                <a:lnTo>
                  <a:pt x="177431" y="252730"/>
                </a:lnTo>
                <a:lnTo>
                  <a:pt x="176392" y="256728"/>
                </a:lnTo>
                <a:lnTo>
                  <a:pt x="175628" y="259080"/>
                </a:lnTo>
                <a:lnTo>
                  <a:pt x="175490" y="260138"/>
                </a:lnTo>
                <a:lnTo>
                  <a:pt x="176563" y="259455"/>
                </a:lnTo>
                <a:lnTo>
                  <a:pt x="177126" y="256540"/>
                </a:lnTo>
                <a:lnTo>
                  <a:pt x="178508" y="252730"/>
                </a:lnTo>
                <a:close/>
              </a:path>
              <a:path w="322580" h="349250">
                <a:moveTo>
                  <a:pt x="142430" y="246380"/>
                </a:moveTo>
                <a:lnTo>
                  <a:pt x="141490" y="246380"/>
                </a:lnTo>
                <a:lnTo>
                  <a:pt x="145173" y="256540"/>
                </a:lnTo>
                <a:lnTo>
                  <a:pt x="145737" y="259455"/>
                </a:lnTo>
                <a:lnTo>
                  <a:pt x="146783" y="260121"/>
                </a:lnTo>
                <a:lnTo>
                  <a:pt x="146672" y="259080"/>
                </a:lnTo>
                <a:lnTo>
                  <a:pt x="145846" y="256540"/>
                </a:lnTo>
                <a:lnTo>
                  <a:pt x="144868" y="252730"/>
                </a:lnTo>
                <a:lnTo>
                  <a:pt x="145516" y="252730"/>
                </a:lnTo>
                <a:lnTo>
                  <a:pt x="144030" y="250190"/>
                </a:lnTo>
                <a:lnTo>
                  <a:pt x="142430" y="246380"/>
                </a:lnTo>
                <a:close/>
              </a:path>
              <a:path w="322580" h="349250">
                <a:moveTo>
                  <a:pt x="111887" y="257810"/>
                </a:moveTo>
                <a:lnTo>
                  <a:pt x="109791" y="257810"/>
                </a:lnTo>
                <a:lnTo>
                  <a:pt x="108191" y="259080"/>
                </a:lnTo>
                <a:lnTo>
                  <a:pt x="110705" y="259080"/>
                </a:lnTo>
                <a:lnTo>
                  <a:pt x="111887" y="257810"/>
                </a:lnTo>
                <a:close/>
              </a:path>
              <a:path w="322580" h="349250">
                <a:moveTo>
                  <a:pt x="152857" y="245110"/>
                </a:moveTo>
                <a:lnTo>
                  <a:pt x="128612" y="245110"/>
                </a:lnTo>
                <a:lnTo>
                  <a:pt x="129794" y="246380"/>
                </a:lnTo>
                <a:lnTo>
                  <a:pt x="149237" y="246380"/>
                </a:lnTo>
                <a:lnTo>
                  <a:pt x="149339" y="251460"/>
                </a:lnTo>
                <a:lnTo>
                  <a:pt x="149890" y="255421"/>
                </a:lnTo>
                <a:lnTo>
                  <a:pt x="150634" y="259080"/>
                </a:lnTo>
                <a:lnTo>
                  <a:pt x="151794" y="259080"/>
                </a:lnTo>
                <a:lnTo>
                  <a:pt x="150241" y="250190"/>
                </a:lnTo>
                <a:lnTo>
                  <a:pt x="151025" y="250190"/>
                </a:lnTo>
                <a:lnTo>
                  <a:pt x="150329" y="247650"/>
                </a:lnTo>
                <a:lnTo>
                  <a:pt x="156946" y="247650"/>
                </a:lnTo>
                <a:lnTo>
                  <a:pt x="152857" y="245110"/>
                </a:lnTo>
                <a:close/>
              </a:path>
              <a:path w="322580" h="349250">
                <a:moveTo>
                  <a:pt x="180809" y="246380"/>
                </a:moveTo>
                <a:lnTo>
                  <a:pt x="179870" y="246380"/>
                </a:lnTo>
                <a:lnTo>
                  <a:pt x="178269" y="250190"/>
                </a:lnTo>
                <a:lnTo>
                  <a:pt x="175272" y="255270"/>
                </a:lnTo>
                <a:lnTo>
                  <a:pt x="171640" y="259080"/>
                </a:lnTo>
                <a:lnTo>
                  <a:pt x="173621" y="259080"/>
                </a:lnTo>
                <a:lnTo>
                  <a:pt x="175729" y="255270"/>
                </a:lnTo>
                <a:lnTo>
                  <a:pt x="177431" y="252730"/>
                </a:lnTo>
                <a:lnTo>
                  <a:pt x="178508" y="252730"/>
                </a:lnTo>
                <a:lnTo>
                  <a:pt x="180809" y="246380"/>
                </a:lnTo>
                <a:close/>
              </a:path>
              <a:path w="322580" h="349250">
                <a:moveTo>
                  <a:pt x="212509" y="257810"/>
                </a:moveTo>
                <a:lnTo>
                  <a:pt x="210413" y="257810"/>
                </a:lnTo>
                <a:lnTo>
                  <a:pt x="211594" y="259080"/>
                </a:lnTo>
                <a:lnTo>
                  <a:pt x="214109" y="259080"/>
                </a:lnTo>
                <a:lnTo>
                  <a:pt x="212509" y="257810"/>
                </a:lnTo>
                <a:close/>
              </a:path>
              <a:path w="322580" h="349250">
                <a:moveTo>
                  <a:pt x="143598" y="257810"/>
                </a:moveTo>
                <a:lnTo>
                  <a:pt x="143154" y="257810"/>
                </a:lnTo>
                <a:lnTo>
                  <a:pt x="144228" y="258493"/>
                </a:lnTo>
                <a:lnTo>
                  <a:pt x="143598" y="257810"/>
                </a:lnTo>
                <a:close/>
              </a:path>
              <a:path w="322580" h="349250">
                <a:moveTo>
                  <a:pt x="179146" y="257810"/>
                </a:moveTo>
                <a:lnTo>
                  <a:pt x="178701" y="257810"/>
                </a:lnTo>
                <a:lnTo>
                  <a:pt x="178072" y="258493"/>
                </a:lnTo>
                <a:lnTo>
                  <a:pt x="179146" y="257810"/>
                </a:lnTo>
                <a:close/>
              </a:path>
              <a:path w="322580" h="349250">
                <a:moveTo>
                  <a:pt x="123507" y="246380"/>
                </a:moveTo>
                <a:lnTo>
                  <a:pt x="122885" y="246380"/>
                </a:lnTo>
                <a:lnTo>
                  <a:pt x="120237" y="249022"/>
                </a:lnTo>
                <a:lnTo>
                  <a:pt x="119164" y="250190"/>
                </a:lnTo>
                <a:lnTo>
                  <a:pt x="118122" y="250190"/>
                </a:lnTo>
                <a:lnTo>
                  <a:pt x="116560" y="252730"/>
                </a:lnTo>
                <a:lnTo>
                  <a:pt x="115201" y="254000"/>
                </a:lnTo>
                <a:lnTo>
                  <a:pt x="114223" y="256540"/>
                </a:lnTo>
                <a:lnTo>
                  <a:pt x="111569" y="257810"/>
                </a:lnTo>
                <a:lnTo>
                  <a:pt x="114668" y="257810"/>
                </a:lnTo>
                <a:lnTo>
                  <a:pt x="116890" y="252730"/>
                </a:lnTo>
                <a:lnTo>
                  <a:pt x="121894" y="247650"/>
                </a:lnTo>
                <a:lnTo>
                  <a:pt x="123507" y="246380"/>
                </a:lnTo>
                <a:close/>
              </a:path>
              <a:path w="322580" h="349250">
                <a:moveTo>
                  <a:pt x="132956" y="251460"/>
                </a:moveTo>
                <a:lnTo>
                  <a:pt x="124815" y="251460"/>
                </a:lnTo>
                <a:lnTo>
                  <a:pt x="119735" y="254000"/>
                </a:lnTo>
                <a:lnTo>
                  <a:pt x="114668" y="257810"/>
                </a:lnTo>
                <a:lnTo>
                  <a:pt x="116205" y="257810"/>
                </a:lnTo>
                <a:lnTo>
                  <a:pt x="121158" y="254000"/>
                </a:lnTo>
                <a:lnTo>
                  <a:pt x="123494" y="254000"/>
                </a:lnTo>
                <a:lnTo>
                  <a:pt x="125603" y="252730"/>
                </a:lnTo>
                <a:lnTo>
                  <a:pt x="135978" y="252730"/>
                </a:lnTo>
                <a:lnTo>
                  <a:pt x="132956" y="251460"/>
                </a:lnTo>
                <a:close/>
              </a:path>
              <a:path w="322580" h="349250">
                <a:moveTo>
                  <a:pt x="141456" y="256728"/>
                </a:moveTo>
                <a:lnTo>
                  <a:pt x="142316" y="257810"/>
                </a:lnTo>
                <a:lnTo>
                  <a:pt x="143154" y="257810"/>
                </a:lnTo>
                <a:lnTo>
                  <a:pt x="141456" y="256728"/>
                </a:lnTo>
                <a:close/>
              </a:path>
              <a:path w="322580" h="349250">
                <a:moveTo>
                  <a:pt x="180844" y="256728"/>
                </a:moveTo>
                <a:lnTo>
                  <a:pt x="179146" y="257810"/>
                </a:lnTo>
                <a:lnTo>
                  <a:pt x="179984" y="257810"/>
                </a:lnTo>
                <a:lnTo>
                  <a:pt x="180844" y="256728"/>
                </a:lnTo>
                <a:close/>
              </a:path>
              <a:path w="322580" h="349250">
                <a:moveTo>
                  <a:pt x="202565" y="254000"/>
                </a:moveTo>
                <a:lnTo>
                  <a:pt x="201142" y="254000"/>
                </a:lnTo>
                <a:lnTo>
                  <a:pt x="206095" y="257810"/>
                </a:lnTo>
                <a:lnTo>
                  <a:pt x="207632" y="257810"/>
                </a:lnTo>
                <a:lnTo>
                  <a:pt x="202565" y="254000"/>
                </a:lnTo>
                <a:close/>
              </a:path>
              <a:path w="322580" h="349250">
                <a:moveTo>
                  <a:pt x="197399" y="244315"/>
                </a:moveTo>
                <a:lnTo>
                  <a:pt x="197192" y="245110"/>
                </a:lnTo>
                <a:lnTo>
                  <a:pt x="200406" y="247650"/>
                </a:lnTo>
                <a:lnTo>
                  <a:pt x="205409" y="252730"/>
                </a:lnTo>
                <a:lnTo>
                  <a:pt x="207632" y="257810"/>
                </a:lnTo>
                <a:lnTo>
                  <a:pt x="210731" y="257810"/>
                </a:lnTo>
                <a:lnTo>
                  <a:pt x="208076" y="256540"/>
                </a:lnTo>
                <a:lnTo>
                  <a:pt x="207098" y="254000"/>
                </a:lnTo>
                <a:lnTo>
                  <a:pt x="205740" y="252730"/>
                </a:lnTo>
                <a:lnTo>
                  <a:pt x="204177" y="250190"/>
                </a:lnTo>
                <a:lnTo>
                  <a:pt x="203136" y="250190"/>
                </a:lnTo>
                <a:lnTo>
                  <a:pt x="201968" y="248920"/>
                </a:lnTo>
                <a:lnTo>
                  <a:pt x="200710" y="247650"/>
                </a:lnTo>
                <a:lnTo>
                  <a:pt x="199415" y="246380"/>
                </a:lnTo>
                <a:lnTo>
                  <a:pt x="200998" y="246380"/>
                </a:lnTo>
                <a:lnTo>
                  <a:pt x="197399" y="244315"/>
                </a:lnTo>
                <a:close/>
              </a:path>
              <a:path w="322580" h="349250">
                <a:moveTo>
                  <a:pt x="268482" y="255421"/>
                </a:moveTo>
                <a:lnTo>
                  <a:pt x="268795" y="256540"/>
                </a:lnTo>
                <a:lnTo>
                  <a:pt x="268414" y="256540"/>
                </a:lnTo>
                <a:lnTo>
                  <a:pt x="268147" y="257810"/>
                </a:lnTo>
                <a:lnTo>
                  <a:pt x="268376" y="257810"/>
                </a:lnTo>
                <a:lnTo>
                  <a:pt x="269265" y="256540"/>
                </a:lnTo>
                <a:lnTo>
                  <a:pt x="268482" y="255421"/>
                </a:lnTo>
                <a:close/>
              </a:path>
              <a:path w="322580" h="349250">
                <a:moveTo>
                  <a:pt x="273514" y="255270"/>
                </a:moveTo>
                <a:lnTo>
                  <a:pt x="272681" y="255270"/>
                </a:lnTo>
                <a:lnTo>
                  <a:pt x="272707" y="257810"/>
                </a:lnTo>
                <a:lnTo>
                  <a:pt x="273555" y="257810"/>
                </a:lnTo>
                <a:lnTo>
                  <a:pt x="273514" y="255270"/>
                </a:lnTo>
                <a:close/>
              </a:path>
              <a:path w="322580" h="349250">
                <a:moveTo>
                  <a:pt x="135978" y="252730"/>
                </a:moveTo>
                <a:lnTo>
                  <a:pt x="135115" y="252730"/>
                </a:lnTo>
                <a:lnTo>
                  <a:pt x="137490" y="255270"/>
                </a:lnTo>
                <a:lnTo>
                  <a:pt x="139166" y="255270"/>
                </a:lnTo>
                <a:lnTo>
                  <a:pt x="141456" y="256728"/>
                </a:lnTo>
                <a:lnTo>
                  <a:pt x="139287" y="254000"/>
                </a:lnTo>
                <a:lnTo>
                  <a:pt x="138684" y="254000"/>
                </a:lnTo>
                <a:lnTo>
                  <a:pt x="135978" y="252730"/>
                </a:lnTo>
                <a:close/>
              </a:path>
              <a:path w="322580" h="349250">
                <a:moveTo>
                  <a:pt x="191058" y="246380"/>
                </a:moveTo>
                <a:lnTo>
                  <a:pt x="187883" y="246380"/>
                </a:lnTo>
                <a:lnTo>
                  <a:pt x="186042" y="250190"/>
                </a:lnTo>
                <a:lnTo>
                  <a:pt x="180844" y="256728"/>
                </a:lnTo>
                <a:lnTo>
                  <a:pt x="183134" y="255270"/>
                </a:lnTo>
                <a:lnTo>
                  <a:pt x="184810" y="255270"/>
                </a:lnTo>
                <a:lnTo>
                  <a:pt x="186004" y="254000"/>
                </a:lnTo>
                <a:lnTo>
                  <a:pt x="183616" y="254000"/>
                </a:lnTo>
                <a:lnTo>
                  <a:pt x="185559" y="252730"/>
                </a:lnTo>
                <a:lnTo>
                  <a:pt x="187337" y="250190"/>
                </a:lnTo>
                <a:lnTo>
                  <a:pt x="188595" y="247650"/>
                </a:lnTo>
                <a:lnTo>
                  <a:pt x="193281" y="247650"/>
                </a:lnTo>
                <a:lnTo>
                  <a:pt x="191058" y="246380"/>
                </a:lnTo>
                <a:close/>
              </a:path>
              <a:path w="322580" h="349250">
                <a:moveTo>
                  <a:pt x="268439" y="255270"/>
                </a:moveTo>
                <a:lnTo>
                  <a:pt x="268482" y="255421"/>
                </a:lnTo>
                <a:lnTo>
                  <a:pt x="268439" y="255270"/>
                </a:lnTo>
                <a:close/>
              </a:path>
              <a:path w="322580" h="349250">
                <a:moveTo>
                  <a:pt x="105778" y="248920"/>
                </a:moveTo>
                <a:lnTo>
                  <a:pt x="104660" y="248920"/>
                </a:lnTo>
                <a:lnTo>
                  <a:pt x="103454" y="250190"/>
                </a:lnTo>
                <a:lnTo>
                  <a:pt x="102146" y="252730"/>
                </a:lnTo>
                <a:lnTo>
                  <a:pt x="101320" y="255270"/>
                </a:lnTo>
                <a:lnTo>
                  <a:pt x="101930" y="255270"/>
                </a:lnTo>
                <a:lnTo>
                  <a:pt x="103339" y="252730"/>
                </a:lnTo>
                <a:lnTo>
                  <a:pt x="104451" y="251460"/>
                </a:lnTo>
                <a:lnTo>
                  <a:pt x="103606" y="251460"/>
                </a:lnTo>
                <a:lnTo>
                  <a:pt x="104292" y="250190"/>
                </a:lnTo>
                <a:lnTo>
                  <a:pt x="104622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5219" y="249913"/>
                </a:moveTo>
                <a:lnTo>
                  <a:pt x="111315" y="254000"/>
                </a:lnTo>
                <a:lnTo>
                  <a:pt x="110020" y="255270"/>
                </a:lnTo>
                <a:lnTo>
                  <a:pt x="111658" y="255270"/>
                </a:lnTo>
                <a:lnTo>
                  <a:pt x="114890" y="252730"/>
                </a:lnTo>
                <a:lnTo>
                  <a:pt x="112788" y="252730"/>
                </a:lnTo>
                <a:lnTo>
                  <a:pt x="115219" y="249913"/>
                </a:lnTo>
                <a:close/>
              </a:path>
              <a:path w="322580" h="349250">
                <a:moveTo>
                  <a:pt x="161925" y="252940"/>
                </a:moveTo>
                <a:lnTo>
                  <a:pt x="161137" y="255270"/>
                </a:lnTo>
                <a:lnTo>
                  <a:pt x="161925" y="255270"/>
                </a:lnTo>
                <a:lnTo>
                  <a:pt x="161925" y="252940"/>
                </a:lnTo>
                <a:close/>
              </a:path>
              <a:path w="322580" h="349250">
                <a:moveTo>
                  <a:pt x="205371" y="250190"/>
                </a:moveTo>
                <a:lnTo>
                  <a:pt x="204177" y="250190"/>
                </a:lnTo>
                <a:lnTo>
                  <a:pt x="210642" y="255270"/>
                </a:lnTo>
                <a:lnTo>
                  <a:pt x="212280" y="255270"/>
                </a:lnTo>
                <a:lnTo>
                  <a:pt x="210985" y="254000"/>
                </a:lnTo>
                <a:lnTo>
                  <a:pt x="209759" y="252730"/>
                </a:lnTo>
                <a:lnTo>
                  <a:pt x="209511" y="252730"/>
                </a:lnTo>
                <a:lnTo>
                  <a:pt x="207733" y="251460"/>
                </a:lnTo>
                <a:lnTo>
                  <a:pt x="205371" y="250190"/>
                </a:lnTo>
                <a:close/>
              </a:path>
              <a:path w="322580" h="349250">
                <a:moveTo>
                  <a:pt x="216496" y="248920"/>
                </a:moveTo>
                <a:lnTo>
                  <a:pt x="214426" y="248920"/>
                </a:lnTo>
                <a:lnTo>
                  <a:pt x="214653" y="249220"/>
                </a:lnTo>
                <a:lnTo>
                  <a:pt x="216738" y="250190"/>
                </a:lnTo>
                <a:lnTo>
                  <a:pt x="218960" y="252730"/>
                </a:lnTo>
                <a:lnTo>
                  <a:pt x="220370" y="255270"/>
                </a:lnTo>
                <a:lnTo>
                  <a:pt x="220979" y="255270"/>
                </a:lnTo>
                <a:lnTo>
                  <a:pt x="220154" y="252730"/>
                </a:lnTo>
                <a:lnTo>
                  <a:pt x="219500" y="251460"/>
                </a:lnTo>
                <a:lnTo>
                  <a:pt x="218694" y="251460"/>
                </a:lnTo>
                <a:lnTo>
                  <a:pt x="217678" y="250190"/>
                </a:lnTo>
                <a:lnTo>
                  <a:pt x="217246" y="250190"/>
                </a:lnTo>
                <a:lnTo>
                  <a:pt x="216580" y="249022"/>
                </a:lnTo>
                <a:close/>
              </a:path>
              <a:path w="322580" h="349250">
                <a:moveTo>
                  <a:pt x="271881" y="254000"/>
                </a:moveTo>
                <a:lnTo>
                  <a:pt x="271399" y="254000"/>
                </a:lnTo>
                <a:lnTo>
                  <a:pt x="271068" y="255270"/>
                </a:lnTo>
                <a:lnTo>
                  <a:pt x="271487" y="255270"/>
                </a:lnTo>
                <a:lnTo>
                  <a:pt x="271881" y="254000"/>
                </a:lnTo>
                <a:close/>
              </a:path>
              <a:path w="322580" h="349250">
                <a:moveTo>
                  <a:pt x="134416" y="246380"/>
                </a:moveTo>
                <a:lnTo>
                  <a:pt x="131241" y="246380"/>
                </a:lnTo>
                <a:lnTo>
                  <a:pt x="129019" y="247650"/>
                </a:lnTo>
                <a:lnTo>
                  <a:pt x="133705" y="247650"/>
                </a:lnTo>
                <a:lnTo>
                  <a:pt x="134962" y="250190"/>
                </a:lnTo>
                <a:lnTo>
                  <a:pt x="136740" y="252730"/>
                </a:lnTo>
                <a:lnTo>
                  <a:pt x="138684" y="254000"/>
                </a:lnTo>
                <a:lnTo>
                  <a:pt x="139287" y="254000"/>
                </a:lnTo>
                <a:lnTo>
                  <a:pt x="136258" y="250190"/>
                </a:lnTo>
                <a:lnTo>
                  <a:pt x="134416" y="246380"/>
                </a:lnTo>
                <a:close/>
              </a:path>
              <a:path w="322580" h="349250">
                <a:moveTo>
                  <a:pt x="137515" y="246380"/>
                </a:moveTo>
                <a:lnTo>
                  <a:pt x="136753" y="246380"/>
                </a:lnTo>
                <a:lnTo>
                  <a:pt x="137960" y="250190"/>
                </a:lnTo>
                <a:lnTo>
                  <a:pt x="140454" y="252977"/>
                </a:lnTo>
                <a:lnTo>
                  <a:pt x="141312" y="254000"/>
                </a:lnTo>
                <a:lnTo>
                  <a:pt x="141503" y="254000"/>
                </a:lnTo>
                <a:lnTo>
                  <a:pt x="141728" y="252977"/>
                </a:lnTo>
                <a:lnTo>
                  <a:pt x="141833" y="252730"/>
                </a:lnTo>
                <a:lnTo>
                  <a:pt x="141241" y="251460"/>
                </a:lnTo>
                <a:lnTo>
                  <a:pt x="140119" y="251460"/>
                </a:lnTo>
                <a:lnTo>
                  <a:pt x="139217" y="250190"/>
                </a:lnTo>
                <a:lnTo>
                  <a:pt x="138214" y="248920"/>
                </a:lnTo>
                <a:lnTo>
                  <a:pt x="137515" y="246380"/>
                </a:lnTo>
                <a:close/>
              </a:path>
              <a:path w="322580" h="349250">
                <a:moveTo>
                  <a:pt x="184200" y="246380"/>
                </a:moveTo>
                <a:lnTo>
                  <a:pt x="183426" y="246380"/>
                </a:lnTo>
                <a:lnTo>
                  <a:pt x="181626" y="250190"/>
                </a:lnTo>
                <a:lnTo>
                  <a:pt x="180467" y="252730"/>
                </a:lnTo>
                <a:lnTo>
                  <a:pt x="180572" y="252977"/>
                </a:lnTo>
                <a:lnTo>
                  <a:pt x="180797" y="254000"/>
                </a:lnTo>
                <a:lnTo>
                  <a:pt x="180987" y="254000"/>
                </a:lnTo>
                <a:lnTo>
                  <a:pt x="182161" y="252611"/>
                </a:lnTo>
                <a:lnTo>
                  <a:pt x="183197" y="251460"/>
                </a:lnTo>
                <a:lnTo>
                  <a:pt x="182181" y="251460"/>
                </a:lnTo>
                <a:lnTo>
                  <a:pt x="184200" y="246380"/>
                </a:lnTo>
                <a:close/>
              </a:path>
              <a:path w="322580" h="349250">
                <a:moveTo>
                  <a:pt x="197485" y="251460"/>
                </a:moveTo>
                <a:lnTo>
                  <a:pt x="189344" y="251460"/>
                </a:lnTo>
                <a:lnTo>
                  <a:pt x="186321" y="252730"/>
                </a:lnTo>
                <a:lnTo>
                  <a:pt x="183616" y="254000"/>
                </a:lnTo>
                <a:lnTo>
                  <a:pt x="186004" y="254000"/>
                </a:lnTo>
                <a:lnTo>
                  <a:pt x="187198" y="252730"/>
                </a:lnTo>
                <a:lnTo>
                  <a:pt x="200025" y="252730"/>
                </a:lnTo>
                <a:lnTo>
                  <a:pt x="197485" y="251460"/>
                </a:lnTo>
                <a:close/>
              </a:path>
              <a:path w="322580" h="349250">
                <a:moveTo>
                  <a:pt x="118122" y="250190"/>
                </a:moveTo>
                <a:lnTo>
                  <a:pt x="116928" y="250190"/>
                </a:lnTo>
                <a:lnTo>
                  <a:pt x="114579" y="251460"/>
                </a:lnTo>
                <a:lnTo>
                  <a:pt x="112788" y="252730"/>
                </a:lnTo>
                <a:lnTo>
                  <a:pt x="114890" y="252730"/>
                </a:lnTo>
                <a:lnTo>
                  <a:pt x="118122" y="250190"/>
                </a:lnTo>
                <a:close/>
              </a:path>
              <a:path w="322580" h="349250">
                <a:moveTo>
                  <a:pt x="145389" y="246380"/>
                </a:moveTo>
                <a:lnTo>
                  <a:pt x="144678" y="246380"/>
                </a:lnTo>
                <a:lnTo>
                  <a:pt x="145389" y="250190"/>
                </a:lnTo>
                <a:lnTo>
                  <a:pt x="146850" y="252730"/>
                </a:lnTo>
                <a:lnTo>
                  <a:pt x="148170" y="252730"/>
                </a:lnTo>
                <a:lnTo>
                  <a:pt x="147315" y="250190"/>
                </a:lnTo>
                <a:lnTo>
                  <a:pt x="146519" y="250190"/>
                </a:lnTo>
                <a:lnTo>
                  <a:pt x="145681" y="247650"/>
                </a:lnTo>
                <a:lnTo>
                  <a:pt x="145389" y="246380"/>
                </a:lnTo>
                <a:close/>
              </a:path>
              <a:path w="322580" h="349250">
                <a:moveTo>
                  <a:pt x="176479" y="246380"/>
                </a:moveTo>
                <a:lnTo>
                  <a:pt x="175768" y="246380"/>
                </a:lnTo>
                <a:lnTo>
                  <a:pt x="175412" y="248920"/>
                </a:lnTo>
                <a:lnTo>
                  <a:pt x="174129" y="252730"/>
                </a:lnTo>
                <a:lnTo>
                  <a:pt x="175450" y="252730"/>
                </a:lnTo>
                <a:lnTo>
                  <a:pt x="176911" y="250190"/>
                </a:lnTo>
                <a:lnTo>
                  <a:pt x="175780" y="250190"/>
                </a:lnTo>
                <a:lnTo>
                  <a:pt x="176314" y="247650"/>
                </a:lnTo>
                <a:lnTo>
                  <a:pt x="176479" y="246380"/>
                </a:lnTo>
                <a:close/>
              </a:path>
              <a:path w="322580" h="349250">
                <a:moveTo>
                  <a:pt x="207080" y="249913"/>
                </a:moveTo>
                <a:lnTo>
                  <a:pt x="209511" y="252730"/>
                </a:lnTo>
                <a:lnTo>
                  <a:pt x="209759" y="252730"/>
                </a:lnTo>
                <a:lnTo>
                  <a:pt x="207080" y="249913"/>
                </a:lnTo>
                <a:close/>
              </a:path>
              <a:path w="322580" h="349250">
                <a:moveTo>
                  <a:pt x="193675" y="245110"/>
                </a:moveTo>
                <a:lnTo>
                  <a:pt x="169418" y="245110"/>
                </a:lnTo>
                <a:lnTo>
                  <a:pt x="163283" y="248920"/>
                </a:lnTo>
                <a:lnTo>
                  <a:pt x="162030" y="252628"/>
                </a:lnTo>
                <a:lnTo>
                  <a:pt x="167208" y="247650"/>
                </a:lnTo>
                <a:lnTo>
                  <a:pt x="173012" y="247650"/>
                </a:lnTo>
                <a:lnTo>
                  <a:pt x="173037" y="246380"/>
                </a:lnTo>
                <a:lnTo>
                  <a:pt x="192493" y="246380"/>
                </a:lnTo>
                <a:lnTo>
                  <a:pt x="193675" y="245110"/>
                </a:lnTo>
                <a:close/>
              </a:path>
              <a:path w="322580" h="349250">
                <a:moveTo>
                  <a:pt x="156946" y="247650"/>
                </a:moveTo>
                <a:lnTo>
                  <a:pt x="155067" y="247650"/>
                </a:lnTo>
                <a:lnTo>
                  <a:pt x="160238" y="252611"/>
                </a:lnTo>
                <a:lnTo>
                  <a:pt x="158991" y="248920"/>
                </a:lnTo>
                <a:lnTo>
                  <a:pt x="156946" y="247650"/>
                </a:lnTo>
                <a:close/>
              </a:path>
              <a:path w="322580" h="349250">
                <a:moveTo>
                  <a:pt x="105719" y="249022"/>
                </a:moveTo>
                <a:lnTo>
                  <a:pt x="104622" y="250190"/>
                </a:lnTo>
                <a:lnTo>
                  <a:pt x="103606" y="251460"/>
                </a:lnTo>
                <a:lnTo>
                  <a:pt x="104451" y="251460"/>
                </a:lnTo>
                <a:lnTo>
                  <a:pt x="105562" y="250190"/>
                </a:lnTo>
                <a:lnTo>
                  <a:pt x="105054" y="250190"/>
                </a:lnTo>
                <a:lnTo>
                  <a:pt x="105719" y="249022"/>
                </a:lnTo>
                <a:close/>
              </a:path>
              <a:path w="322580" h="349250">
                <a:moveTo>
                  <a:pt x="111848" y="248920"/>
                </a:moveTo>
                <a:lnTo>
                  <a:pt x="108292" y="248920"/>
                </a:lnTo>
                <a:lnTo>
                  <a:pt x="107646" y="249220"/>
                </a:lnTo>
                <a:lnTo>
                  <a:pt x="105956" y="251460"/>
                </a:lnTo>
                <a:lnTo>
                  <a:pt x="107988" y="250190"/>
                </a:lnTo>
                <a:lnTo>
                  <a:pt x="110451" y="250190"/>
                </a:lnTo>
                <a:lnTo>
                  <a:pt x="111848" y="248920"/>
                </a:lnTo>
                <a:close/>
              </a:path>
              <a:path w="322580" h="349250">
                <a:moveTo>
                  <a:pt x="138874" y="246380"/>
                </a:moveTo>
                <a:lnTo>
                  <a:pt x="138099" y="246380"/>
                </a:lnTo>
                <a:lnTo>
                  <a:pt x="140119" y="251460"/>
                </a:lnTo>
                <a:lnTo>
                  <a:pt x="141241" y="251460"/>
                </a:lnTo>
                <a:lnTo>
                  <a:pt x="138874" y="246380"/>
                </a:lnTo>
                <a:close/>
              </a:path>
              <a:path w="322580" h="349250">
                <a:moveTo>
                  <a:pt x="185547" y="246380"/>
                </a:moveTo>
                <a:lnTo>
                  <a:pt x="184785" y="246380"/>
                </a:lnTo>
                <a:lnTo>
                  <a:pt x="184086" y="248920"/>
                </a:lnTo>
                <a:lnTo>
                  <a:pt x="183083" y="250190"/>
                </a:lnTo>
                <a:lnTo>
                  <a:pt x="182181" y="251460"/>
                </a:lnTo>
                <a:lnTo>
                  <a:pt x="183197" y="251460"/>
                </a:lnTo>
                <a:lnTo>
                  <a:pt x="184340" y="250190"/>
                </a:lnTo>
                <a:lnTo>
                  <a:pt x="185547" y="246380"/>
                </a:lnTo>
                <a:close/>
              </a:path>
              <a:path w="322580" h="349250">
                <a:moveTo>
                  <a:pt x="214007" y="248920"/>
                </a:moveTo>
                <a:lnTo>
                  <a:pt x="210451" y="248920"/>
                </a:lnTo>
                <a:lnTo>
                  <a:pt x="211848" y="250190"/>
                </a:lnTo>
                <a:lnTo>
                  <a:pt x="213855" y="250190"/>
                </a:lnTo>
                <a:lnTo>
                  <a:pt x="216344" y="251460"/>
                </a:lnTo>
                <a:lnTo>
                  <a:pt x="214653" y="249220"/>
                </a:lnTo>
                <a:lnTo>
                  <a:pt x="214007" y="248920"/>
                </a:lnTo>
                <a:close/>
              </a:path>
              <a:path w="322580" h="349250">
                <a:moveTo>
                  <a:pt x="217639" y="248920"/>
                </a:moveTo>
                <a:lnTo>
                  <a:pt x="216522" y="248920"/>
                </a:lnTo>
                <a:lnTo>
                  <a:pt x="217678" y="250190"/>
                </a:lnTo>
                <a:lnTo>
                  <a:pt x="218008" y="250190"/>
                </a:lnTo>
                <a:lnTo>
                  <a:pt x="218694" y="251460"/>
                </a:lnTo>
                <a:lnTo>
                  <a:pt x="219500" y="251460"/>
                </a:lnTo>
                <a:lnTo>
                  <a:pt x="218846" y="250190"/>
                </a:lnTo>
                <a:lnTo>
                  <a:pt x="217639" y="248920"/>
                </a:lnTo>
                <a:close/>
              </a:path>
              <a:path w="322580" h="349250">
                <a:moveTo>
                  <a:pt x="263613" y="240030"/>
                </a:moveTo>
                <a:lnTo>
                  <a:pt x="263613" y="251460"/>
                </a:lnTo>
                <a:lnTo>
                  <a:pt x="264617" y="250190"/>
                </a:lnTo>
                <a:lnTo>
                  <a:pt x="266801" y="248920"/>
                </a:lnTo>
                <a:lnTo>
                  <a:pt x="264845" y="248920"/>
                </a:lnTo>
                <a:lnTo>
                  <a:pt x="264845" y="243840"/>
                </a:lnTo>
                <a:lnTo>
                  <a:pt x="266814" y="243840"/>
                </a:lnTo>
                <a:lnTo>
                  <a:pt x="264617" y="241300"/>
                </a:lnTo>
                <a:lnTo>
                  <a:pt x="263613" y="240030"/>
                </a:lnTo>
                <a:close/>
              </a:path>
              <a:path w="322580" h="349250">
                <a:moveTo>
                  <a:pt x="273113" y="246380"/>
                </a:moveTo>
                <a:lnTo>
                  <a:pt x="269748" y="247650"/>
                </a:lnTo>
                <a:lnTo>
                  <a:pt x="272884" y="251460"/>
                </a:lnTo>
                <a:lnTo>
                  <a:pt x="274955" y="251460"/>
                </a:lnTo>
                <a:lnTo>
                  <a:pt x="273964" y="250190"/>
                </a:lnTo>
                <a:lnTo>
                  <a:pt x="272592" y="248920"/>
                </a:lnTo>
                <a:lnTo>
                  <a:pt x="272364" y="247650"/>
                </a:lnTo>
                <a:lnTo>
                  <a:pt x="274866" y="247650"/>
                </a:lnTo>
                <a:lnTo>
                  <a:pt x="273113" y="246380"/>
                </a:lnTo>
                <a:close/>
              </a:path>
              <a:path w="322580" h="349250">
                <a:moveTo>
                  <a:pt x="274866" y="247650"/>
                </a:moveTo>
                <a:lnTo>
                  <a:pt x="272364" y="247650"/>
                </a:lnTo>
                <a:lnTo>
                  <a:pt x="273672" y="248920"/>
                </a:lnTo>
                <a:lnTo>
                  <a:pt x="275856" y="250190"/>
                </a:lnTo>
                <a:lnTo>
                  <a:pt x="276860" y="251460"/>
                </a:lnTo>
                <a:lnTo>
                  <a:pt x="276860" y="248920"/>
                </a:lnTo>
                <a:lnTo>
                  <a:pt x="275640" y="248920"/>
                </a:lnTo>
                <a:lnTo>
                  <a:pt x="274866" y="247650"/>
                </a:lnTo>
                <a:close/>
              </a:path>
              <a:path w="322580" h="349250">
                <a:moveTo>
                  <a:pt x="107873" y="248920"/>
                </a:moveTo>
                <a:lnTo>
                  <a:pt x="105816" y="248920"/>
                </a:lnTo>
                <a:lnTo>
                  <a:pt x="105054" y="250190"/>
                </a:lnTo>
                <a:lnTo>
                  <a:pt x="105562" y="250190"/>
                </a:lnTo>
                <a:lnTo>
                  <a:pt x="107646" y="249220"/>
                </a:lnTo>
                <a:lnTo>
                  <a:pt x="107873" y="248920"/>
                </a:lnTo>
                <a:close/>
              </a:path>
              <a:path w="322580" h="349250">
                <a:moveTo>
                  <a:pt x="129590" y="246380"/>
                </a:moveTo>
                <a:lnTo>
                  <a:pt x="127304" y="246380"/>
                </a:lnTo>
                <a:lnTo>
                  <a:pt x="124917" y="248920"/>
                </a:lnTo>
                <a:lnTo>
                  <a:pt x="123367" y="250190"/>
                </a:lnTo>
                <a:lnTo>
                  <a:pt x="123736" y="250190"/>
                </a:lnTo>
                <a:lnTo>
                  <a:pt x="127088" y="248920"/>
                </a:lnTo>
                <a:lnTo>
                  <a:pt x="130822" y="247650"/>
                </a:lnTo>
                <a:lnTo>
                  <a:pt x="128130" y="247650"/>
                </a:lnTo>
                <a:lnTo>
                  <a:pt x="129590" y="246380"/>
                </a:lnTo>
                <a:close/>
              </a:path>
              <a:path w="322580" h="349250">
                <a:moveTo>
                  <a:pt x="146532" y="246380"/>
                </a:moveTo>
                <a:lnTo>
                  <a:pt x="145821" y="246380"/>
                </a:lnTo>
                <a:lnTo>
                  <a:pt x="145986" y="247650"/>
                </a:lnTo>
                <a:lnTo>
                  <a:pt x="146519" y="250190"/>
                </a:lnTo>
                <a:lnTo>
                  <a:pt x="147315" y="250190"/>
                </a:lnTo>
                <a:lnTo>
                  <a:pt x="146888" y="248920"/>
                </a:lnTo>
                <a:lnTo>
                  <a:pt x="146532" y="246380"/>
                </a:lnTo>
                <a:close/>
              </a:path>
              <a:path w="322580" h="349250">
                <a:moveTo>
                  <a:pt x="177622" y="246380"/>
                </a:moveTo>
                <a:lnTo>
                  <a:pt x="176911" y="246380"/>
                </a:lnTo>
                <a:lnTo>
                  <a:pt x="176618" y="247650"/>
                </a:lnTo>
                <a:lnTo>
                  <a:pt x="175780" y="250190"/>
                </a:lnTo>
                <a:lnTo>
                  <a:pt x="176911" y="250190"/>
                </a:lnTo>
                <a:lnTo>
                  <a:pt x="177622" y="246380"/>
                </a:lnTo>
                <a:close/>
              </a:path>
              <a:path w="322580" h="349250">
                <a:moveTo>
                  <a:pt x="194995" y="246380"/>
                </a:moveTo>
                <a:lnTo>
                  <a:pt x="192709" y="246380"/>
                </a:lnTo>
                <a:lnTo>
                  <a:pt x="194170" y="247650"/>
                </a:lnTo>
                <a:lnTo>
                  <a:pt x="191477" y="247650"/>
                </a:lnTo>
                <a:lnTo>
                  <a:pt x="195483" y="249022"/>
                </a:lnTo>
                <a:lnTo>
                  <a:pt x="198564" y="250190"/>
                </a:lnTo>
                <a:lnTo>
                  <a:pt x="198932" y="250190"/>
                </a:lnTo>
                <a:lnTo>
                  <a:pt x="197383" y="248920"/>
                </a:lnTo>
                <a:lnTo>
                  <a:pt x="194995" y="246380"/>
                </a:lnTo>
                <a:close/>
              </a:path>
              <a:path w="322580" h="349250">
                <a:moveTo>
                  <a:pt x="216562" y="248990"/>
                </a:moveTo>
                <a:lnTo>
                  <a:pt x="217246" y="250190"/>
                </a:lnTo>
                <a:lnTo>
                  <a:pt x="217678" y="250190"/>
                </a:lnTo>
                <a:lnTo>
                  <a:pt x="216562" y="248990"/>
                </a:lnTo>
                <a:close/>
              </a:path>
              <a:path w="322580" h="349250">
                <a:moveTo>
                  <a:pt x="116154" y="248920"/>
                </a:moveTo>
                <a:lnTo>
                  <a:pt x="115219" y="249913"/>
                </a:lnTo>
                <a:lnTo>
                  <a:pt x="116154" y="248920"/>
                </a:lnTo>
                <a:close/>
              </a:path>
              <a:path w="322580" h="349250">
                <a:moveTo>
                  <a:pt x="206222" y="248920"/>
                </a:moveTo>
                <a:lnTo>
                  <a:pt x="207080" y="249913"/>
                </a:lnTo>
                <a:lnTo>
                  <a:pt x="206222" y="248920"/>
                </a:lnTo>
                <a:close/>
              </a:path>
              <a:path w="322580" h="349250">
                <a:moveTo>
                  <a:pt x="108292" y="248920"/>
                </a:moveTo>
                <a:lnTo>
                  <a:pt x="107873" y="248920"/>
                </a:lnTo>
                <a:lnTo>
                  <a:pt x="107646" y="249220"/>
                </a:lnTo>
                <a:lnTo>
                  <a:pt x="108292" y="248920"/>
                </a:lnTo>
                <a:close/>
              </a:path>
              <a:path w="322580" h="349250">
                <a:moveTo>
                  <a:pt x="214426" y="248920"/>
                </a:moveTo>
                <a:lnTo>
                  <a:pt x="214007" y="248920"/>
                </a:lnTo>
                <a:lnTo>
                  <a:pt x="214653" y="249220"/>
                </a:lnTo>
                <a:lnTo>
                  <a:pt x="214426" y="248920"/>
                </a:lnTo>
                <a:close/>
              </a:path>
              <a:path w="322580" h="349250">
                <a:moveTo>
                  <a:pt x="122339" y="237490"/>
                </a:moveTo>
                <a:lnTo>
                  <a:pt x="121056" y="237490"/>
                </a:lnTo>
                <a:lnTo>
                  <a:pt x="119926" y="238760"/>
                </a:lnTo>
                <a:lnTo>
                  <a:pt x="118097" y="240030"/>
                </a:lnTo>
                <a:lnTo>
                  <a:pt x="115874" y="241300"/>
                </a:lnTo>
                <a:lnTo>
                  <a:pt x="116535" y="241300"/>
                </a:lnTo>
                <a:lnTo>
                  <a:pt x="114490" y="242570"/>
                </a:lnTo>
                <a:lnTo>
                  <a:pt x="113601" y="242570"/>
                </a:lnTo>
                <a:lnTo>
                  <a:pt x="110248" y="243840"/>
                </a:lnTo>
                <a:lnTo>
                  <a:pt x="113398" y="243840"/>
                </a:lnTo>
                <a:lnTo>
                  <a:pt x="112433" y="245110"/>
                </a:lnTo>
                <a:lnTo>
                  <a:pt x="111353" y="245110"/>
                </a:lnTo>
                <a:lnTo>
                  <a:pt x="110223" y="246380"/>
                </a:lnTo>
                <a:lnTo>
                  <a:pt x="109194" y="247650"/>
                </a:lnTo>
                <a:lnTo>
                  <a:pt x="104330" y="247650"/>
                </a:lnTo>
                <a:lnTo>
                  <a:pt x="100317" y="248920"/>
                </a:lnTo>
                <a:lnTo>
                  <a:pt x="108826" y="248920"/>
                </a:lnTo>
                <a:lnTo>
                  <a:pt x="116751" y="242570"/>
                </a:lnTo>
                <a:lnTo>
                  <a:pt x="120281" y="240030"/>
                </a:lnTo>
                <a:lnTo>
                  <a:pt x="120992" y="238760"/>
                </a:lnTo>
                <a:lnTo>
                  <a:pt x="122224" y="238760"/>
                </a:lnTo>
                <a:lnTo>
                  <a:pt x="122339" y="237490"/>
                </a:lnTo>
                <a:close/>
              </a:path>
              <a:path w="322580" h="349250">
                <a:moveTo>
                  <a:pt x="124877" y="244322"/>
                </a:moveTo>
                <a:lnTo>
                  <a:pt x="119087" y="247650"/>
                </a:lnTo>
                <a:lnTo>
                  <a:pt x="110959" y="248920"/>
                </a:lnTo>
                <a:lnTo>
                  <a:pt x="116078" y="248920"/>
                </a:lnTo>
                <a:lnTo>
                  <a:pt x="120637" y="247650"/>
                </a:lnTo>
                <a:lnTo>
                  <a:pt x="122885" y="246380"/>
                </a:lnTo>
                <a:lnTo>
                  <a:pt x="123507" y="246380"/>
                </a:lnTo>
                <a:lnTo>
                  <a:pt x="125120" y="245110"/>
                </a:lnTo>
                <a:lnTo>
                  <a:pt x="124877" y="244322"/>
                </a:lnTo>
                <a:close/>
              </a:path>
              <a:path w="322580" h="349250">
                <a:moveTo>
                  <a:pt x="200998" y="246380"/>
                </a:moveTo>
                <a:lnTo>
                  <a:pt x="199415" y="246380"/>
                </a:lnTo>
                <a:lnTo>
                  <a:pt x="201663" y="247650"/>
                </a:lnTo>
                <a:lnTo>
                  <a:pt x="206222" y="248920"/>
                </a:lnTo>
                <a:lnTo>
                  <a:pt x="211340" y="248920"/>
                </a:lnTo>
                <a:lnTo>
                  <a:pt x="203212" y="247650"/>
                </a:lnTo>
                <a:lnTo>
                  <a:pt x="200998" y="246380"/>
                </a:lnTo>
                <a:close/>
              </a:path>
              <a:path w="322580" h="349250">
                <a:moveTo>
                  <a:pt x="202374" y="238760"/>
                </a:moveTo>
                <a:lnTo>
                  <a:pt x="201307" y="238760"/>
                </a:lnTo>
                <a:lnTo>
                  <a:pt x="202018" y="240030"/>
                </a:lnTo>
                <a:lnTo>
                  <a:pt x="202996" y="240030"/>
                </a:lnTo>
                <a:lnTo>
                  <a:pt x="205591" y="242604"/>
                </a:lnTo>
                <a:lnTo>
                  <a:pt x="213474" y="248920"/>
                </a:lnTo>
                <a:lnTo>
                  <a:pt x="221983" y="248920"/>
                </a:lnTo>
                <a:lnTo>
                  <a:pt x="217970" y="247650"/>
                </a:lnTo>
                <a:lnTo>
                  <a:pt x="213106" y="247650"/>
                </a:lnTo>
                <a:lnTo>
                  <a:pt x="212077" y="246380"/>
                </a:lnTo>
                <a:lnTo>
                  <a:pt x="210947" y="245110"/>
                </a:lnTo>
                <a:lnTo>
                  <a:pt x="209867" y="245110"/>
                </a:lnTo>
                <a:lnTo>
                  <a:pt x="208902" y="243840"/>
                </a:lnTo>
                <a:lnTo>
                  <a:pt x="212051" y="243840"/>
                </a:lnTo>
                <a:lnTo>
                  <a:pt x="208699" y="242570"/>
                </a:lnTo>
                <a:lnTo>
                  <a:pt x="207149" y="242570"/>
                </a:lnTo>
                <a:lnTo>
                  <a:pt x="205765" y="241300"/>
                </a:lnTo>
                <a:lnTo>
                  <a:pt x="206425" y="241300"/>
                </a:lnTo>
                <a:lnTo>
                  <a:pt x="204098" y="239957"/>
                </a:lnTo>
                <a:lnTo>
                  <a:pt x="202374" y="238760"/>
                </a:lnTo>
                <a:close/>
              </a:path>
              <a:path w="322580" h="349250">
                <a:moveTo>
                  <a:pt x="268986" y="245110"/>
                </a:moveTo>
                <a:lnTo>
                  <a:pt x="265442" y="247650"/>
                </a:lnTo>
                <a:lnTo>
                  <a:pt x="264845" y="248920"/>
                </a:lnTo>
                <a:lnTo>
                  <a:pt x="266801" y="248920"/>
                </a:lnTo>
                <a:lnTo>
                  <a:pt x="268109" y="247650"/>
                </a:lnTo>
                <a:lnTo>
                  <a:pt x="269333" y="247650"/>
                </a:lnTo>
                <a:lnTo>
                  <a:pt x="268986" y="245110"/>
                </a:lnTo>
                <a:close/>
              </a:path>
              <a:path w="322580" h="349250">
                <a:moveTo>
                  <a:pt x="276860" y="240030"/>
                </a:moveTo>
                <a:lnTo>
                  <a:pt x="275856" y="241300"/>
                </a:lnTo>
                <a:lnTo>
                  <a:pt x="273685" y="243840"/>
                </a:lnTo>
                <a:lnTo>
                  <a:pt x="275640" y="243840"/>
                </a:lnTo>
                <a:lnTo>
                  <a:pt x="275640" y="248920"/>
                </a:lnTo>
                <a:lnTo>
                  <a:pt x="276860" y="248920"/>
                </a:lnTo>
                <a:lnTo>
                  <a:pt x="276860" y="240030"/>
                </a:lnTo>
                <a:close/>
              </a:path>
              <a:path w="322580" h="349250">
                <a:moveTo>
                  <a:pt x="98247" y="247650"/>
                </a:moveTo>
                <a:lnTo>
                  <a:pt x="98005" y="247650"/>
                </a:lnTo>
                <a:lnTo>
                  <a:pt x="97986" y="247846"/>
                </a:lnTo>
                <a:lnTo>
                  <a:pt x="98247" y="247650"/>
                </a:lnTo>
                <a:close/>
              </a:path>
              <a:path w="322580" h="349250">
                <a:moveTo>
                  <a:pt x="224294" y="247650"/>
                </a:moveTo>
                <a:lnTo>
                  <a:pt x="224053" y="247650"/>
                </a:lnTo>
                <a:lnTo>
                  <a:pt x="224312" y="247843"/>
                </a:lnTo>
                <a:lnTo>
                  <a:pt x="224294" y="247650"/>
                </a:lnTo>
                <a:close/>
              </a:path>
              <a:path w="322580" h="349250">
                <a:moveTo>
                  <a:pt x="113779" y="241300"/>
                </a:moveTo>
                <a:lnTo>
                  <a:pt x="111671" y="241300"/>
                </a:lnTo>
                <a:lnTo>
                  <a:pt x="108871" y="242604"/>
                </a:lnTo>
                <a:lnTo>
                  <a:pt x="103784" y="245110"/>
                </a:lnTo>
                <a:lnTo>
                  <a:pt x="103974" y="246380"/>
                </a:lnTo>
                <a:lnTo>
                  <a:pt x="104178" y="246380"/>
                </a:lnTo>
                <a:lnTo>
                  <a:pt x="107137" y="243840"/>
                </a:lnTo>
                <a:lnTo>
                  <a:pt x="108724" y="243840"/>
                </a:lnTo>
                <a:lnTo>
                  <a:pt x="110502" y="242570"/>
                </a:lnTo>
                <a:lnTo>
                  <a:pt x="113779" y="241300"/>
                </a:lnTo>
                <a:close/>
              </a:path>
              <a:path w="322580" h="349250">
                <a:moveTo>
                  <a:pt x="123431" y="227330"/>
                </a:moveTo>
                <a:lnTo>
                  <a:pt x="121869" y="227330"/>
                </a:lnTo>
                <a:lnTo>
                  <a:pt x="121920" y="236220"/>
                </a:lnTo>
                <a:lnTo>
                  <a:pt x="122097" y="237490"/>
                </a:lnTo>
                <a:lnTo>
                  <a:pt x="122339" y="237490"/>
                </a:lnTo>
                <a:lnTo>
                  <a:pt x="122539" y="238805"/>
                </a:lnTo>
                <a:lnTo>
                  <a:pt x="122796" y="240030"/>
                </a:lnTo>
                <a:lnTo>
                  <a:pt x="123177" y="240030"/>
                </a:lnTo>
                <a:lnTo>
                  <a:pt x="120853" y="242570"/>
                </a:lnTo>
                <a:lnTo>
                  <a:pt x="114490" y="246380"/>
                </a:lnTo>
                <a:lnTo>
                  <a:pt x="114782" y="246380"/>
                </a:lnTo>
                <a:lnTo>
                  <a:pt x="118935" y="245110"/>
                </a:lnTo>
                <a:lnTo>
                  <a:pt x="117551" y="245110"/>
                </a:lnTo>
                <a:lnTo>
                  <a:pt x="121640" y="242570"/>
                </a:lnTo>
                <a:lnTo>
                  <a:pt x="123494" y="241300"/>
                </a:lnTo>
                <a:lnTo>
                  <a:pt x="124091" y="241300"/>
                </a:lnTo>
                <a:lnTo>
                  <a:pt x="123443" y="238805"/>
                </a:lnTo>
                <a:lnTo>
                  <a:pt x="123431" y="227330"/>
                </a:lnTo>
                <a:close/>
              </a:path>
              <a:path w="322580" h="349250">
                <a:moveTo>
                  <a:pt x="200406" y="153670"/>
                </a:moveTo>
                <a:lnTo>
                  <a:pt x="198843" y="153670"/>
                </a:lnTo>
                <a:lnTo>
                  <a:pt x="198832" y="238805"/>
                </a:lnTo>
                <a:lnTo>
                  <a:pt x="197857" y="242604"/>
                </a:lnTo>
                <a:lnTo>
                  <a:pt x="200304" y="243840"/>
                </a:lnTo>
                <a:lnTo>
                  <a:pt x="203352" y="245110"/>
                </a:lnTo>
                <a:lnTo>
                  <a:pt x="207518" y="246380"/>
                </a:lnTo>
                <a:lnTo>
                  <a:pt x="207810" y="246380"/>
                </a:lnTo>
                <a:lnTo>
                  <a:pt x="205684" y="245110"/>
                </a:lnTo>
                <a:lnTo>
                  <a:pt x="204749" y="245110"/>
                </a:lnTo>
                <a:lnTo>
                  <a:pt x="202158" y="243840"/>
                </a:lnTo>
                <a:lnTo>
                  <a:pt x="200050" y="242570"/>
                </a:lnTo>
                <a:lnTo>
                  <a:pt x="198221" y="241300"/>
                </a:lnTo>
                <a:lnTo>
                  <a:pt x="200272" y="241300"/>
                </a:lnTo>
                <a:lnTo>
                  <a:pt x="199110" y="240030"/>
                </a:lnTo>
                <a:lnTo>
                  <a:pt x="199478" y="240030"/>
                </a:lnTo>
                <a:lnTo>
                  <a:pt x="199758" y="238760"/>
                </a:lnTo>
                <a:lnTo>
                  <a:pt x="199948" y="237490"/>
                </a:lnTo>
                <a:lnTo>
                  <a:pt x="200177" y="237490"/>
                </a:lnTo>
                <a:lnTo>
                  <a:pt x="200355" y="236220"/>
                </a:lnTo>
                <a:lnTo>
                  <a:pt x="200406" y="227330"/>
                </a:lnTo>
                <a:lnTo>
                  <a:pt x="200977" y="227330"/>
                </a:lnTo>
                <a:lnTo>
                  <a:pt x="200406" y="226060"/>
                </a:lnTo>
                <a:lnTo>
                  <a:pt x="200406" y="224790"/>
                </a:lnTo>
                <a:lnTo>
                  <a:pt x="202120" y="224790"/>
                </a:lnTo>
                <a:lnTo>
                  <a:pt x="200425" y="222279"/>
                </a:lnTo>
                <a:lnTo>
                  <a:pt x="200406" y="205740"/>
                </a:lnTo>
                <a:lnTo>
                  <a:pt x="202501" y="205740"/>
                </a:lnTo>
                <a:lnTo>
                  <a:pt x="201523" y="204470"/>
                </a:lnTo>
                <a:lnTo>
                  <a:pt x="200406" y="204470"/>
                </a:lnTo>
                <a:lnTo>
                  <a:pt x="200406" y="201930"/>
                </a:lnTo>
                <a:lnTo>
                  <a:pt x="201561" y="201930"/>
                </a:lnTo>
                <a:lnTo>
                  <a:pt x="200406" y="200660"/>
                </a:lnTo>
                <a:lnTo>
                  <a:pt x="200497" y="193975"/>
                </a:lnTo>
                <a:lnTo>
                  <a:pt x="201796" y="189230"/>
                </a:lnTo>
                <a:lnTo>
                  <a:pt x="200406" y="189230"/>
                </a:lnTo>
                <a:lnTo>
                  <a:pt x="200406" y="184150"/>
                </a:lnTo>
                <a:lnTo>
                  <a:pt x="200914" y="184150"/>
                </a:lnTo>
                <a:lnTo>
                  <a:pt x="201460" y="182880"/>
                </a:lnTo>
                <a:lnTo>
                  <a:pt x="204012" y="182880"/>
                </a:lnTo>
                <a:lnTo>
                  <a:pt x="204012" y="181610"/>
                </a:lnTo>
                <a:lnTo>
                  <a:pt x="200406" y="181610"/>
                </a:lnTo>
                <a:lnTo>
                  <a:pt x="200406" y="180340"/>
                </a:lnTo>
                <a:lnTo>
                  <a:pt x="201079" y="180340"/>
                </a:lnTo>
                <a:lnTo>
                  <a:pt x="201663" y="179070"/>
                </a:lnTo>
                <a:lnTo>
                  <a:pt x="200406" y="179070"/>
                </a:lnTo>
                <a:lnTo>
                  <a:pt x="200406" y="173990"/>
                </a:lnTo>
                <a:lnTo>
                  <a:pt x="201320" y="172720"/>
                </a:lnTo>
                <a:lnTo>
                  <a:pt x="200406" y="172720"/>
                </a:lnTo>
                <a:lnTo>
                  <a:pt x="200406" y="163830"/>
                </a:lnTo>
                <a:lnTo>
                  <a:pt x="205701" y="163830"/>
                </a:lnTo>
                <a:lnTo>
                  <a:pt x="207111" y="162560"/>
                </a:lnTo>
                <a:lnTo>
                  <a:pt x="203771" y="162560"/>
                </a:lnTo>
                <a:lnTo>
                  <a:pt x="200406" y="161290"/>
                </a:lnTo>
                <a:lnTo>
                  <a:pt x="200406" y="153670"/>
                </a:lnTo>
                <a:close/>
              </a:path>
              <a:path w="322580" h="349250">
                <a:moveTo>
                  <a:pt x="210629" y="241300"/>
                </a:moveTo>
                <a:lnTo>
                  <a:pt x="208521" y="241300"/>
                </a:lnTo>
                <a:lnTo>
                  <a:pt x="209943" y="242570"/>
                </a:lnTo>
                <a:lnTo>
                  <a:pt x="211797" y="242570"/>
                </a:lnTo>
                <a:lnTo>
                  <a:pt x="213575" y="243840"/>
                </a:lnTo>
                <a:lnTo>
                  <a:pt x="215163" y="243840"/>
                </a:lnTo>
                <a:lnTo>
                  <a:pt x="218122" y="246380"/>
                </a:lnTo>
                <a:lnTo>
                  <a:pt x="218313" y="246380"/>
                </a:lnTo>
                <a:lnTo>
                  <a:pt x="218516" y="245110"/>
                </a:lnTo>
                <a:lnTo>
                  <a:pt x="213360" y="242570"/>
                </a:lnTo>
                <a:lnTo>
                  <a:pt x="210629" y="241300"/>
                </a:lnTo>
                <a:close/>
              </a:path>
              <a:path w="322580" h="349250">
                <a:moveTo>
                  <a:pt x="274688" y="240030"/>
                </a:moveTo>
                <a:lnTo>
                  <a:pt x="272897" y="240030"/>
                </a:lnTo>
                <a:lnTo>
                  <a:pt x="272364" y="241300"/>
                </a:lnTo>
                <a:lnTo>
                  <a:pt x="271932" y="241300"/>
                </a:lnTo>
                <a:lnTo>
                  <a:pt x="271340" y="242604"/>
                </a:lnTo>
                <a:lnTo>
                  <a:pt x="271141" y="243431"/>
                </a:lnTo>
                <a:lnTo>
                  <a:pt x="271126" y="244315"/>
                </a:lnTo>
                <a:lnTo>
                  <a:pt x="271487" y="246380"/>
                </a:lnTo>
                <a:lnTo>
                  <a:pt x="275640" y="243840"/>
                </a:lnTo>
                <a:lnTo>
                  <a:pt x="272364" y="243840"/>
                </a:lnTo>
                <a:lnTo>
                  <a:pt x="272656" y="242570"/>
                </a:lnTo>
                <a:lnTo>
                  <a:pt x="274688" y="240030"/>
                </a:lnTo>
                <a:close/>
              </a:path>
              <a:path w="322580" h="349250">
                <a:moveTo>
                  <a:pt x="124091" y="241300"/>
                </a:moveTo>
                <a:lnTo>
                  <a:pt x="122181" y="242604"/>
                </a:lnTo>
                <a:lnTo>
                  <a:pt x="120129" y="243840"/>
                </a:lnTo>
                <a:lnTo>
                  <a:pt x="117551" y="245110"/>
                </a:lnTo>
                <a:lnTo>
                  <a:pt x="118935" y="245110"/>
                </a:lnTo>
                <a:lnTo>
                  <a:pt x="121983" y="243840"/>
                </a:lnTo>
                <a:lnTo>
                  <a:pt x="124430" y="242604"/>
                </a:lnTo>
                <a:lnTo>
                  <a:pt x="124091" y="241300"/>
                </a:lnTo>
                <a:close/>
              </a:path>
              <a:path w="322580" h="349250">
                <a:moveTo>
                  <a:pt x="126733" y="243840"/>
                </a:moveTo>
                <a:lnTo>
                  <a:pt x="125120" y="245110"/>
                </a:lnTo>
                <a:lnTo>
                  <a:pt x="127596" y="245110"/>
                </a:lnTo>
                <a:lnTo>
                  <a:pt x="126733" y="243840"/>
                </a:lnTo>
                <a:close/>
              </a:path>
              <a:path w="322580" h="349250">
                <a:moveTo>
                  <a:pt x="195554" y="243840"/>
                </a:moveTo>
                <a:lnTo>
                  <a:pt x="194691" y="245110"/>
                </a:lnTo>
                <a:lnTo>
                  <a:pt x="197171" y="245110"/>
                </a:lnTo>
                <a:lnTo>
                  <a:pt x="195554" y="243840"/>
                </a:lnTo>
                <a:close/>
              </a:path>
              <a:path w="322580" h="349250">
                <a:moveTo>
                  <a:pt x="200272" y="241300"/>
                </a:moveTo>
                <a:lnTo>
                  <a:pt x="198780" y="241300"/>
                </a:lnTo>
                <a:lnTo>
                  <a:pt x="200702" y="242604"/>
                </a:lnTo>
                <a:lnTo>
                  <a:pt x="204749" y="245110"/>
                </a:lnTo>
                <a:lnTo>
                  <a:pt x="205684" y="245110"/>
                </a:lnTo>
                <a:lnTo>
                  <a:pt x="201434" y="242570"/>
                </a:lnTo>
                <a:lnTo>
                  <a:pt x="200272" y="241300"/>
                </a:lnTo>
                <a:close/>
              </a:path>
              <a:path w="322580" h="349250">
                <a:moveTo>
                  <a:pt x="275577" y="238760"/>
                </a:moveTo>
                <a:lnTo>
                  <a:pt x="264896" y="238760"/>
                </a:lnTo>
                <a:lnTo>
                  <a:pt x="265798" y="240030"/>
                </a:lnTo>
                <a:lnTo>
                  <a:pt x="267817" y="242570"/>
                </a:lnTo>
                <a:lnTo>
                  <a:pt x="268109" y="243840"/>
                </a:lnTo>
                <a:lnTo>
                  <a:pt x="265620" y="243840"/>
                </a:lnTo>
                <a:lnTo>
                  <a:pt x="267360" y="245110"/>
                </a:lnTo>
                <a:lnTo>
                  <a:pt x="270738" y="245110"/>
                </a:lnTo>
                <a:lnTo>
                  <a:pt x="267589" y="240030"/>
                </a:lnTo>
                <a:lnTo>
                  <a:pt x="274688" y="240030"/>
                </a:lnTo>
                <a:lnTo>
                  <a:pt x="275577" y="238760"/>
                </a:lnTo>
                <a:close/>
              </a:path>
              <a:path w="322580" h="349250">
                <a:moveTo>
                  <a:pt x="99779" y="243431"/>
                </a:moveTo>
                <a:lnTo>
                  <a:pt x="98869" y="243840"/>
                </a:lnTo>
                <a:lnTo>
                  <a:pt x="98855" y="244945"/>
                </a:lnTo>
                <a:lnTo>
                  <a:pt x="99779" y="243431"/>
                </a:lnTo>
                <a:close/>
              </a:path>
              <a:path w="322580" h="349250">
                <a:moveTo>
                  <a:pt x="222532" y="243436"/>
                </a:moveTo>
                <a:lnTo>
                  <a:pt x="223442" y="244939"/>
                </a:lnTo>
                <a:lnTo>
                  <a:pt x="223431" y="243840"/>
                </a:lnTo>
                <a:lnTo>
                  <a:pt x="222532" y="243436"/>
                </a:lnTo>
                <a:close/>
              </a:path>
              <a:path w="322580" h="349250">
                <a:moveTo>
                  <a:pt x="124853" y="242570"/>
                </a:moveTo>
                <a:lnTo>
                  <a:pt x="124498" y="242570"/>
                </a:lnTo>
                <a:lnTo>
                  <a:pt x="124877" y="244322"/>
                </a:lnTo>
                <a:lnTo>
                  <a:pt x="125717" y="243840"/>
                </a:lnTo>
                <a:lnTo>
                  <a:pt x="125260" y="243840"/>
                </a:lnTo>
                <a:lnTo>
                  <a:pt x="124853" y="242570"/>
                </a:lnTo>
                <a:close/>
              </a:path>
              <a:path w="322580" h="349250">
                <a:moveTo>
                  <a:pt x="197789" y="242570"/>
                </a:moveTo>
                <a:lnTo>
                  <a:pt x="197434" y="242570"/>
                </a:lnTo>
                <a:lnTo>
                  <a:pt x="197027" y="243840"/>
                </a:lnTo>
                <a:lnTo>
                  <a:pt x="196570" y="243840"/>
                </a:lnTo>
                <a:lnTo>
                  <a:pt x="197399" y="244315"/>
                </a:lnTo>
                <a:lnTo>
                  <a:pt x="197844" y="242604"/>
                </a:lnTo>
                <a:close/>
              </a:path>
              <a:path w="322580" h="349250">
                <a:moveTo>
                  <a:pt x="218617" y="240030"/>
                </a:moveTo>
                <a:lnTo>
                  <a:pt x="215087" y="240030"/>
                </a:lnTo>
                <a:lnTo>
                  <a:pt x="217779" y="241300"/>
                </a:lnTo>
                <a:lnTo>
                  <a:pt x="222532" y="243436"/>
                </a:lnTo>
                <a:lnTo>
                  <a:pt x="222008" y="242570"/>
                </a:lnTo>
                <a:lnTo>
                  <a:pt x="218617" y="240030"/>
                </a:lnTo>
                <a:close/>
              </a:path>
              <a:path w="322580" h="349250">
                <a:moveTo>
                  <a:pt x="107213" y="240030"/>
                </a:moveTo>
                <a:lnTo>
                  <a:pt x="103682" y="240030"/>
                </a:lnTo>
                <a:lnTo>
                  <a:pt x="100304" y="242570"/>
                </a:lnTo>
                <a:lnTo>
                  <a:pt x="99779" y="243431"/>
                </a:lnTo>
                <a:lnTo>
                  <a:pt x="104521" y="241300"/>
                </a:lnTo>
                <a:lnTo>
                  <a:pt x="107213" y="240030"/>
                </a:lnTo>
                <a:close/>
              </a:path>
              <a:path w="322580" h="349250">
                <a:moveTo>
                  <a:pt x="106578" y="238760"/>
                </a:moveTo>
                <a:lnTo>
                  <a:pt x="102120" y="238760"/>
                </a:lnTo>
                <a:lnTo>
                  <a:pt x="106070" y="240030"/>
                </a:lnTo>
                <a:lnTo>
                  <a:pt x="107213" y="240030"/>
                </a:lnTo>
                <a:lnTo>
                  <a:pt x="108534" y="241300"/>
                </a:lnTo>
                <a:lnTo>
                  <a:pt x="111175" y="241300"/>
                </a:lnTo>
                <a:lnTo>
                  <a:pt x="106578" y="238760"/>
                </a:lnTo>
                <a:close/>
              </a:path>
              <a:path w="322580" h="349250">
                <a:moveTo>
                  <a:pt x="221894" y="237490"/>
                </a:moveTo>
                <a:lnTo>
                  <a:pt x="217449" y="237490"/>
                </a:lnTo>
                <a:lnTo>
                  <a:pt x="215640" y="238805"/>
                </a:lnTo>
                <a:lnTo>
                  <a:pt x="211124" y="241300"/>
                </a:lnTo>
                <a:lnTo>
                  <a:pt x="213766" y="241300"/>
                </a:lnTo>
                <a:lnTo>
                  <a:pt x="215087" y="240030"/>
                </a:lnTo>
                <a:lnTo>
                  <a:pt x="217017" y="240030"/>
                </a:lnTo>
                <a:lnTo>
                  <a:pt x="220179" y="238760"/>
                </a:lnTo>
                <a:lnTo>
                  <a:pt x="225132" y="238760"/>
                </a:lnTo>
                <a:lnTo>
                  <a:pt x="221894" y="237490"/>
                </a:lnTo>
                <a:close/>
              </a:path>
              <a:path w="322580" h="349250">
                <a:moveTo>
                  <a:pt x="108559" y="237490"/>
                </a:moveTo>
                <a:lnTo>
                  <a:pt x="107543" y="237490"/>
                </a:lnTo>
                <a:lnTo>
                  <a:pt x="109601" y="238760"/>
                </a:lnTo>
                <a:lnTo>
                  <a:pt x="114401" y="240030"/>
                </a:lnTo>
                <a:lnTo>
                  <a:pt x="110705" y="238760"/>
                </a:lnTo>
                <a:lnTo>
                  <a:pt x="108559" y="237490"/>
                </a:lnTo>
                <a:close/>
              </a:path>
              <a:path w="322580" h="349250">
                <a:moveTo>
                  <a:pt x="116303" y="238783"/>
                </a:moveTo>
                <a:lnTo>
                  <a:pt x="114512" y="239957"/>
                </a:lnTo>
                <a:lnTo>
                  <a:pt x="114744" y="240030"/>
                </a:lnTo>
                <a:lnTo>
                  <a:pt x="116303" y="238783"/>
                </a:lnTo>
                <a:close/>
              </a:path>
              <a:path w="322580" h="349250">
                <a:moveTo>
                  <a:pt x="206025" y="238805"/>
                </a:moveTo>
                <a:lnTo>
                  <a:pt x="207556" y="240030"/>
                </a:lnTo>
                <a:lnTo>
                  <a:pt x="207787" y="239957"/>
                </a:lnTo>
                <a:lnTo>
                  <a:pt x="206025" y="238805"/>
                </a:lnTo>
                <a:close/>
              </a:path>
              <a:path w="322580" h="349250">
                <a:moveTo>
                  <a:pt x="214757" y="237490"/>
                </a:moveTo>
                <a:lnTo>
                  <a:pt x="213740" y="237490"/>
                </a:lnTo>
                <a:lnTo>
                  <a:pt x="211607" y="238760"/>
                </a:lnTo>
                <a:lnTo>
                  <a:pt x="207788" y="239957"/>
                </a:lnTo>
                <a:lnTo>
                  <a:pt x="212699" y="238760"/>
                </a:lnTo>
                <a:lnTo>
                  <a:pt x="214757" y="237490"/>
                </a:lnTo>
                <a:close/>
              </a:path>
              <a:path w="322580" h="349250">
                <a:moveTo>
                  <a:pt x="204381" y="237490"/>
                </a:moveTo>
                <a:lnTo>
                  <a:pt x="204012" y="237490"/>
                </a:lnTo>
                <a:lnTo>
                  <a:pt x="206025" y="238805"/>
                </a:lnTo>
                <a:lnTo>
                  <a:pt x="204381" y="237490"/>
                </a:lnTo>
                <a:close/>
              </a:path>
              <a:path w="322580" h="349250">
                <a:moveTo>
                  <a:pt x="118275" y="237490"/>
                </a:moveTo>
                <a:lnTo>
                  <a:pt x="117919" y="237490"/>
                </a:lnTo>
                <a:lnTo>
                  <a:pt x="116303" y="238783"/>
                </a:lnTo>
                <a:lnTo>
                  <a:pt x="118275" y="237490"/>
                </a:lnTo>
                <a:close/>
              </a:path>
              <a:path w="322580" h="349250">
                <a:moveTo>
                  <a:pt x="200685" y="237490"/>
                </a:moveTo>
                <a:lnTo>
                  <a:pt x="199948" y="237490"/>
                </a:lnTo>
                <a:lnTo>
                  <a:pt x="200647" y="238760"/>
                </a:lnTo>
                <a:lnTo>
                  <a:pt x="201803" y="238760"/>
                </a:lnTo>
                <a:lnTo>
                  <a:pt x="200685" y="237490"/>
                </a:lnTo>
                <a:close/>
              </a:path>
              <a:path w="322580" h="349250">
                <a:moveTo>
                  <a:pt x="100723" y="233680"/>
                </a:moveTo>
                <a:lnTo>
                  <a:pt x="102489" y="236220"/>
                </a:lnTo>
                <a:lnTo>
                  <a:pt x="103428" y="237490"/>
                </a:lnTo>
                <a:lnTo>
                  <a:pt x="110642" y="237490"/>
                </a:lnTo>
                <a:lnTo>
                  <a:pt x="112293" y="236220"/>
                </a:lnTo>
                <a:lnTo>
                  <a:pt x="107556" y="236220"/>
                </a:lnTo>
                <a:lnTo>
                  <a:pt x="100723" y="233680"/>
                </a:lnTo>
                <a:close/>
              </a:path>
              <a:path w="322580" h="349250">
                <a:moveTo>
                  <a:pt x="202120" y="224790"/>
                </a:moveTo>
                <a:lnTo>
                  <a:pt x="200406" y="224790"/>
                </a:lnTo>
                <a:lnTo>
                  <a:pt x="201371" y="226060"/>
                </a:lnTo>
                <a:lnTo>
                  <a:pt x="202438" y="227330"/>
                </a:lnTo>
                <a:lnTo>
                  <a:pt x="203631" y="228600"/>
                </a:lnTo>
                <a:lnTo>
                  <a:pt x="204304" y="231140"/>
                </a:lnTo>
                <a:lnTo>
                  <a:pt x="206171" y="233680"/>
                </a:lnTo>
                <a:lnTo>
                  <a:pt x="210007" y="236220"/>
                </a:lnTo>
                <a:lnTo>
                  <a:pt x="211658" y="237490"/>
                </a:lnTo>
                <a:lnTo>
                  <a:pt x="218871" y="237490"/>
                </a:lnTo>
                <a:lnTo>
                  <a:pt x="219811" y="236220"/>
                </a:lnTo>
                <a:lnTo>
                  <a:pt x="214757" y="236220"/>
                </a:lnTo>
                <a:lnTo>
                  <a:pt x="211518" y="234950"/>
                </a:lnTo>
                <a:lnTo>
                  <a:pt x="207822" y="233680"/>
                </a:lnTo>
                <a:lnTo>
                  <a:pt x="206438" y="231140"/>
                </a:lnTo>
                <a:lnTo>
                  <a:pt x="205651" y="229870"/>
                </a:lnTo>
                <a:lnTo>
                  <a:pt x="209613" y="229870"/>
                </a:lnTo>
                <a:lnTo>
                  <a:pt x="208711" y="228600"/>
                </a:lnTo>
                <a:lnTo>
                  <a:pt x="206971" y="228600"/>
                </a:lnTo>
                <a:lnTo>
                  <a:pt x="204254" y="227330"/>
                </a:lnTo>
                <a:lnTo>
                  <a:pt x="202120" y="224790"/>
                </a:lnTo>
                <a:close/>
              </a:path>
              <a:path w="322580" h="349250">
                <a:moveTo>
                  <a:pt x="118332" y="229870"/>
                </a:moveTo>
                <a:lnTo>
                  <a:pt x="116649" y="229870"/>
                </a:lnTo>
                <a:lnTo>
                  <a:pt x="115862" y="231140"/>
                </a:lnTo>
                <a:lnTo>
                  <a:pt x="114477" y="233680"/>
                </a:lnTo>
                <a:lnTo>
                  <a:pt x="110782" y="234950"/>
                </a:lnTo>
                <a:lnTo>
                  <a:pt x="107556" y="236220"/>
                </a:lnTo>
                <a:lnTo>
                  <a:pt x="112293" y="236220"/>
                </a:lnTo>
                <a:lnTo>
                  <a:pt x="116128" y="233680"/>
                </a:lnTo>
                <a:lnTo>
                  <a:pt x="117995" y="231140"/>
                </a:lnTo>
                <a:lnTo>
                  <a:pt x="118332" y="229870"/>
                </a:lnTo>
                <a:close/>
              </a:path>
              <a:path w="322580" h="349250">
                <a:moveTo>
                  <a:pt x="221576" y="233680"/>
                </a:moveTo>
                <a:lnTo>
                  <a:pt x="214757" y="236220"/>
                </a:lnTo>
                <a:lnTo>
                  <a:pt x="219811" y="236220"/>
                </a:lnTo>
                <a:lnTo>
                  <a:pt x="221576" y="233680"/>
                </a:lnTo>
                <a:close/>
              </a:path>
              <a:path w="322580" h="349250">
                <a:moveTo>
                  <a:pt x="123431" y="224790"/>
                </a:moveTo>
                <a:lnTo>
                  <a:pt x="121869" y="224790"/>
                </a:lnTo>
                <a:lnTo>
                  <a:pt x="121869" y="226060"/>
                </a:lnTo>
                <a:lnTo>
                  <a:pt x="121285" y="227330"/>
                </a:lnTo>
                <a:lnTo>
                  <a:pt x="119849" y="231140"/>
                </a:lnTo>
                <a:lnTo>
                  <a:pt x="117462" y="233680"/>
                </a:lnTo>
                <a:lnTo>
                  <a:pt x="117462" y="234950"/>
                </a:lnTo>
                <a:lnTo>
                  <a:pt x="117970" y="234950"/>
                </a:lnTo>
                <a:lnTo>
                  <a:pt x="119837" y="232410"/>
                </a:lnTo>
                <a:lnTo>
                  <a:pt x="121081" y="229870"/>
                </a:lnTo>
                <a:lnTo>
                  <a:pt x="121869" y="227330"/>
                </a:lnTo>
                <a:lnTo>
                  <a:pt x="123431" y="227330"/>
                </a:lnTo>
                <a:lnTo>
                  <a:pt x="123431" y="224790"/>
                </a:lnTo>
                <a:close/>
              </a:path>
              <a:path w="322580" h="349250">
                <a:moveTo>
                  <a:pt x="200977" y="227330"/>
                </a:moveTo>
                <a:lnTo>
                  <a:pt x="200406" y="227330"/>
                </a:lnTo>
                <a:lnTo>
                  <a:pt x="201193" y="229870"/>
                </a:lnTo>
                <a:lnTo>
                  <a:pt x="202450" y="232410"/>
                </a:lnTo>
                <a:lnTo>
                  <a:pt x="204330" y="234950"/>
                </a:lnTo>
                <a:lnTo>
                  <a:pt x="204838" y="234950"/>
                </a:lnTo>
                <a:lnTo>
                  <a:pt x="204838" y="233680"/>
                </a:lnTo>
                <a:lnTo>
                  <a:pt x="202412" y="231140"/>
                </a:lnTo>
                <a:lnTo>
                  <a:pt x="200977" y="227330"/>
                </a:lnTo>
                <a:close/>
              </a:path>
              <a:path w="322580" h="349250">
                <a:moveTo>
                  <a:pt x="78574" y="200660"/>
                </a:moveTo>
                <a:lnTo>
                  <a:pt x="76644" y="200660"/>
                </a:lnTo>
                <a:lnTo>
                  <a:pt x="76362" y="201303"/>
                </a:lnTo>
                <a:lnTo>
                  <a:pt x="76238" y="201930"/>
                </a:lnTo>
                <a:lnTo>
                  <a:pt x="75531" y="203200"/>
                </a:lnTo>
                <a:lnTo>
                  <a:pt x="73304" y="208280"/>
                </a:lnTo>
                <a:lnTo>
                  <a:pt x="69367" y="215900"/>
                </a:lnTo>
                <a:lnTo>
                  <a:pt x="65951" y="224790"/>
                </a:lnTo>
                <a:lnTo>
                  <a:pt x="71386" y="231140"/>
                </a:lnTo>
                <a:lnTo>
                  <a:pt x="71831" y="232410"/>
                </a:lnTo>
                <a:lnTo>
                  <a:pt x="72720" y="232410"/>
                </a:lnTo>
                <a:lnTo>
                  <a:pt x="74460" y="231140"/>
                </a:lnTo>
                <a:lnTo>
                  <a:pt x="72783" y="231140"/>
                </a:lnTo>
                <a:lnTo>
                  <a:pt x="72275" y="229870"/>
                </a:lnTo>
                <a:lnTo>
                  <a:pt x="71628" y="228600"/>
                </a:lnTo>
                <a:lnTo>
                  <a:pt x="69519" y="226060"/>
                </a:lnTo>
                <a:lnTo>
                  <a:pt x="67983" y="226060"/>
                </a:lnTo>
                <a:lnTo>
                  <a:pt x="68571" y="224917"/>
                </a:lnTo>
                <a:lnTo>
                  <a:pt x="68621" y="222160"/>
                </a:lnTo>
                <a:lnTo>
                  <a:pt x="70904" y="217170"/>
                </a:lnTo>
                <a:lnTo>
                  <a:pt x="75145" y="208280"/>
                </a:lnTo>
                <a:lnTo>
                  <a:pt x="78574" y="200660"/>
                </a:lnTo>
                <a:close/>
              </a:path>
              <a:path w="322580" h="349250">
                <a:moveTo>
                  <a:pt x="236962" y="200101"/>
                </a:moveTo>
                <a:lnTo>
                  <a:pt x="236956" y="200660"/>
                </a:lnTo>
                <a:lnTo>
                  <a:pt x="235800" y="201930"/>
                </a:lnTo>
                <a:lnTo>
                  <a:pt x="234759" y="203200"/>
                </a:lnTo>
                <a:lnTo>
                  <a:pt x="233248" y="204470"/>
                </a:lnTo>
                <a:lnTo>
                  <a:pt x="232651" y="205740"/>
                </a:lnTo>
                <a:lnTo>
                  <a:pt x="234238" y="205740"/>
                </a:lnTo>
                <a:lnTo>
                  <a:pt x="239407" y="224790"/>
                </a:lnTo>
                <a:lnTo>
                  <a:pt x="241985" y="229870"/>
                </a:lnTo>
                <a:lnTo>
                  <a:pt x="247815" y="231140"/>
                </a:lnTo>
                <a:lnTo>
                  <a:pt x="249554" y="232410"/>
                </a:lnTo>
                <a:lnTo>
                  <a:pt x="250444" y="232410"/>
                </a:lnTo>
                <a:lnTo>
                  <a:pt x="250888" y="231140"/>
                </a:lnTo>
                <a:lnTo>
                  <a:pt x="249491" y="231140"/>
                </a:lnTo>
                <a:lnTo>
                  <a:pt x="248005" y="229870"/>
                </a:lnTo>
                <a:lnTo>
                  <a:pt x="246634" y="229870"/>
                </a:lnTo>
                <a:lnTo>
                  <a:pt x="243852" y="228600"/>
                </a:lnTo>
                <a:lnTo>
                  <a:pt x="242811" y="228600"/>
                </a:lnTo>
                <a:lnTo>
                  <a:pt x="242747" y="228105"/>
                </a:lnTo>
                <a:lnTo>
                  <a:pt x="240868" y="224790"/>
                </a:lnTo>
                <a:lnTo>
                  <a:pt x="235494" y="204654"/>
                </a:lnTo>
                <a:lnTo>
                  <a:pt x="235570" y="204330"/>
                </a:lnTo>
                <a:lnTo>
                  <a:pt x="236588" y="203200"/>
                </a:lnTo>
                <a:lnTo>
                  <a:pt x="237261" y="203200"/>
                </a:lnTo>
                <a:lnTo>
                  <a:pt x="237756" y="201930"/>
                </a:lnTo>
                <a:lnTo>
                  <a:pt x="238623" y="201930"/>
                </a:lnTo>
                <a:lnTo>
                  <a:pt x="238150" y="200660"/>
                </a:lnTo>
                <a:lnTo>
                  <a:pt x="237350" y="200660"/>
                </a:lnTo>
                <a:lnTo>
                  <a:pt x="236962" y="200101"/>
                </a:lnTo>
                <a:close/>
              </a:path>
              <a:path w="322580" h="349250">
                <a:moveTo>
                  <a:pt x="86474" y="201930"/>
                </a:moveTo>
                <a:lnTo>
                  <a:pt x="84518" y="201930"/>
                </a:lnTo>
                <a:lnTo>
                  <a:pt x="85013" y="203200"/>
                </a:lnTo>
                <a:lnTo>
                  <a:pt x="85686" y="203200"/>
                </a:lnTo>
                <a:lnTo>
                  <a:pt x="86704" y="204330"/>
                </a:lnTo>
                <a:lnTo>
                  <a:pt x="86780" y="204654"/>
                </a:lnTo>
                <a:lnTo>
                  <a:pt x="81407" y="224790"/>
                </a:lnTo>
                <a:lnTo>
                  <a:pt x="79528" y="228105"/>
                </a:lnTo>
                <a:lnTo>
                  <a:pt x="79463" y="228600"/>
                </a:lnTo>
                <a:lnTo>
                  <a:pt x="78435" y="228600"/>
                </a:lnTo>
                <a:lnTo>
                  <a:pt x="75641" y="229870"/>
                </a:lnTo>
                <a:lnTo>
                  <a:pt x="74269" y="229870"/>
                </a:lnTo>
                <a:lnTo>
                  <a:pt x="72783" y="231140"/>
                </a:lnTo>
                <a:lnTo>
                  <a:pt x="74460" y="231140"/>
                </a:lnTo>
                <a:lnTo>
                  <a:pt x="80302" y="229870"/>
                </a:lnTo>
                <a:lnTo>
                  <a:pt x="82867" y="224790"/>
                </a:lnTo>
                <a:lnTo>
                  <a:pt x="88036" y="205740"/>
                </a:lnTo>
                <a:lnTo>
                  <a:pt x="89636" y="205740"/>
                </a:lnTo>
                <a:lnTo>
                  <a:pt x="89027" y="204470"/>
                </a:lnTo>
                <a:lnTo>
                  <a:pt x="86474" y="201930"/>
                </a:lnTo>
                <a:close/>
              </a:path>
              <a:path w="322580" h="349250">
                <a:moveTo>
                  <a:pt x="117729" y="205740"/>
                </a:moveTo>
                <a:lnTo>
                  <a:pt x="112674" y="205740"/>
                </a:lnTo>
                <a:lnTo>
                  <a:pt x="117322" y="214630"/>
                </a:lnTo>
                <a:lnTo>
                  <a:pt x="117195" y="223520"/>
                </a:lnTo>
                <a:lnTo>
                  <a:pt x="111785" y="231140"/>
                </a:lnTo>
                <a:lnTo>
                  <a:pt x="114820" y="229870"/>
                </a:lnTo>
                <a:lnTo>
                  <a:pt x="118332" y="229870"/>
                </a:lnTo>
                <a:lnTo>
                  <a:pt x="118668" y="228600"/>
                </a:lnTo>
                <a:lnTo>
                  <a:pt x="115328" y="228600"/>
                </a:lnTo>
                <a:lnTo>
                  <a:pt x="116916" y="224790"/>
                </a:lnTo>
                <a:lnTo>
                  <a:pt x="117744" y="222279"/>
                </a:lnTo>
                <a:lnTo>
                  <a:pt x="117754" y="214630"/>
                </a:lnTo>
                <a:lnTo>
                  <a:pt x="116941" y="210820"/>
                </a:lnTo>
                <a:lnTo>
                  <a:pt x="115328" y="207010"/>
                </a:lnTo>
                <a:lnTo>
                  <a:pt x="118986" y="207010"/>
                </a:lnTo>
                <a:lnTo>
                  <a:pt x="117729" y="205740"/>
                </a:lnTo>
                <a:close/>
              </a:path>
              <a:path w="322580" h="349250">
                <a:moveTo>
                  <a:pt x="209613" y="229870"/>
                </a:moveTo>
                <a:lnTo>
                  <a:pt x="207479" y="229870"/>
                </a:lnTo>
                <a:lnTo>
                  <a:pt x="210515" y="231140"/>
                </a:lnTo>
                <a:lnTo>
                  <a:pt x="209613" y="229870"/>
                </a:lnTo>
                <a:close/>
              </a:path>
              <a:path w="322580" h="349250">
                <a:moveTo>
                  <a:pt x="253705" y="224916"/>
                </a:moveTo>
                <a:lnTo>
                  <a:pt x="250659" y="228600"/>
                </a:lnTo>
                <a:lnTo>
                  <a:pt x="249999" y="229870"/>
                </a:lnTo>
                <a:lnTo>
                  <a:pt x="249491" y="231140"/>
                </a:lnTo>
                <a:lnTo>
                  <a:pt x="250888" y="231140"/>
                </a:lnTo>
                <a:lnTo>
                  <a:pt x="255236" y="226060"/>
                </a:lnTo>
                <a:lnTo>
                  <a:pt x="254292" y="226060"/>
                </a:lnTo>
                <a:lnTo>
                  <a:pt x="253705" y="224916"/>
                </a:lnTo>
                <a:close/>
              </a:path>
              <a:path w="322580" h="349250">
                <a:moveTo>
                  <a:pt x="90462" y="207010"/>
                </a:moveTo>
                <a:lnTo>
                  <a:pt x="88582" y="207010"/>
                </a:lnTo>
                <a:lnTo>
                  <a:pt x="88773" y="208280"/>
                </a:lnTo>
                <a:lnTo>
                  <a:pt x="85725" y="218440"/>
                </a:lnTo>
                <a:lnTo>
                  <a:pt x="86982" y="224790"/>
                </a:lnTo>
                <a:lnTo>
                  <a:pt x="92049" y="228600"/>
                </a:lnTo>
                <a:lnTo>
                  <a:pt x="93078" y="229870"/>
                </a:lnTo>
                <a:lnTo>
                  <a:pt x="93929" y="229870"/>
                </a:lnTo>
                <a:lnTo>
                  <a:pt x="95084" y="228600"/>
                </a:lnTo>
                <a:lnTo>
                  <a:pt x="93586" y="228600"/>
                </a:lnTo>
                <a:lnTo>
                  <a:pt x="91884" y="226060"/>
                </a:lnTo>
                <a:lnTo>
                  <a:pt x="88392" y="223520"/>
                </a:lnTo>
                <a:lnTo>
                  <a:pt x="87833" y="220980"/>
                </a:lnTo>
                <a:lnTo>
                  <a:pt x="87782" y="217170"/>
                </a:lnTo>
                <a:lnTo>
                  <a:pt x="90462" y="207010"/>
                </a:lnTo>
                <a:close/>
              </a:path>
              <a:path w="322580" h="349250">
                <a:moveTo>
                  <a:pt x="222908" y="204170"/>
                </a:moveTo>
                <a:lnTo>
                  <a:pt x="222770" y="204470"/>
                </a:lnTo>
                <a:lnTo>
                  <a:pt x="220662" y="205740"/>
                </a:lnTo>
                <a:lnTo>
                  <a:pt x="218884" y="207010"/>
                </a:lnTo>
                <a:lnTo>
                  <a:pt x="218046" y="208280"/>
                </a:lnTo>
                <a:lnTo>
                  <a:pt x="219367" y="208280"/>
                </a:lnTo>
                <a:lnTo>
                  <a:pt x="219430" y="220980"/>
                </a:lnTo>
                <a:lnTo>
                  <a:pt x="221627" y="224790"/>
                </a:lnTo>
                <a:lnTo>
                  <a:pt x="227190" y="228600"/>
                </a:lnTo>
                <a:lnTo>
                  <a:pt x="228358" y="229870"/>
                </a:lnTo>
                <a:lnTo>
                  <a:pt x="229209" y="229870"/>
                </a:lnTo>
                <a:lnTo>
                  <a:pt x="230225" y="228600"/>
                </a:lnTo>
                <a:lnTo>
                  <a:pt x="228688" y="228600"/>
                </a:lnTo>
                <a:lnTo>
                  <a:pt x="226860" y="226060"/>
                </a:lnTo>
                <a:lnTo>
                  <a:pt x="222821" y="223520"/>
                </a:lnTo>
                <a:lnTo>
                  <a:pt x="220992" y="220980"/>
                </a:lnTo>
                <a:lnTo>
                  <a:pt x="220916" y="207010"/>
                </a:lnTo>
                <a:lnTo>
                  <a:pt x="223532" y="205740"/>
                </a:lnTo>
                <a:lnTo>
                  <a:pt x="224421" y="204470"/>
                </a:lnTo>
                <a:lnTo>
                  <a:pt x="223837" y="204470"/>
                </a:lnTo>
                <a:lnTo>
                  <a:pt x="222908" y="204170"/>
                </a:lnTo>
                <a:close/>
              </a:path>
              <a:path w="322580" h="349250">
                <a:moveTo>
                  <a:pt x="77127" y="226060"/>
                </a:moveTo>
                <a:lnTo>
                  <a:pt x="71704" y="226060"/>
                </a:lnTo>
                <a:lnTo>
                  <a:pt x="73215" y="228600"/>
                </a:lnTo>
                <a:lnTo>
                  <a:pt x="75958" y="227330"/>
                </a:lnTo>
                <a:lnTo>
                  <a:pt x="78854" y="227330"/>
                </a:lnTo>
                <a:lnTo>
                  <a:pt x="77127" y="226060"/>
                </a:lnTo>
                <a:close/>
              </a:path>
              <a:path w="322580" h="349250">
                <a:moveTo>
                  <a:pt x="79284" y="228535"/>
                </a:moveTo>
                <a:lnTo>
                  <a:pt x="79463" y="228600"/>
                </a:lnTo>
                <a:lnTo>
                  <a:pt x="79284" y="228535"/>
                </a:lnTo>
                <a:close/>
              </a:path>
              <a:path w="322580" h="349250">
                <a:moveTo>
                  <a:pt x="79528" y="228105"/>
                </a:moveTo>
                <a:lnTo>
                  <a:pt x="79284" y="228535"/>
                </a:lnTo>
                <a:lnTo>
                  <a:pt x="79463" y="228600"/>
                </a:lnTo>
                <a:lnTo>
                  <a:pt x="79528" y="228105"/>
                </a:lnTo>
                <a:close/>
              </a:path>
              <a:path w="322580" h="349250">
                <a:moveTo>
                  <a:pt x="99366" y="204170"/>
                </a:moveTo>
                <a:lnTo>
                  <a:pt x="98437" y="204470"/>
                </a:lnTo>
                <a:lnTo>
                  <a:pt x="97853" y="204470"/>
                </a:lnTo>
                <a:lnTo>
                  <a:pt x="98742" y="205740"/>
                </a:lnTo>
                <a:lnTo>
                  <a:pt x="101358" y="207010"/>
                </a:lnTo>
                <a:lnTo>
                  <a:pt x="101282" y="220980"/>
                </a:lnTo>
                <a:lnTo>
                  <a:pt x="99453" y="223520"/>
                </a:lnTo>
                <a:lnTo>
                  <a:pt x="95427" y="226060"/>
                </a:lnTo>
                <a:lnTo>
                  <a:pt x="93586" y="228600"/>
                </a:lnTo>
                <a:lnTo>
                  <a:pt x="95084" y="228600"/>
                </a:lnTo>
                <a:lnTo>
                  <a:pt x="100647" y="224790"/>
                </a:lnTo>
                <a:lnTo>
                  <a:pt x="102844" y="220980"/>
                </a:lnTo>
                <a:lnTo>
                  <a:pt x="102908" y="208280"/>
                </a:lnTo>
                <a:lnTo>
                  <a:pt x="104228" y="208280"/>
                </a:lnTo>
                <a:lnTo>
                  <a:pt x="103403" y="207010"/>
                </a:lnTo>
                <a:lnTo>
                  <a:pt x="99504" y="204470"/>
                </a:lnTo>
                <a:lnTo>
                  <a:pt x="99366" y="204170"/>
                </a:lnTo>
                <a:close/>
              </a:path>
              <a:path w="322580" h="349250">
                <a:moveTo>
                  <a:pt x="123431" y="205740"/>
                </a:moveTo>
                <a:lnTo>
                  <a:pt x="121869" y="205740"/>
                </a:lnTo>
                <a:lnTo>
                  <a:pt x="121849" y="222279"/>
                </a:lnTo>
                <a:lnTo>
                  <a:pt x="120154" y="224790"/>
                </a:lnTo>
                <a:lnTo>
                  <a:pt x="118046" y="227330"/>
                </a:lnTo>
                <a:lnTo>
                  <a:pt x="115328" y="228600"/>
                </a:lnTo>
                <a:lnTo>
                  <a:pt x="118668" y="228600"/>
                </a:lnTo>
                <a:lnTo>
                  <a:pt x="119849" y="227330"/>
                </a:lnTo>
                <a:lnTo>
                  <a:pt x="120916" y="226060"/>
                </a:lnTo>
                <a:lnTo>
                  <a:pt x="121869" y="224790"/>
                </a:lnTo>
                <a:lnTo>
                  <a:pt x="123431" y="224790"/>
                </a:lnTo>
                <a:lnTo>
                  <a:pt x="123431" y="205740"/>
                </a:lnTo>
                <a:close/>
              </a:path>
              <a:path w="322580" h="349250">
                <a:moveTo>
                  <a:pt x="209613" y="205740"/>
                </a:moveTo>
                <a:lnTo>
                  <a:pt x="204546" y="205740"/>
                </a:lnTo>
                <a:lnTo>
                  <a:pt x="203301" y="207010"/>
                </a:lnTo>
                <a:lnTo>
                  <a:pt x="206971" y="207010"/>
                </a:lnTo>
                <a:lnTo>
                  <a:pt x="205359" y="210820"/>
                </a:lnTo>
                <a:lnTo>
                  <a:pt x="204546" y="214630"/>
                </a:lnTo>
                <a:lnTo>
                  <a:pt x="204555" y="222279"/>
                </a:lnTo>
                <a:lnTo>
                  <a:pt x="205437" y="224917"/>
                </a:lnTo>
                <a:lnTo>
                  <a:pt x="206971" y="228600"/>
                </a:lnTo>
                <a:lnTo>
                  <a:pt x="208711" y="228600"/>
                </a:lnTo>
                <a:lnTo>
                  <a:pt x="205104" y="223520"/>
                </a:lnTo>
                <a:lnTo>
                  <a:pt x="204978" y="214630"/>
                </a:lnTo>
                <a:lnTo>
                  <a:pt x="209613" y="205740"/>
                </a:lnTo>
                <a:close/>
              </a:path>
              <a:path w="322580" h="349250">
                <a:moveTo>
                  <a:pt x="233692" y="207010"/>
                </a:moveTo>
                <a:lnTo>
                  <a:pt x="231825" y="207010"/>
                </a:lnTo>
                <a:lnTo>
                  <a:pt x="234492" y="217170"/>
                </a:lnTo>
                <a:lnTo>
                  <a:pt x="234492" y="220980"/>
                </a:lnTo>
                <a:lnTo>
                  <a:pt x="233895" y="223520"/>
                </a:lnTo>
                <a:lnTo>
                  <a:pt x="230403" y="226060"/>
                </a:lnTo>
                <a:lnTo>
                  <a:pt x="229527" y="227330"/>
                </a:lnTo>
                <a:lnTo>
                  <a:pt x="228688" y="228600"/>
                </a:lnTo>
                <a:lnTo>
                  <a:pt x="230225" y="228600"/>
                </a:lnTo>
                <a:lnTo>
                  <a:pt x="235292" y="224790"/>
                </a:lnTo>
                <a:lnTo>
                  <a:pt x="236550" y="218440"/>
                </a:lnTo>
                <a:lnTo>
                  <a:pt x="233997" y="209550"/>
                </a:lnTo>
                <a:lnTo>
                  <a:pt x="233514" y="208280"/>
                </a:lnTo>
                <a:lnTo>
                  <a:pt x="233692" y="207010"/>
                </a:lnTo>
                <a:close/>
              </a:path>
              <a:path w="322580" h="349250">
                <a:moveTo>
                  <a:pt x="242747" y="228105"/>
                </a:moveTo>
                <a:lnTo>
                  <a:pt x="242811" y="228600"/>
                </a:lnTo>
                <a:lnTo>
                  <a:pt x="242990" y="228535"/>
                </a:lnTo>
                <a:lnTo>
                  <a:pt x="242747" y="228105"/>
                </a:lnTo>
                <a:close/>
              </a:path>
              <a:path w="322580" h="349250">
                <a:moveTo>
                  <a:pt x="242990" y="228535"/>
                </a:moveTo>
                <a:lnTo>
                  <a:pt x="242811" y="228600"/>
                </a:lnTo>
                <a:lnTo>
                  <a:pt x="243027" y="228600"/>
                </a:lnTo>
                <a:close/>
              </a:path>
              <a:path w="322580" h="349250">
                <a:moveTo>
                  <a:pt x="250583" y="226060"/>
                </a:moveTo>
                <a:lnTo>
                  <a:pt x="245148" y="226060"/>
                </a:lnTo>
                <a:lnTo>
                  <a:pt x="243433" y="227330"/>
                </a:lnTo>
                <a:lnTo>
                  <a:pt x="246316" y="227330"/>
                </a:lnTo>
                <a:lnTo>
                  <a:pt x="249072" y="228600"/>
                </a:lnTo>
                <a:lnTo>
                  <a:pt x="250583" y="226060"/>
                </a:lnTo>
                <a:close/>
              </a:path>
              <a:path w="322580" h="349250">
                <a:moveTo>
                  <a:pt x="80289" y="222250"/>
                </a:moveTo>
                <a:lnTo>
                  <a:pt x="78854" y="227330"/>
                </a:lnTo>
                <a:lnTo>
                  <a:pt x="75958" y="227330"/>
                </a:lnTo>
                <a:lnTo>
                  <a:pt x="79284" y="228535"/>
                </a:lnTo>
                <a:lnTo>
                  <a:pt x="79528" y="228105"/>
                </a:lnTo>
                <a:lnTo>
                  <a:pt x="80289" y="222250"/>
                </a:lnTo>
                <a:close/>
              </a:path>
              <a:path w="322580" h="349250">
                <a:moveTo>
                  <a:pt x="241985" y="222250"/>
                </a:moveTo>
                <a:lnTo>
                  <a:pt x="242747" y="228105"/>
                </a:lnTo>
                <a:lnTo>
                  <a:pt x="242990" y="228535"/>
                </a:lnTo>
                <a:lnTo>
                  <a:pt x="246316" y="227330"/>
                </a:lnTo>
                <a:lnTo>
                  <a:pt x="243433" y="227330"/>
                </a:lnTo>
                <a:lnTo>
                  <a:pt x="241985" y="222250"/>
                </a:lnTo>
                <a:close/>
              </a:path>
              <a:path w="322580" h="349250">
                <a:moveTo>
                  <a:pt x="68592" y="193040"/>
                </a:moveTo>
                <a:lnTo>
                  <a:pt x="66459" y="193040"/>
                </a:lnTo>
                <a:lnTo>
                  <a:pt x="60274" y="201930"/>
                </a:lnTo>
                <a:lnTo>
                  <a:pt x="53225" y="210820"/>
                </a:lnTo>
                <a:lnTo>
                  <a:pt x="48425" y="218440"/>
                </a:lnTo>
                <a:lnTo>
                  <a:pt x="52895" y="226060"/>
                </a:lnTo>
                <a:lnTo>
                  <a:pt x="53187" y="227330"/>
                </a:lnTo>
                <a:lnTo>
                  <a:pt x="56375" y="227330"/>
                </a:lnTo>
                <a:lnTo>
                  <a:pt x="62852" y="226060"/>
                </a:lnTo>
                <a:lnTo>
                  <a:pt x="54356" y="226060"/>
                </a:lnTo>
                <a:lnTo>
                  <a:pt x="54038" y="224790"/>
                </a:lnTo>
                <a:lnTo>
                  <a:pt x="53594" y="223520"/>
                </a:lnTo>
                <a:lnTo>
                  <a:pt x="51384" y="220980"/>
                </a:lnTo>
                <a:lnTo>
                  <a:pt x="51384" y="217170"/>
                </a:lnTo>
                <a:lnTo>
                  <a:pt x="51765" y="215900"/>
                </a:lnTo>
                <a:lnTo>
                  <a:pt x="54521" y="210820"/>
                </a:lnTo>
                <a:lnTo>
                  <a:pt x="61493" y="203200"/>
                </a:lnTo>
                <a:lnTo>
                  <a:pt x="68592" y="193040"/>
                </a:lnTo>
                <a:close/>
              </a:path>
              <a:path w="322580" h="349250">
                <a:moveTo>
                  <a:pt x="247218" y="200660"/>
                </a:moveTo>
                <a:lnTo>
                  <a:pt x="245808" y="200660"/>
                </a:lnTo>
                <a:lnTo>
                  <a:pt x="245933" y="201324"/>
                </a:lnTo>
                <a:lnTo>
                  <a:pt x="246754" y="203200"/>
                </a:lnTo>
                <a:lnTo>
                  <a:pt x="250342" y="209550"/>
                </a:lnTo>
                <a:lnTo>
                  <a:pt x="257318" y="222279"/>
                </a:lnTo>
                <a:lnTo>
                  <a:pt x="259422" y="226060"/>
                </a:lnTo>
                <a:lnTo>
                  <a:pt x="265899" y="227330"/>
                </a:lnTo>
                <a:lnTo>
                  <a:pt x="269087" y="227330"/>
                </a:lnTo>
                <a:lnTo>
                  <a:pt x="269379" y="226060"/>
                </a:lnTo>
                <a:lnTo>
                  <a:pt x="267919" y="226060"/>
                </a:lnTo>
                <a:lnTo>
                  <a:pt x="266103" y="224790"/>
                </a:lnTo>
                <a:lnTo>
                  <a:pt x="260413" y="224790"/>
                </a:lnTo>
                <a:lnTo>
                  <a:pt x="258673" y="220980"/>
                </a:lnTo>
                <a:lnTo>
                  <a:pt x="247218" y="200660"/>
                </a:lnTo>
                <a:close/>
              </a:path>
              <a:path w="322580" h="349250">
                <a:moveTo>
                  <a:pt x="83642" y="199390"/>
                </a:moveTo>
                <a:lnTo>
                  <a:pt x="74955" y="199390"/>
                </a:lnTo>
                <a:lnTo>
                  <a:pt x="75069" y="200660"/>
                </a:lnTo>
                <a:lnTo>
                  <a:pt x="63601" y="220980"/>
                </a:lnTo>
                <a:lnTo>
                  <a:pt x="61874" y="224790"/>
                </a:lnTo>
                <a:lnTo>
                  <a:pt x="56184" y="224790"/>
                </a:lnTo>
                <a:lnTo>
                  <a:pt x="54356" y="226060"/>
                </a:lnTo>
                <a:lnTo>
                  <a:pt x="62852" y="226060"/>
                </a:lnTo>
                <a:lnTo>
                  <a:pt x="65022" y="222160"/>
                </a:lnTo>
                <a:lnTo>
                  <a:pt x="71932" y="209550"/>
                </a:lnTo>
                <a:lnTo>
                  <a:pt x="75520" y="203200"/>
                </a:lnTo>
                <a:lnTo>
                  <a:pt x="76353" y="201324"/>
                </a:lnTo>
                <a:lnTo>
                  <a:pt x="76479" y="200660"/>
                </a:lnTo>
                <a:lnTo>
                  <a:pt x="83248" y="200660"/>
                </a:lnTo>
                <a:lnTo>
                  <a:pt x="83642" y="199390"/>
                </a:lnTo>
                <a:close/>
              </a:path>
              <a:path w="322580" h="349250">
                <a:moveTo>
                  <a:pt x="68571" y="224917"/>
                </a:moveTo>
                <a:lnTo>
                  <a:pt x="67983" y="226060"/>
                </a:lnTo>
                <a:lnTo>
                  <a:pt x="69519" y="226060"/>
                </a:lnTo>
                <a:lnTo>
                  <a:pt x="68571" y="224917"/>
                </a:lnTo>
                <a:close/>
              </a:path>
              <a:path w="322580" h="349250">
                <a:moveTo>
                  <a:pt x="71907" y="218440"/>
                </a:moveTo>
                <a:lnTo>
                  <a:pt x="68571" y="224917"/>
                </a:lnTo>
                <a:lnTo>
                  <a:pt x="69519" y="226060"/>
                </a:lnTo>
                <a:lnTo>
                  <a:pt x="73761" y="226060"/>
                </a:lnTo>
                <a:lnTo>
                  <a:pt x="71831" y="224790"/>
                </a:lnTo>
                <a:lnTo>
                  <a:pt x="70256" y="224790"/>
                </a:lnTo>
                <a:lnTo>
                  <a:pt x="71907" y="218440"/>
                </a:lnTo>
                <a:close/>
              </a:path>
              <a:path w="322580" h="349250">
                <a:moveTo>
                  <a:pt x="89725" y="215900"/>
                </a:moveTo>
                <a:lnTo>
                  <a:pt x="88448" y="222160"/>
                </a:lnTo>
                <a:lnTo>
                  <a:pt x="90068" y="223520"/>
                </a:lnTo>
                <a:lnTo>
                  <a:pt x="93573" y="226060"/>
                </a:lnTo>
                <a:lnTo>
                  <a:pt x="96240" y="223520"/>
                </a:lnTo>
                <a:lnTo>
                  <a:pt x="93573" y="223520"/>
                </a:lnTo>
                <a:lnTo>
                  <a:pt x="91719" y="222250"/>
                </a:lnTo>
                <a:lnTo>
                  <a:pt x="89750" y="222250"/>
                </a:lnTo>
                <a:lnTo>
                  <a:pt x="89725" y="215900"/>
                </a:lnTo>
                <a:close/>
              </a:path>
              <a:path w="322580" h="349250">
                <a:moveTo>
                  <a:pt x="222656" y="215900"/>
                </a:moveTo>
                <a:lnTo>
                  <a:pt x="221996" y="220980"/>
                </a:lnTo>
                <a:lnTo>
                  <a:pt x="221928" y="222279"/>
                </a:lnTo>
                <a:lnTo>
                  <a:pt x="226047" y="223520"/>
                </a:lnTo>
                <a:lnTo>
                  <a:pt x="228701" y="226060"/>
                </a:lnTo>
                <a:lnTo>
                  <a:pt x="232219" y="223520"/>
                </a:lnTo>
                <a:lnTo>
                  <a:pt x="228701" y="223520"/>
                </a:lnTo>
                <a:lnTo>
                  <a:pt x="225755" y="222250"/>
                </a:lnTo>
                <a:lnTo>
                  <a:pt x="223075" y="222250"/>
                </a:lnTo>
                <a:lnTo>
                  <a:pt x="222656" y="215900"/>
                </a:lnTo>
                <a:close/>
              </a:path>
              <a:path w="322580" h="349250">
                <a:moveTo>
                  <a:pt x="250380" y="218440"/>
                </a:moveTo>
                <a:lnTo>
                  <a:pt x="252031" y="224790"/>
                </a:lnTo>
                <a:lnTo>
                  <a:pt x="250444" y="224790"/>
                </a:lnTo>
                <a:lnTo>
                  <a:pt x="248513" y="226060"/>
                </a:lnTo>
                <a:lnTo>
                  <a:pt x="252759" y="226060"/>
                </a:lnTo>
                <a:lnTo>
                  <a:pt x="253704" y="224917"/>
                </a:lnTo>
                <a:lnTo>
                  <a:pt x="250380" y="218440"/>
                </a:lnTo>
                <a:close/>
              </a:path>
              <a:path w="322580" h="349250">
                <a:moveTo>
                  <a:pt x="245643" y="200660"/>
                </a:moveTo>
                <a:lnTo>
                  <a:pt x="243713" y="200660"/>
                </a:lnTo>
                <a:lnTo>
                  <a:pt x="247129" y="208280"/>
                </a:lnTo>
                <a:lnTo>
                  <a:pt x="251371" y="217170"/>
                </a:lnTo>
                <a:lnTo>
                  <a:pt x="253654" y="222160"/>
                </a:lnTo>
                <a:lnTo>
                  <a:pt x="253705" y="224917"/>
                </a:lnTo>
                <a:lnTo>
                  <a:pt x="254292" y="226060"/>
                </a:lnTo>
                <a:lnTo>
                  <a:pt x="255236" y="226060"/>
                </a:lnTo>
                <a:lnTo>
                  <a:pt x="256324" y="224790"/>
                </a:lnTo>
                <a:lnTo>
                  <a:pt x="252920" y="215900"/>
                </a:lnTo>
                <a:lnTo>
                  <a:pt x="248970" y="208280"/>
                </a:lnTo>
                <a:lnTo>
                  <a:pt x="246704" y="203112"/>
                </a:lnTo>
                <a:lnTo>
                  <a:pt x="246037" y="201930"/>
                </a:lnTo>
                <a:lnTo>
                  <a:pt x="245924" y="201303"/>
                </a:lnTo>
                <a:lnTo>
                  <a:pt x="245643" y="200660"/>
                </a:lnTo>
                <a:close/>
              </a:path>
              <a:path w="322580" h="349250">
                <a:moveTo>
                  <a:pt x="255828" y="193040"/>
                </a:moveTo>
                <a:lnTo>
                  <a:pt x="253682" y="193040"/>
                </a:lnTo>
                <a:lnTo>
                  <a:pt x="260781" y="203200"/>
                </a:lnTo>
                <a:lnTo>
                  <a:pt x="267754" y="210820"/>
                </a:lnTo>
                <a:lnTo>
                  <a:pt x="270510" y="215900"/>
                </a:lnTo>
                <a:lnTo>
                  <a:pt x="270891" y="217170"/>
                </a:lnTo>
                <a:lnTo>
                  <a:pt x="270891" y="220980"/>
                </a:lnTo>
                <a:lnTo>
                  <a:pt x="268681" y="223520"/>
                </a:lnTo>
                <a:lnTo>
                  <a:pt x="268204" y="224917"/>
                </a:lnTo>
                <a:lnTo>
                  <a:pt x="267919" y="226060"/>
                </a:lnTo>
                <a:lnTo>
                  <a:pt x="269379" y="226060"/>
                </a:lnTo>
                <a:lnTo>
                  <a:pt x="273850" y="218440"/>
                </a:lnTo>
                <a:lnTo>
                  <a:pt x="269049" y="210820"/>
                </a:lnTo>
                <a:lnTo>
                  <a:pt x="262013" y="201930"/>
                </a:lnTo>
                <a:lnTo>
                  <a:pt x="255828" y="193040"/>
                </a:lnTo>
                <a:close/>
              </a:path>
              <a:path w="322580" h="349250">
                <a:moveTo>
                  <a:pt x="56642" y="212090"/>
                </a:moveTo>
                <a:lnTo>
                  <a:pt x="52501" y="215900"/>
                </a:lnTo>
                <a:lnTo>
                  <a:pt x="51968" y="218440"/>
                </a:lnTo>
                <a:lnTo>
                  <a:pt x="55105" y="223520"/>
                </a:lnTo>
                <a:lnTo>
                  <a:pt x="62255" y="223520"/>
                </a:lnTo>
                <a:lnTo>
                  <a:pt x="62717" y="222250"/>
                </a:lnTo>
                <a:lnTo>
                  <a:pt x="55981" y="222250"/>
                </a:lnTo>
                <a:lnTo>
                  <a:pt x="53543" y="218440"/>
                </a:lnTo>
                <a:lnTo>
                  <a:pt x="54038" y="215900"/>
                </a:lnTo>
                <a:lnTo>
                  <a:pt x="56642" y="212090"/>
                </a:lnTo>
                <a:close/>
              </a:path>
              <a:path w="322580" h="349250">
                <a:moveTo>
                  <a:pt x="99618" y="215900"/>
                </a:moveTo>
                <a:lnTo>
                  <a:pt x="99212" y="222250"/>
                </a:lnTo>
                <a:lnTo>
                  <a:pt x="96532" y="222250"/>
                </a:lnTo>
                <a:lnTo>
                  <a:pt x="93573" y="223520"/>
                </a:lnTo>
                <a:lnTo>
                  <a:pt x="96240" y="223520"/>
                </a:lnTo>
                <a:lnTo>
                  <a:pt x="100346" y="222279"/>
                </a:lnTo>
                <a:lnTo>
                  <a:pt x="99618" y="215900"/>
                </a:lnTo>
                <a:close/>
              </a:path>
              <a:path w="322580" h="349250">
                <a:moveTo>
                  <a:pt x="232562" y="215900"/>
                </a:moveTo>
                <a:lnTo>
                  <a:pt x="232537" y="222250"/>
                </a:lnTo>
                <a:lnTo>
                  <a:pt x="230568" y="222250"/>
                </a:lnTo>
                <a:lnTo>
                  <a:pt x="228701" y="223520"/>
                </a:lnTo>
                <a:lnTo>
                  <a:pt x="232219" y="223520"/>
                </a:lnTo>
                <a:lnTo>
                  <a:pt x="233807" y="222279"/>
                </a:lnTo>
                <a:lnTo>
                  <a:pt x="232562" y="215900"/>
                </a:lnTo>
                <a:close/>
              </a:path>
              <a:path w="322580" h="349250">
                <a:moveTo>
                  <a:pt x="257721" y="217170"/>
                </a:moveTo>
                <a:lnTo>
                  <a:pt x="260019" y="223520"/>
                </a:lnTo>
                <a:lnTo>
                  <a:pt x="267182" y="223520"/>
                </a:lnTo>
                <a:lnTo>
                  <a:pt x="267966" y="222250"/>
                </a:lnTo>
                <a:lnTo>
                  <a:pt x="262674" y="222250"/>
                </a:lnTo>
                <a:lnTo>
                  <a:pt x="259842" y="220980"/>
                </a:lnTo>
                <a:lnTo>
                  <a:pt x="257721" y="217170"/>
                </a:lnTo>
                <a:close/>
              </a:path>
              <a:path w="322580" h="349250">
                <a:moveTo>
                  <a:pt x="64566" y="217170"/>
                </a:moveTo>
                <a:lnTo>
                  <a:pt x="62433" y="220980"/>
                </a:lnTo>
                <a:lnTo>
                  <a:pt x="59601" y="222250"/>
                </a:lnTo>
                <a:lnTo>
                  <a:pt x="62717" y="222250"/>
                </a:lnTo>
                <a:lnTo>
                  <a:pt x="64566" y="217170"/>
                </a:lnTo>
                <a:close/>
              </a:path>
              <a:path w="322580" h="349250">
                <a:moveTo>
                  <a:pt x="265633" y="212090"/>
                </a:moveTo>
                <a:lnTo>
                  <a:pt x="268236" y="215900"/>
                </a:lnTo>
                <a:lnTo>
                  <a:pt x="268732" y="218440"/>
                </a:lnTo>
                <a:lnTo>
                  <a:pt x="266306" y="222250"/>
                </a:lnTo>
                <a:lnTo>
                  <a:pt x="267966" y="222250"/>
                </a:lnTo>
                <a:lnTo>
                  <a:pt x="270319" y="218440"/>
                </a:lnTo>
                <a:lnTo>
                  <a:pt x="269786" y="215900"/>
                </a:lnTo>
                <a:lnTo>
                  <a:pt x="265633" y="212090"/>
                </a:lnTo>
                <a:close/>
              </a:path>
              <a:path w="322580" h="349250">
                <a:moveTo>
                  <a:pt x="95961" y="204470"/>
                </a:moveTo>
                <a:lnTo>
                  <a:pt x="95224" y="204470"/>
                </a:lnTo>
                <a:lnTo>
                  <a:pt x="94119" y="220980"/>
                </a:lnTo>
                <a:lnTo>
                  <a:pt x="95842" y="213360"/>
                </a:lnTo>
                <a:lnTo>
                  <a:pt x="95224" y="213360"/>
                </a:lnTo>
                <a:lnTo>
                  <a:pt x="95961" y="204470"/>
                </a:lnTo>
                <a:close/>
              </a:path>
              <a:path w="322580" h="349250">
                <a:moveTo>
                  <a:pt x="223951" y="186690"/>
                </a:moveTo>
                <a:lnTo>
                  <a:pt x="218541" y="186690"/>
                </a:lnTo>
                <a:lnTo>
                  <a:pt x="221145" y="187960"/>
                </a:lnTo>
                <a:lnTo>
                  <a:pt x="222034" y="189230"/>
                </a:lnTo>
                <a:lnTo>
                  <a:pt x="223850" y="200660"/>
                </a:lnTo>
                <a:lnTo>
                  <a:pt x="223964" y="201930"/>
                </a:lnTo>
                <a:lnTo>
                  <a:pt x="223475" y="202938"/>
                </a:lnTo>
                <a:lnTo>
                  <a:pt x="223837" y="204470"/>
                </a:lnTo>
                <a:lnTo>
                  <a:pt x="224421" y="204470"/>
                </a:lnTo>
                <a:lnTo>
                  <a:pt x="228155" y="220980"/>
                </a:lnTo>
                <a:lnTo>
                  <a:pt x="227645" y="213360"/>
                </a:lnTo>
                <a:lnTo>
                  <a:pt x="227050" y="213360"/>
                </a:lnTo>
                <a:lnTo>
                  <a:pt x="224973" y="204654"/>
                </a:lnTo>
                <a:lnTo>
                  <a:pt x="225094" y="203200"/>
                </a:lnTo>
                <a:lnTo>
                  <a:pt x="226999" y="203200"/>
                </a:lnTo>
                <a:lnTo>
                  <a:pt x="226962" y="202938"/>
                </a:lnTo>
                <a:lnTo>
                  <a:pt x="225691" y="201930"/>
                </a:lnTo>
                <a:lnTo>
                  <a:pt x="225336" y="200660"/>
                </a:lnTo>
                <a:lnTo>
                  <a:pt x="223589" y="188776"/>
                </a:lnTo>
                <a:lnTo>
                  <a:pt x="223565" y="187706"/>
                </a:lnTo>
                <a:lnTo>
                  <a:pt x="223951" y="186690"/>
                </a:lnTo>
                <a:close/>
              </a:path>
              <a:path w="322580" h="349250">
                <a:moveTo>
                  <a:pt x="83248" y="200660"/>
                </a:moveTo>
                <a:lnTo>
                  <a:pt x="82423" y="200660"/>
                </a:lnTo>
                <a:lnTo>
                  <a:pt x="76873" y="219710"/>
                </a:lnTo>
                <a:lnTo>
                  <a:pt x="80149" y="212090"/>
                </a:lnTo>
                <a:lnTo>
                  <a:pt x="79883" y="212090"/>
                </a:lnTo>
                <a:lnTo>
                  <a:pt x="83248" y="200660"/>
                </a:lnTo>
                <a:close/>
              </a:path>
              <a:path w="322580" h="349250">
                <a:moveTo>
                  <a:pt x="120421" y="207010"/>
                </a:moveTo>
                <a:lnTo>
                  <a:pt x="116420" y="207010"/>
                </a:lnTo>
                <a:lnTo>
                  <a:pt x="117538" y="208280"/>
                </a:lnTo>
                <a:lnTo>
                  <a:pt x="119341" y="209550"/>
                </a:lnTo>
                <a:lnTo>
                  <a:pt x="119875" y="212090"/>
                </a:lnTo>
                <a:lnTo>
                  <a:pt x="120040" y="215900"/>
                </a:lnTo>
                <a:lnTo>
                  <a:pt x="119456" y="219710"/>
                </a:lnTo>
                <a:lnTo>
                  <a:pt x="120103" y="219710"/>
                </a:lnTo>
                <a:lnTo>
                  <a:pt x="120789" y="215900"/>
                </a:lnTo>
                <a:lnTo>
                  <a:pt x="120535" y="210820"/>
                </a:lnTo>
                <a:lnTo>
                  <a:pt x="119888" y="208280"/>
                </a:lnTo>
                <a:lnTo>
                  <a:pt x="120421" y="207010"/>
                </a:lnTo>
                <a:close/>
              </a:path>
              <a:path w="322580" h="349250">
                <a:moveTo>
                  <a:pt x="205879" y="207010"/>
                </a:moveTo>
                <a:lnTo>
                  <a:pt x="201853" y="207010"/>
                </a:lnTo>
                <a:lnTo>
                  <a:pt x="202412" y="208280"/>
                </a:lnTo>
                <a:lnTo>
                  <a:pt x="201764" y="210820"/>
                </a:lnTo>
                <a:lnTo>
                  <a:pt x="201510" y="215900"/>
                </a:lnTo>
                <a:lnTo>
                  <a:pt x="202196" y="219710"/>
                </a:lnTo>
                <a:lnTo>
                  <a:pt x="202882" y="219710"/>
                </a:lnTo>
                <a:lnTo>
                  <a:pt x="202247" y="215900"/>
                </a:lnTo>
                <a:lnTo>
                  <a:pt x="202438" y="212090"/>
                </a:lnTo>
                <a:lnTo>
                  <a:pt x="202971" y="209550"/>
                </a:lnTo>
                <a:lnTo>
                  <a:pt x="204749" y="208280"/>
                </a:lnTo>
                <a:lnTo>
                  <a:pt x="205879" y="207010"/>
                </a:lnTo>
                <a:close/>
              </a:path>
              <a:path w="322580" h="349250">
                <a:moveTo>
                  <a:pt x="238623" y="201930"/>
                </a:moveTo>
                <a:lnTo>
                  <a:pt x="237756" y="201930"/>
                </a:lnTo>
                <a:lnTo>
                  <a:pt x="245402" y="219710"/>
                </a:lnTo>
                <a:lnTo>
                  <a:pt x="243182" y="212090"/>
                </a:lnTo>
                <a:lnTo>
                  <a:pt x="242404" y="212090"/>
                </a:lnTo>
                <a:lnTo>
                  <a:pt x="238623" y="201930"/>
                </a:lnTo>
                <a:close/>
              </a:path>
              <a:path w="322580" h="349250">
                <a:moveTo>
                  <a:pt x="66433" y="193040"/>
                </a:moveTo>
                <a:lnTo>
                  <a:pt x="63931" y="193040"/>
                </a:lnTo>
                <a:lnTo>
                  <a:pt x="63512" y="194310"/>
                </a:lnTo>
                <a:lnTo>
                  <a:pt x="59702" y="199390"/>
                </a:lnTo>
                <a:lnTo>
                  <a:pt x="48742" y="210820"/>
                </a:lnTo>
                <a:lnTo>
                  <a:pt x="43180" y="217170"/>
                </a:lnTo>
                <a:lnTo>
                  <a:pt x="35229" y="217170"/>
                </a:lnTo>
                <a:lnTo>
                  <a:pt x="40474" y="218440"/>
                </a:lnTo>
                <a:lnTo>
                  <a:pt x="44462" y="218440"/>
                </a:lnTo>
                <a:lnTo>
                  <a:pt x="49898" y="212090"/>
                </a:lnTo>
                <a:lnTo>
                  <a:pt x="65582" y="193975"/>
                </a:lnTo>
                <a:lnTo>
                  <a:pt x="66433" y="193040"/>
                </a:lnTo>
                <a:close/>
              </a:path>
              <a:path w="322580" h="349250">
                <a:moveTo>
                  <a:pt x="258343" y="193040"/>
                </a:moveTo>
                <a:lnTo>
                  <a:pt x="255841" y="193040"/>
                </a:lnTo>
                <a:lnTo>
                  <a:pt x="256997" y="194310"/>
                </a:lnTo>
                <a:lnTo>
                  <a:pt x="272376" y="212090"/>
                </a:lnTo>
                <a:lnTo>
                  <a:pt x="278003" y="218440"/>
                </a:lnTo>
                <a:lnTo>
                  <a:pt x="282460" y="218440"/>
                </a:lnTo>
                <a:lnTo>
                  <a:pt x="285572" y="217170"/>
                </a:lnTo>
                <a:lnTo>
                  <a:pt x="279095" y="217170"/>
                </a:lnTo>
                <a:lnTo>
                  <a:pt x="273532" y="210820"/>
                </a:lnTo>
                <a:lnTo>
                  <a:pt x="263857" y="200099"/>
                </a:lnTo>
                <a:lnTo>
                  <a:pt x="258762" y="194310"/>
                </a:lnTo>
                <a:lnTo>
                  <a:pt x="258343" y="193040"/>
                </a:lnTo>
                <a:close/>
              </a:path>
              <a:path w="322580" h="349250">
                <a:moveTo>
                  <a:pt x="261471" y="184150"/>
                </a:moveTo>
                <a:lnTo>
                  <a:pt x="259029" y="184150"/>
                </a:lnTo>
                <a:lnTo>
                  <a:pt x="259064" y="184447"/>
                </a:lnTo>
                <a:lnTo>
                  <a:pt x="270611" y="193040"/>
                </a:lnTo>
                <a:lnTo>
                  <a:pt x="276529" y="198120"/>
                </a:lnTo>
                <a:lnTo>
                  <a:pt x="280301" y="200660"/>
                </a:lnTo>
                <a:lnTo>
                  <a:pt x="283438" y="203200"/>
                </a:lnTo>
                <a:lnTo>
                  <a:pt x="284748" y="205603"/>
                </a:lnTo>
                <a:lnTo>
                  <a:pt x="285026" y="205740"/>
                </a:lnTo>
                <a:lnTo>
                  <a:pt x="285059" y="205875"/>
                </a:lnTo>
                <a:lnTo>
                  <a:pt x="287045" y="207010"/>
                </a:lnTo>
                <a:lnTo>
                  <a:pt x="287254" y="208280"/>
                </a:lnTo>
                <a:lnTo>
                  <a:pt x="287350" y="214630"/>
                </a:lnTo>
                <a:lnTo>
                  <a:pt x="283718" y="215900"/>
                </a:lnTo>
                <a:lnTo>
                  <a:pt x="279095" y="217170"/>
                </a:lnTo>
                <a:lnTo>
                  <a:pt x="285572" y="217170"/>
                </a:lnTo>
                <a:lnTo>
                  <a:pt x="288683" y="215900"/>
                </a:lnTo>
                <a:lnTo>
                  <a:pt x="288886" y="215900"/>
                </a:lnTo>
                <a:lnTo>
                  <a:pt x="288963" y="213360"/>
                </a:lnTo>
                <a:lnTo>
                  <a:pt x="289267" y="208280"/>
                </a:lnTo>
                <a:lnTo>
                  <a:pt x="285508" y="203200"/>
                </a:lnTo>
                <a:lnTo>
                  <a:pt x="285686" y="203200"/>
                </a:lnTo>
                <a:lnTo>
                  <a:pt x="281520" y="199390"/>
                </a:lnTo>
                <a:lnTo>
                  <a:pt x="277545" y="196850"/>
                </a:lnTo>
                <a:lnTo>
                  <a:pt x="275069" y="194310"/>
                </a:lnTo>
                <a:lnTo>
                  <a:pt x="262724" y="185420"/>
                </a:lnTo>
                <a:lnTo>
                  <a:pt x="261471" y="184150"/>
                </a:lnTo>
                <a:close/>
              </a:path>
              <a:path w="322580" h="349250">
                <a:moveTo>
                  <a:pt x="42405" y="203200"/>
                </a:moveTo>
                <a:lnTo>
                  <a:pt x="37249" y="205740"/>
                </a:lnTo>
                <a:lnTo>
                  <a:pt x="36296" y="209550"/>
                </a:lnTo>
                <a:lnTo>
                  <a:pt x="36766" y="213360"/>
                </a:lnTo>
                <a:lnTo>
                  <a:pt x="40551" y="214630"/>
                </a:lnTo>
                <a:lnTo>
                  <a:pt x="43573" y="215900"/>
                </a:lnTo>
                <a:lnTo>
                  <a:pt x="44439" y="214630"/>
                </a:lnTo>
                <a:lnTo>
                  <a:pt x="41440" y="214630"/>
                </a:lnTo>
                <a:lnTo>
                  <a:pt x="38074" y="212090"/>
                </a:lnTo>
                <a:lnTo>
                  <a:pt x="37528" y="208280"/>
                </a:lnTo>
                <a:lnTo>
                  <a:pt x="38696" y="207010"/>
                </a:lnTo>
                <a:lnTo>
                  <a:pt x="42405" y="203200"/>
                </a:lnTo>
                <a:close/>
              </a:path>
              <a:path w="322580" h="349250">
                <a:moveTo>
                  <a:pt x="274370" y="209550"/>
                </a:moveTo>
                <a:lnTo>
                  <a:pt x="278701" y="215900"/>
                </a:lnTo>
                <a:lnTo>
                  <a:pt x="281724" y="214630"/>
                </a:lnTo>
                <a:lnTo>
                  <a:pt x="280835" y="214630"/>
                </a:lnTo>
                <a:lnTo>
                  <a:pt x="277736" y="213360"/>
                </a:lnTo>
                <a:lnTo>
                  <a:pt x="274370" y="209550"/>
                </a:lnTo>
                <a:close/>
              </a:path>
              <a:path w="322580" h="349250">
                <a:moveTo>
                  <a:pt x="47904" y="209550"/>
                </a:moveTo>
                <a:lnTo>
                  <a:pt x="44538" y="213360"/>
                </a:lnTo>
                <a:lnTo>
                  <a:pt x="41440" y="214630"/>
                </a:lnTo>
                <a:lnTo>
                  <a:pt x="44439" y="214630"/>
                </a:lnTo>
                <a:lnTo>
                  <a:pt x="47904" y="209550"/>
                </a:lnTo>
                <a:close/>
              </a:path>
              <a:path w="322580" h="349250">
                <a:moveTo>
                  <a:pt x="84366" y="177800"/>
                </a:moveTo>
                <a:lnTo>
                  <a:pt x="82791" y="177800"/>
                </a:lnTo>
                <a:lnTo>
                  <a:pt x="74129" y="190500"/>
                </a:lnTo>
                <a:lnTo>
                  <a:pt x="72478" y="191770"/>
                </a:lnTo>
                <a:lnTo>
                  <a:pt x="64046" y="191770"/>
                </a:lnTo>
                <a:lnTo>
                  <a:pt x="64046" y="193040"/>
                </a:lnTo>
                <a:lnTo>
                  <a:pt x="73202" y="193040"/>
                </a:lnTo>
                <a:lnTo>
                  <a:pt x="59753" y="214630"/>
                </a:lnTo>
                <a:lnTo>
                  <a:pt x="66732" y="205740"/>
                </a:lnTo>
                <a:lnTo>
                  <a:pt x="66230" y="205740"/>
                </a:lnTo>
                <a:lnTo>
                  <a:pt x="73228" y="194310"/>
                </a:lnTo>
                <a:lnTo>
                  <a:pt x="74714" y="194310"/>
                </a:lnTo>
                <a:lnTo>
                  <a:pt x="74775" y="193438"/>
                </a:lnTo>
                <a:lnTo>
                  <a:pt x="74434" y="193040"/>
                </a:lnTo>
                <a:lnTo>
                  <a:pt x="74828" y="192672"/>
                </a:lnTo>
                <a:lnTo>
                  <a:pt x="74891" y="191770"/>
                </a:lnTo>
                <a:lnTo>
                  <a:pt x="77774" y="187706"/>
                </a:lnTo>
                <a:lnTo>
                  <a:pt x="83299" y="180340"/>
                </a:lnTo>
                <a:lnTo>
                  <a:pt x="85191" y="180340"/>
                </a:lnTo>
                <a:lnTo>
                  <a:pt x="84455" y="179070"/>
                </a:lnTo>
                <a:lnTo>
                  <a:pt x="83870" y="179070"/>
                </a:lnTo>
                <a:lnTo>
                  <a:pt x="84381" y="178308"/>
                </a:lnTo>
                <a:lnTo>
                  <a:pt x="84366" y="177800"/>
                </a:lnTo>
                <a:close/>
              </a:path>
              <a:path w="322580" h="349250">
                <a:moveTo>
                  <a:pt x="241216" y="180340"/>
                </a:moveTo>
                <a:lnTo>
                  <a:pt x="238988" y="180340"/>
                </a:lnTo>
                <a:lnTo>
                  <a:pt x="246513" y="190500"/>
                </a:lnTo>
                <a:lnTo>
                  <a:pt x="247383" y="191770"/>
                </a:lnTo>
                <a:lnTo>
                  <a:pt x="247446" y="192672"/>
                </a:lnTo>
                <a:lnTo>
                  <a:pt x="247840" y="193040"/>
                </a:lnTo>
                <a:lnTo>
                  <a:pt x="247500" y="193438"/>
                </a:lnTo>
                <a:lnTo>
                  <a:pt x="247619" y="195646"/>
                </a:lnTo>
                <a:lnTo>
                  <a:pt x="247065" y="196850"/>
                </a:lnTo>
                <a:lnTo>
                  <a:pt x="248564" y="196850"/>
                </a:lnTo>
                <a:lnTo>
                  <a:pt x="262534" y="214630"/>
                </a:lnTo>
                <a:lnTo>
                  <a:pt x="256991" y="205740"/>
                </a:lnTo>
                <a:lnTo>
                  <a:pt x="256044" y="205740"/>
                </a:lnTo>
                <a:lnTo>
                  <a:pt x="253009" y="201930"/>
                </a:lnTo>
                <a:lnTo>
                  <a:pt x="249504" y="196850"/>
                </a:lnTo>
                <a:lnTo>
                  <a:pt x="248818" y="195580"/>
                </a:lnTo>
                <a:lnTo>
                  <a:pt x="248996" y="195580"/>
                </a:lnTo>
                <a:lnTo>
                  <a:pt x="249047" y="194310"/>
                </a:lnTo>
                <a:lnTo>
                  <a:pt x="249864" y="194310"/>
                </a:lnTo>
                <a:lnTo>
                  <a:pt x="249072" y="193040"/>
                </a:lnTo>
                <a:lnTo>
                  <a:pt x="258229" y="193040"/>
                </a:lnTo>
                <a:lnTo>
                  <a:pt x="258229" y="191770"/>
                </a:lnTo>
                <a:lnTo>
                  <a:pt x="249796" y="191770"/>
                </a:lnTo>
                <a:lnTo>
                  <a:pt x="248145" y="190500"/>
                </a:lnTo>
                <a:lnTo>
                  <a:pt x="241216" y="180340"/>
                </a:lnTo>
                <a:close/>
              </a:path>
              <a:path w="322580" h="349250">
                <a:moveTo>
                  <a:pt x="279869" y="203200"/>
                </a:moveTo>
                <a:lnTo>
                  <a:pt x="283591" y="207010"/>
                </a:lnTo>
                <a:lnTo>
                  <a:pt x="284759" y="208280"/>
                </a:lnTo>
                <a:lnTo>
                  <a:pt x="284200" y="212090"/>
                </a:lnTo>
                <a:lnTo>
                  <a:pt x="280835" y="214630"/>
                </a:lnTo>
                <a:lnTo>
                  <a:pt x="281724" y="214630"/>
                </a:lnTo>
                <a:lnTo>
                  <a:pt x="285508" y="213360"/>
                </a:lnTo>
                <a:lnTo>
                  <a:pt x="285978" y="209550"/>
                </a:lnTo>
                <a:lnTo>
                  <a:pt x="285059" y="205875"/>
                </a:lnTo>
                <a:lnTo>
                  <a:pt x="284822" y="205740"/>
                </a:lnTo>
                <a:lnTo>
                  <a:pt x="284748" y="205603"/>
                </a:lnTo>
                <a:lnTo>
                  <a:pt x="279869" y="203200"/>
                </a:lnTo>
                <a:close/>
              </a:path>
              <a:path w="322580" h="349250">
                <a:moveTo>
                  <a:pt x="75399" y="172720"/>
                </a:moveTo>
                <a:lnTo>
                  <a:pt x="72796" y="172720"/>
                </a:lnTo>
                <a:lnTo>
                  <a:pt x="67627" y="173990"/>
                </a:lnTo>
                <a:lnTo>
                  <a:pt x="73850" y="173990"/>
                </a:lnTo>
                <a:lnTo>
                  <a:pt x="68237" y="179070"/>
                </a:lnTo>
                <a:lnTo>
                  <a:pt x="65862" y="179070"/>
                </a:lnTo>
                <a:lnTo>
                  <a:pt x="59944" y="180340"/>
                </a:lnTo>
                <a:lnTo>
                  <a:pt x="54102" y="180340"/>
                </a:lnTo>
                <a:lnTo>
                  <a:pt x="56019" y="181610"/>
                </a:lnTo>
                <a:lnTo>
                  <a:pt x="63309" y="181610"/>
                </a:lnTo>
                <a:lnTo>
                  <a:pt x="59550" y="185420"/>
                </a:lnTo>
                <a:lnTo>
                  <a:pt x="44729" y="196850"/>
                </a:lnTo>
                <a:lnTo>
                  <a:pt x="42011" y="199390"/>
                </a:lnTo>
                <a:lnTo>
                  <a:pt x="37452" y="201930"/>
                </a:lnTo>
                <a:lnTo>
                  <a:pt x="33743" y="203200"/>
                </a:lnTo>
                <a:lnTo>
                  <a:pt x="36766" y="203200"/>
                </a:lnTo>
                <a:lnTo>
                  <a:pt x="36309" y="204470"/>
                </a:lnTo>
                <a:lnTo>
                  <a:pt x="33375" y="207010"/>
                </a:lnTo>
                <a:lnTo>
                  <a:pt x="33274" y="213360"/>
                </a:lnTo>
                <a:lnTo>
                  <a:pt x="34848" y="213360"/>
                </a:lnTo>
                <a:lnTo>
                  <a:pt x="34823" y="209550"/>
                </a:lnTo>
                <a:lnTo>
                  <a:pt x="35229" y="207010"/>
                </a:lnTo>
                <a:lnTo>
                  <a:pt x="38836" y="203200"/>
                </a:lnTo>
                <a:lnTo>
                  <a:pt x="41973" y="200660"/>
                </a:lnTo>
                <a:lnTo>
                  <a:pt x="45809" y="198064"/>
                </a:lnTo>
                <a:lnTo>
                  <a:pt x="51663" y="193040"/>
                </a:lnTo>
                <a:lnTo>
                  <a:pt x="63210" y="184447"/>
                </a:lnTo>
                <a:lnTo>
                  <a:pt x="63246" y="184150"/>
                </a:lnTo>
                <a:lnTo>
                  <a:pt x="64985" y="184150"/>
                </a:lnTo>
                <a:lnTo>
                  <a:pt x="65251" y="183451"/>
                </a:lnTo>
                <a:lnTo>
                  <a:pt x="65316" y="182880"/>
                </a:lnTo>
                <a:lnTo>
                  <a:pt x="65467" y="182827"/>
                </a:lnTo>
                <a:lnTo>
                  <a:pt x="65562" y="182631"/>
                </a:lnTo>
                <a:lnTo>
                  <a:pt x="65951" y="181610"/>
                </a:lnTo>
                <a:lnTo>
                  <a:pt x="75387" y="175260"/>
                </a:lnTo>
                <a:lnTo>
                  <a:pt x="79032" y="175260"/>
                </a:lnTo>
                <a:lnTo>
                  <a:pt x="75399" y="172720"/>
                </a:lnTo>
                <a:close/>
              </a:path>
              <a:path w="322580" h="349250">
                <a:moveTo>
                  <a:pt x="103733" y="186690"/>
                </a:moveTo>
                <a:lnTo>
                  <a:pt x="98336" y="186690"/>
                </a:lnTo>
                <a:lnTo>
                  <a:pt x="98712" y="187706"/>
                </a:lnTo>
                <a:lnTo>
                  <a:pt x="98685" y="188776"/>
                </a:lnTo>
                <a:lnTo>
                  <a:pt x="96939" y="200660"/>
                </a:lnTo>
                <a:lnTo>
                  <a:pt x="96583" y="201930"/>
                </a:lnTo>
                <a:lnTo>
                  <a:pt x="95312" y="202938"/>
                </a:lnTo>
                <a:lnTo>
                  <a:pt x="95275" y="203200"/>
                </a:lnTo>
                <a:lnTo>
                  <a:pt x="97180" y="203200"/>
                </a:lnTo>
                <a:lnTo>
                  <a:pt x="97301" y="204654"/>
                </a:lnTo>
                <a:lnTo>
                  <a:pt x="95224" y="213360"/>
                </a:lnTo>
                <a:lnTo>
                  <a:pt x="95842" y="213360"/>
                </a:lnTo>
                <a:lnTo>
                  <a:pt x="97853" y="204470"/>
                </a:lnTo>
                <a:lnTo>
                  <a:pt x="98437" y="204470"/>
                </a:lnTo>
                <a:lnTo>
                  <a:pt x="98800" y="202938"/>
                </a:lnTo>
                <a:lnTo>
                  <a:pt x="98336" y="201930"/>
                </a:lnTo>
                <a:lnTo>
                  <a:pt x="98425" y="200660"/>
                </a:lnTo>
                <a:lnTo>
                  <a:pt x="100253" y="189230"/>
                </a:lnTo>
                <a:lnTo>
                  <a:pt x="101130" y="187960"/>
                </a:lnTo>
                <a:lnTo>
                  <a:pt x="103733" y="186690"/>
                </a:lnTo>
                <a:close/>
              </a:path>
              <a:path w="322580" h="349250">
                <a:moveTo>
                  <a:pt x="227050" y="204470"/>
                </a:moveTo>
                <a:lnTo>
                  <a:pt x="226314" y="204470"/>
                </a:lnTo>
                <a:lnTo>
                  <a:pt x="227050" y="213360"/>
                </a:lnTo>
                <a:lnTo>
                  <a:pt x="227645" y="213360"/>
                </a:lnTo>
                <a:lnTo>
                  <a:pt x="227050" y="204470"/>
                </a:lnTo>
                <a:close/>
              </a:path>
              <a:path w="322580" h="349250">
                <a:moveTo>
                  <a:pt x="85315" y="200099"/>
                </a:moveTo>
                <a:lnTo>
                  <a:pt x="84924" y="200660"/>
                </a:lnTo>
                <a:lnTo>
                  <a:pt x="84124" y="200660"/>
                </a:lnTo>
                <a:lnTo>
                  <a:pt x="79883" y="212090"/>
                </a:lnTo>
                <a:lnTo>
                  <a:pt x="80149" y="212090"/>
                </a:lnTo>
                <a:lnTo>
                  <a:pt x="84518" y="201930"/>
                </a:lnTo>
                <a:lnTo>
                  <a:pt x="86474" y="201930"/>
                </a:lnTo>
                <a:lnTo>
                  <a:pt x="85318" y="200660"/>
                </a:lnTo>
                <a:lnTo>
                  <a:pt x="85315" y="200099"/>
                </a:lnTo>
                <a:close/>
              </a:path>
              <a:path w="322580" h="349250">
                <a:moveTo>
                  <a:pt x="248386" y="196850"/>
                </a:moveTo>
                <a:lnTo>
                  <a:pt x="246570" y="196850"/>
                </a:lnTo>
                <a:lnTo>
                  <a:pt x="246265" y="198120"/>
                </a:lnTo>
                <a:lnTo>
                  <a:pt x="246011" y="199390"/>
                </a:lnTo>
                <a:lnTo>
                  <a:pt x="238645" y="199390"/>
                </a:lnTo>
                <a:lnTo>
                  <a:pt x="242404" y="212090"/>
                </a:lnTo>
                <a:lnTo>
                  <a:pt x="243182" y="212090"/>
                </a:lnTo>
                <a:lnTo>
                  <a:pt x="239852" y="200660"/>
                </a:lnTo>
                <a:lnTo>
                  <a:pt x="247218" y="200660"/>
                </a:lnTo>
                <a:lnTo>
                  <a:pt x="247319" y="199390"/>
                </a:lnTo>
                <a:lnTo>
                  <a:pt x="248386" y="196850"/>
                </a:lnTo>
                <a:close/>
              </a:path>
              <a:path w="322580" h="349250">
                <a:moveTo>
                  <a:pt x="32245" y="205740"/>
                </a:moveTo>
                <a:lnTo>
                  <a:pt x="29845" y="205740"/>
                </a:lnTo>
                <a:lnTo>
                  <a:pt x="30302" y="207010"/>
                </a:lnTo>
                <a:lnTo>
                  <a:pt x="30670" y="207010"/>
                </a:lnTo>
                <a:lnTo>
                  <a:pt x="31292" y="208280"/>
                </a:lnTo>
                <a:lnTo>
                  <a:pt x="30708" y="209550"/>
                </a:lnTo>
                <a:lnTo>
                  <a:pt x="31737" y="209550"/>
                </a:lnTo>
                <a:lnTo>
                  <a:pt x="32905" y="208280"/>
                </a:lnTo>
                <a:lnTo>
                  <a:pt x="32245" y="205740"/>
                </a:lnTo>
                <a:close/>
              </a:path>
              <a:path w="322580" h="349250">
                <a:moveTo>
                  <a:pt x="111061" y="186690"/>
                </a:moveTo>
                <a:lnTo>
                  <a:pt x="109461" y="186690"/>
                </a:lnTo>
                <a:lnTo>
                  <a:pt x="110355" y="200099"/>
                </a:lnTo>
                <a:lnTo>
                  <a:pt x="110477" y="203200"/>
                </a:lnTo>
                <a:lnTo>
                  <a:pt x="109423" y="205740"/>
                </a:lnTo>
                <a:lnTo>
                  <a:pt x="108267" y="205740"/>
                </a:lnTo>
                <a:lnTo>
                  <a:pt x="105105" y="207010"/>
                </a:lnTo>
                <a:lnTo>
                  <a:pt x="104228" y="208280"/>
                </a:lnTo>
                <a:lnTo>
                  <a:pt x="103124" y="208280"/>
                </a:lnTo>
                <a:lnTo>
                  <a:pt x="103327" y="209550"/>
                </a:lnTo>
                <a:lnTo>
                  <a:pt x="104089" y="209550"/>
                </a:lnTo>
                <a:lnTo>
                  <a:pt x="105473" y="208280"/>
                </a:lnTo>
                <a:lnTo>
                  <a:pt x="110464" y="207010"/>
                </a:lnTo>
                <a:lnTo>
                  <a:pt x="111480" y="204470"/>
                </a:lnTo>
                <a:lnTo>
                  <a:pt x="113004" y="204470"/>
                </a:lnTo>
                <a:lnTo>
                  <a:pt x="112896" y="204170"/>
                </a:lnTo>
                <a:lnTo>
                  <a:pt x="112217" y="203200"/>
                </a:lnTo>
                <a:lnTo>
                  <a:pt x="112026" y="201930"/>
                </a:lnTo>
                <a:lnTo>
                  <a:pt x="111061" y="186690"/>
                </a:lnTo>
                <a:close/>
              </a:path>
              <a:path w="322580" h="349250">
                <a:moveTo>
                  <a:pt x="212324" y="204470"/>
                </a:moveTo>
                <a:lnTo>
                  <a:pt x="210807" y="204470"/>
                </a:lnTo>
                <a:lnTo>
                  <a:pt x="211810" y="207010"/>
                </a:lnTo>
                <a:lnTo>
                  <a:pt x="216814" y="208280"/>
                </a:lnTo>
                <a:lnTo>
                  <a:pt x="218186" y="209550"/>
                </a:lnTo>
                <a:lnTo>
                  <a:pt x="218770" y="209550"/>
                </a:lnTo>
                <a:lnTo>
                  <a:pt x="219151" y="208280"/>
                </a:lnTo>
                <a:lnTo>
                  <a:pt x="218046" y="208280"/>
                </a:lnTo>
                <a:lnTo>
                  <a:pt x="217182" y="207010"/>
                </a:lnTo>
                <a:lnTo>
                  <a:pt x="214007" y="205740"/>
                </a:lnTo>
                <a:lnTo>
                  <a:pt x="212852" y="205740"/>
                </a:lnTo>
                <a:lnTo>
                  <a:pt x="212324" y="204470"/>
                </a:lnTo>
                <a:close/>
              </a:path>
              <a:path w="322580" h="349250">
                <a:moveTo>
                  <a:pt x="57685" y="195646"/>
                </a:moveTo>
                <a:lnTo>
                  <a:pt x="53073" y="198120"/>
                </a:lnTo>
                <a:lnTo>
                  <a:pt x="44119" y="207010"/>
                </a:lnTo>
                <a:lnTo>
                  <a:pt x="57685" y="195646"/>
                </a:lnTo>
                <a:close/>
              </a:path>
              <a:path w="322580" h="349250">
                <a:moveTo>
                  <a:pt x="91732" y="205740"/>
                </a:moveTo>
                <a:lnTo>
                  <a:pt x="88036" y="205740"/>
                </a:lnTo>
                <a:lnTo>
                  <a:pt x="88341" y="207010"/>
                </a:lnTo>
                <a:lnTo>
                  <a:pt x="90881" y="207010"/>
                </a:lnTo>
                <a:lnTo>
                  <a:pt x="91732" y="205740"/>
                </a:lnTo>
                <a:close/>
              </a:path>
              <a:path w="322580" h="349250">
                <a:moveTo>
                  <a:pt x="120332" y="182880"/>
                </a:moveTo>
                <a:lnTo>
                  <a:pt x="118237" y="182880"/>
                </a:lnTo>
                <a:lnTo>
                  <a:pt x="118111" y="183451"/>
                </a:lnTo>
                <a:lnTo>
                  <a:pt x="118402" y="184150"/>
                </a:lnTo>
                <a:lnTo>
                  <a:pt x="119087" y="184150"/>
                </a:lnTo>
                <a:lnTo>
                  <a:pt x="121777" y="193975"/>
                </a:lnTo>
                <a:lnTo>
                  <a:pt x="121869" y="200660"/>
                </a:lnTo>
                <a:lnTo>
                  <a:pt x="120726" y="201930"/>
                </a:lnTo>
                <a:lnTo>
                  <a:pt x="121869" y="201930"/>
                </a:lnTo>
                <a:lnTo>
                  <a:pt x="121869" y="204470"/>
                </a:lnTo>
                <a:lnTo>
                  <a:pt x="120751" y="204470"/>
                </a:lnTo>
                <a:lnTo>
                  <a:pt x="119773" y="205740"/>
                </a:lnTo>
                <a:lnTo>
                  <a:pt x="118986" y="207010"/>
                </a:lnTo>
                <a:lnTo>
                  <a:pt x="121119" y="207010"/>
                </a:lnTo>
                <a:lnTo>
                  <a:pt x="121869" y="205740"/>
                </a:lnTo>
                <a:lnTo>
                  <a:pt x="123431" y="205740"/>
                </a:lnTo>
                <a:lnTo>
                  <a:pt x="123431" y="189230"/>
                </a:lnTo>
                <a:lnTo>
                  <a:pt x="121869" y="189230"/>
                </a:lnTo>
                <a:lnTo>
                  <a:pt x="120332" y="182880"/>
                </a:lnTo>
                <a:close/>
              </a:path>
              <a:path w="322580" h="349250">
                <a:moveTo>
                  <a:pt x="202501" y="205740"/>
                </a:moveTo>
                <a:lnTo>
                  <a:pt x="200406" y="205740"/>
                </a:lnTo>
                <a:lnTo>
                  <a:pt x="201168" y="207010"/>
                </a:lnTo>
                <a:lnTo>
                  <a:pt x="203301" y="207010"/>
                </a:lnTo>
                <a:lnTo>
                  <a:pt x="202501" y="205740"/>
                </a:lnTo>
                <a:close/>
              </a:path>
              <a:path w="322580" h="349250">
                <a:moveTo>
                  <a:pt x="234238" y="205740"/>
                </a:moveTo>
                <a:lnTo>
                  <a:pt x="230543" y="205740"/>
                </a:lnTo>
                <a:lnTo>
                  <a:pt x="231406" y="207010"/>
                </a:lnTo>
                <a:lnTo>
                  <a:pt x="233946" y="207010"/>
                </a:lnTo>
                <a:lnTo>
                  <a:pt x="234238" y="205740"/>
                </a:lnTo>
                <a:close/>
              </a:path>
              <a:path w="322580" h="349250">
                <a:moveTo>
                  <a:pt x="264589" y="195646"/>
                </a:moveTo>
                <a:lnTo>
                  <a:pt x="278155" y="207010"/>
                </a:lnTo>
                <a:lnTo>
                  <a:pt x="269271" y="198120"/>
                </a:lnTo>
                <a:lnTo>
                  <a:pt x="264589" y="195646"/>
                </a:lnTo>
                <a:close/>
              </a:path>
              <a:path w="322580" h="349250">
                <a:moveTo>
                  <a:pt x="284748" y="205603"/>
                </a:moveTo>
                <a:lnTo>
                  <a:pt x="284822" y="205740"/>
                </a:lnTo>
                <a:lnTo>
                  <a:pt x="285059" y="205875"/>
                </a:lnTo>
                <a:lnTo>
                  <a:pt x="285026" y="205740"/>
                </a:lnTo>
                <a:lnTo>
                  <a:pt x="284748" y="205603"/>
                </a:lnTo>
                <a:close/>
              </a:path>
              <a:path w="322580" h="349250">
                <a:moveTo>
                  <a:pt x="39624" y="198120"/>
                </a:moveTo>
                <a:lnTo>
                  <a:pt x="36436" y="200660"/>
                </a:lnTo>
                <a:lnTo>
                  <a:pt x="28079" y="200660"/>
                </a:lnTo>
                <a:lnTo>
                  <a:pt x="29362" y="201930"/>
                </a:lnTo>
                <a:lnTo>
                  <a:pt x="29362" y="204470"/>
                </a:lnTo>
                <a:lnTo>
                  <a:pt x="28079" y="205740"/>
                </a:lnTo>
                <a:lnTo>
                  <a:pt x="30772" y="205740"/>
                </a:lnTo>
                <a:lnTo>
                  <a:pt x="30657" y="204470"/>
                </a:lnTo>
                <a:lnTo>
                  <a:pt x="34607" y="204470"/>
                </a:lnTo>
                <a:lnTo>
                  <a:pt x="36766" y="203200"/>
                </a:lnTo>
                <a:lnTo>
                  <a:pt x="30899" y="203200"/>
                </a:lnTo>
                <a:lnTo>
                  <a:pt x="30861" y="201930"/>
                </a:lnTo>
                <a:lnTo>
                  <a:pt x="33248" y="201930"/>
                </a:lnTo>
                <a:lnTo>
                  <a:pt x="37071" y="200660"/>
                </a:lnTo>
                <a:lnTo>
                  <a:pt x="39624" y="198120"/>
                </a:lnTo>
                <a:close/>
              </a:path>
              <a:path w="322580" h="349250">
                <a:moveTo>
                  <a:pt x="74714" y="194310"/>
                </a:moveTo>
                <a:lnTo>
                  <a:pt x="73228" y="194310"/>
                </a:lnTo>
                <a:lnTo>
                  <a:pt x="73279" y="195580"/>
                </a:lnTo>
                <a:lnTo>
                  <a:pt x="73456" y="195580"/>
                </a:lnTo>
                <a:lnTo>
                  <a:pt x="69265" y="201930"/>
                </a:lnTo>
                <a:lnTo>
                  <a:pt x="66230" y="205740"/>
                </a:lnTo>
                <a:lnTo>
                  <a:pt x="66732" y="205740"/>
                </a:lnTo>
                <a:lnTo>
                  <a:pt x="73710" y="196850"/>
                </a:lnTo>
                <a:lnTo>
                  <a:pt x="75222" y="196850"/>
                </a:lnTo>
                <a:lnTo>
                  <a:pt x="74656" y="195646"/>
                </a:lnTo>
                <a:lnTo>
                  <a:pt x="74714" y="194310"/>
                </a:lnTo>
                <a:close/>
              </a:path>
              <a:path w="322580" h="349250">
                <a:moveTo>
                  <a:pt x="95224" y="204470"/>
                </a:moveTo>
                <a:lnTo>
                  <a:pt x="90347" y="204470"/>
                </a:lnTo>
                <a:lnTo>
                  <a:pt x="89636" y="205740"/>
                </a:lnTo>
                <a:lnTo>
                  <a:pt x="94538" y="205740"/>
                </a:lnTo>
                <a:lnTo>
                  <a:pt x="95224" y="204470"/>
                </a:lnTo>
                <a:close/>
              </a:path>
              <a:path w="322580" h="349250">
                <a:moveTo>
                  <a:pt x="103073" y="201930"/>
                </a:moveTo>
                <a:lnTo>
                  <a:pt x="99910" y="203200"/>
                </a:lnTo>
                <a:lnTo>
                  <a:pt x="102374" y="203200"/>
                </a:lnTo>
                <a:lnTo>
                  <a:pt x="104406" y="205740"/>
                </a:lnTo>
                <a:lnTo>
                  <a:pt x="106565" y="204470"/>
                </a:lnTo>
                <a:lnTo>
                  <a:pt x="104584" y="204470"/>
                </a:lnTo>
                <a:lnTo>
                  <a:pt x="103073" y="201930"/>
                </a:lnTo>
                <a:close/>
              </a:path>
              <a:path w="322580" h="349250">
                <a:moveTo>
                  <a:pt x="113004" y="204470"/>
                </a:moveTo>
                <a:lnTo>
                  <a:pt x="111480" y="204470"/>
                </a:lnTo>
                <a:lnTo>
                  <a:pt x="112039" y="205740"/>
                </a:lnTo>
                <a:lnTo>
                  <a:pt x="112966" y="205740"/>
                </a:lnTo>
                <a:lnTo>
                  <a:pt x="113004" y="204470"/>
                </a:lnTo>
                <a:close/>
              </a:path>
              <a:path w="322580" h="349250">
                <a:moveTo>
                  <a:pt x="113969" y="204470"/>
                </a:moveTo>
                <a:lnTo>
                  <a:pt x="113004" y="204470"/>
                </a:lnTo>
                <a:lnTo>
                  <a:pt x="112966" y="205740"/>
                </a:lnTo>
                <a:lnTo>
                  <a:pt x="114130" y="204650"/>
                </a:lnTo>
                <a:lnTo>
                  <a:pt x="113969" y="204470"/>
                </a:lnTo>
                <a:close/>
              </a:path>
              <a:path w="322580" h="349250">
                <a:moveTo>
                  <a:pt x="114133" y="204654"/>
                </a:moveTo>
                <a:lnTo>
                  <a:pt x="112966" y="205740"/>
                </a:lnTo>
                <a:lnTo>
                  <a:pt x="115100" y="205740"/>
                </a:lnTo>
                <a:lnTo>
                  <a:pt x="114133" y="204654"/>
                </a:lnTo>
                <a:close/>
              </a:path>
              <a:path w="322580" h="349250">
                <a:moveTo>
                  <a:pt x="121869" y="201930"/>
                </a:moveTo>
                <a:lnTo>
                  <a:pt x="119291" y="201930"/>
                </a:lnTo>
                <a:lnTo>
                  <a:pt x="118452" y="203200"/>
                </a:lnTo>
                <a:lnTo>
                  <a:pt x="115697" y="203200"/>
                </a:lnTo>
                <a:lnTo>
                  <a:pt x="118872" y="205740"/>
                </a:lnTo>
                <a:lnTo>
                  <a:pt x="119341" y="204470"/>
                </a:lnTo>
                <a:lnTo>
                  <a:pt x="120931" y="202938"/>
                </a:lnTo>
                <a:lnTo>
                  <a:pt x="121869" y="201930"/>
                </a:lnTo>
                <a:close/>
              </a:path>
              <a:path w="322580" h="349250">
                <a:moveTo>
                  <a:pt x="202996" y="201930"/>
                </a:moveTo>
                <a:lnTo>
                  <a:pt x="200406" y="201930"/>
                </a:lnTo>
                <a:lnTo>
                  <a:pt x="201599" y="203200"/>
                </a:lnTo>
                <a:lnTo>
                  <a:pt x="202933" y="204470"/>
                </a:lnTo>
                <a:lnTo>
                  <a:pt x="203415" y="205740"/>
                </a:lnTo>
                <a:lnTo>
                  <a:pt x="206578" y="203200"/>
                </a:lnTo>
                <a:lnTo>
                  <a:pt x="203822" y="203200"/>
                </a:lnTo>
                <a:lnTo>
                  <a:pt x="202996" y="201930"/>
                </a:lnTo>
                <a:close/>
              </a:path>
              <a:path w="322580" h="349250">
                <a:moveTo>
                  <a:pt x="208137" y="204650"/>
                </a:moveTo>
                <a:lnTo>
                  <a:pt x="205752" y="205740"/>
                </a:lnTo>
                <a:lnTo>
                  <a:pt x="209308" y="205740"/>
                </a:lnTo>
                <a:lnTo>
                  <a:pt x="208137" y="204650"/>
                </a:lnTo>
                <a:close/>
              </a:path>
              <a:path w="322580" h="349250">
                <a:moveTo>
                  <a:pt x="209270" y="204470"/>
                </a:moveTo>
                <a:lnTo>
                  <a:pt x="208534" y="204470"/>
                </a:lnTo>
                <a:lnTo>
                  <a:pt x="208137" y="204650"/>
                </a:lnTo>
                <a:lnTo>
                  <a:pt x="209308" y="205740"/>
                </a:lnTo>
                <a:lnTo>
                  <a:pt x="209270" y="204470"/>
                </a:lnTo>
                <a:close/>
              </a:path>
              <a:path w="322580" h="349250">
                <a:moveTo>
                  <a:pt x="212813" y="186690"/>
                </a:moveTo>
                <a:lnTo>
                  <a:pt x="211226" y="186690"/>
                </a:lnTo>
                <a:lnTo>
                  <a:pt x="210248" y="201930"/>
                </a:lnTo>
                <a:lnTo>
                  <a:pt x="210058" y="203200"/>
                </a:lnTo>
                <a:lnTo>
                  <a:pt x="209388" y="204170"/>
                </a:lnTo>
                <a:lnTo>
                  <a:pt x="209308" y="205740"/>
                </a:lnTo>
                <a:lnTo>
                  <a:pt x="210248" y="205740"/>
                </a:lnTo>
                <a:lnTo>
                  <a:pt x="210807" y="204470"/>
                </a:lnTo>
                <a:lnTo>
                  <a:pt x="212324" y="204470"/>
                </a:lnTo>
                <a:lnTo>
                  <a:pt x="211797" y="203200"/>
                </a:lnTo>
                <a:lnTo>
                  <a:pt x="211894" y="200660"/>
                </a:lnTo>
                <a:lnTo>
                  <a:pt x="212813" y="186690"/>
                </a:lnTo>
                <a:close/>
              </a:path>
              <a:path w="322580" h="349250">
                <a:moveTo>
                  <a:pt x="219202" y="201930"/>
                </a:moveTo>
                <a:lnTo>
                  <a:pt x="217690" y="204470"/>
                </a:lnTo>
                <a:lnTo>
                  <a:pt x="215709" y="204470"/>
                </a:lnTo>
                <a:lnTo>
                  <a:pt x="217881" y="205740"/>
                </a:lnTo>
                <a:lnTo>
                  <a:pt x="219900" y="203200"/>
                </a:lnTo>
                <a:lnTo>
                  <a:pt x="222377" y="203200"/>
                </a:lnTo>
                <a:lnTo>
                  <a:pt x="219202" y="201930"/>
                </a:lnTo>
                <a:close/>
              </a:path>
              <a:path w="322580" h="349250">
                <a:moveTo>
                  <a:pt x="231927" y="204470"/>
                </a:moveTo>
                <a:lnTo>
                  <a:pt x="227050" y="204470"/>
                </a:lnTo>
                <a:lnTo>
                  <a:pt x="227736" y="205740"/>
                </a:lnTo>
                <a:lnTo>
                  <a:pt x="232651" y="205740"/>
                </a:lnTo>
                <a:lnTo>
                  <a:pt x="231927" y="204470"/>
                </a:lnTo>
                <a:close/>
              </a:path>
              <a:path w="322580" h="349250">
                <a:moveTo>
                  <a:pt x="249864" y="194310"/>
                </a:moveTo>
                <a:lnTo>
                  <a:pt x="249047" y="194310"/>
                </a:lnTo>
                <a:lnTo>
                  <a:pt x="256044" y="205740"/>
                </a:lnTo>
                <a:lnTo>
                  <a:pt x="256991" y="205740"/>
                </a:lnTo>
                <a:lnTo>
                  <a:pt x="249864" y="194310"/>
                </a:lnTo>
                <a:close/>
              </a:path>
              <a:path w="322580" h="349250">
                <a:moveTo>
                  <a:pt x="116471" y="201930"/>
                </a:moveTo>
                <a:lnTo>
                  <a:pt x="113893" y="204470"/>
                </a:lnTo>
                <a:lnTo>
                  <a:pt x="114133" y="204654"/>
                </a:lnTo>
                <a:lnTo>
                  <a:pt x="115697" y="203200"/>
                </a:lnTo>
                <a:lnTo>
                  <a:pt x="118452" y="203200"/>
                </a:lnTo>
                <a:lnTo>
                  <a:pt x="116471" y="201930"/>
                </a:lnTo>
                <a:close/>
              </a:path>
              <a:path w="322580" h="349250">
                <a:moveTo>
                  <a:pt x="205803" y="201930"/>
                </a:moveTo>
                <a:lnTo>
                  <a:pt x="203822" y="203200"/>
                </a:lnTo>
                <a:lnTo>
                  <a:pt x="206578" y="203200"/>
                </a:lnTo>
                <a:lnTo>
                  <a:pt x="208137" y="204650"/>
                </a:lnTo>
                <a:lnTo>
                  <a:pt x="208534" y="204470"/>
                </a:lnTo>
                <a:lnTo>
                  <a:pt x="208381" y="204470"/>
                </a:lnTo>
                <a:lnTo>
                  <a:pt x="205803" y="201930"/>
                </a:lnTo>
                <a:close/>
              </a:path>
              <a:path w="322580" h="349250">
                <a:moveTo>
                  <a:pt x="95094" y="203112"/>
                </a:moveTo>
                <a:lnTo>
                  <a:pt x="94056" y="204470"/>
                </a:lnTo>
                <a:lnTo>
                  <a:pt x="96799" y="204470"/>
                </a:lnTo>
                <a:lnTo>
                  <a:pt x="97180" y="203200"/>
                </a:lnTo>
                <a:lnTo>
                  <a:pt x="95275" y="203200"/>
                </a:lnTo>
                <a:lnTo>
                  <a:pt x="95094" y="203112"/>
                </a:lnTo>
                <a:close/>
              </a:path>
              <a:path w="322580" h="349250">
                <a:moveTo>
                  <a:pt x="98800" y="202938"/>
                </a:moveTo>
                <a:lnTo>
                  <a:pt x="98437" y="204470"/>
                </a:lnTo>
                <a:lnTo>
                  <a:pt x="99366" y="204170"/>
                </a:lnTo>
                <a:lnTo>
                  <a:pt x="98800" y="202938"/>
                </a:lnTo>
                <a:close/>
              </a:path>
              <a:path w="322580" h="349250">
                <a:moveTo>
                  <a:pt x="108966" y="199390"/>
                </a:moveTo>
                <a:lnTo>
                  <a:pt x="108635" y="203200"/>
                </a:lnTo>
                <a:lnTo>
                  <a:pt x="106172" y="203200"/>
                </a:lnTo>
                <a:lnTo>
                  <a:pt x="104584" y="204470"/>
                </a:lnTo>
                <a:lnTo>
                  <a:pt x="109588" y="204470"/>
                </a:lnTo>
                <a:lnTo>
                  <a:pt x="108966" y="199390"/>
                </a:lnTo>
                <a:close/>
              </a:path>
              <a:path w="322580" h="349250">
                <a:moveTo>
                  <a:pt x="113008" y="204330"/>
                </a:moveTo>
                <a:lnTo>
                  <a:pt x="113004" y="204470"/>
                </a:lnTo>
                <a:lnTo>
                  <a:pt x="113008" y="204330"/>
                </a:lnTo>
                <a:close/>
              </a:path>
              <a:path w="322580" h="349250">
                <a:moveTo>
                  <a:pt x="113195" y="198120"/>
                </a:moveTo>
                <a:lnTo>
                  <a:pt x="113106" y="204470"/>
                </a:lnTo>
                <a:lnTo>
                  <a:pt x="113893" y="204470"/>
                </a:lnTo>
                <a:lnTo>
                  <a:pt x="113195" y="198120"/>
                </a:lnTo>
                <a:close/>
              </a:path>
              <a:path w="322580" h="349250">
                <a:moveTo>
                  <a:pt x="209080" y="198120"/>
                </a:moveTo>
                <a:lnTo>
                  <a:pt x="208381" y="204470"/>
                </a:lnTo>
                <a:lnTo>
                  <a:pt x="209181" y="204470"/>
                </a:lnTo>
                <a:lnTo>
                  <a:pt x="209080" y="198120"/>
                </a:lnTo>
                <a:close/>
              </a:path>
              <a:path w="322580" h="349250">
                <a:moveTo>
                  <a:pt x="209266" y="204346"/>
                </a:moveTo>
                <a:close/>
              </a:path>
              <a:path w="322580" h="349250">
                <a:moveTo>
                  <a:pt x="213309" y="199390"/>
                </a:moveTo>
                <a:lnTo>
                  <a:pt x="212699" y="204470"/>
                </a:lnTo>
                <a:lnTo>
                  <a:pt x="217690" y="204470"/>
                </a:lnTo>
                <a:lnTo>
                  <a:pt x="216115" y="203200"/>
                </a:lnTo>
                <a:lnTo>
                  <a:pt x="213652" y="203200"/>
                </a:lnTo>
                <a:lnTo>
                  <a:pt x="213309" y="199390"/>
                </a:lnTo>
                <a:close/>
              </a:path>
              <a:path w="322580" h="349250">
                <a:moveTo>
                  <a:pt x="223475" y="202938"/>
                </a:moveTo>
                <a:lnTo>
                  <a:pt x="222908" y="204170"/>
                </a:lnTo>
                <a:lnTo>
                  <a:pt x="223837" y="204470"/>
                </a:lnTo>
                <a:lnTo>
                  <a:pt x="223475" y="202938"/>
                </a:lnTo>
                <a:close/>
              </a:path>
              <a:path w="322580" h="349250">
                <a:moveTo>
                  <a:pt x="227181" y="203112"/>
                </a:moveTo>
                <a:lnTo>
                  <a:pt x="226999" y="203200"/>
                </a:lnTo>
                <a:lnTo>
                  <a:pt x="225094" y="203200"/>
                </a:lnTo>
                <a:lnTo>
                  <a:pt x="225488" y="204470"/>
                </a:lnTo>
                <a:lnTo>
                  <a:pt x="228219" y="204470"/>
                </a:lnTo>
                <a:lnTo>
                  <a:pt x="227291" y="203200"/>
                </a:lnTo>
                <a:close/>
              </a:path>
              <a:path w="322580" h="349250">
                <a:moveTo>
                  <a:pt x="271360" y="179070"/>
                </a:moveTo>
                <a:lnTo>
                  <a:pt x="266484" y="179070"/>
                </a:lnTo>
                <a:lnTo>
                  <a:pt x="264579" y="180340"/>
                </a:lnTo>
                <a:lnTo>
                  <a:pt x="268744" y="180340"/>
                </a:lnTo>
                <a:lnTo>
                  <a:pt x="277139" y="185420"/>
                </a:lnTo>
                <a:lnTo>
                  <a:pt x="283730" y="187960"/>
                </a:lnTo>
                <a:lnTo>
                  <a:pt x="287756" y="190500"/>
                </a:lnTo>
                <a:lnTo>
                  <a:pt x="292633" y="193040"/>
                </a:lnTo>
                <a:lnTo>
                  <a:pt x="294144" y="194310"/>
                </a:lnTo>
                <a:lnTo>
                  <a:pt x="295592" y="195580"/>
                </a:lnTo>
                <a:lnTo>
                  <a:pt x="296608" y="199390"/>
                </a:lnTo>
                <a:lnTo>
                  <a:pt x="296608" y="200660"/>
                </a:lnTo>
                <a:lnTo>
                  <a:pt x="295871" y="201930"/>
                </a:lnTo>
                <a:lnTo>
                  <a:pt x="294830" y="201930"/>
                </a:lnTo>
                <a:lnTo>
                  <a:pt x="290537" y="203200"/>
                </a:lnTo>
                <a:lnTo>
                  <a:pt x="285508" y="203200"/>
                </a:lnTo>
                <a:lnTo>
                  <a:pt x="288632" y="204470"/>
                </a:lnTo>
                <a:lnTo>
                  <a:pt x="295630" y="204470"/>
                </a:lnTo>
                <a:lnTo>
                  <a:pt x="297002" y="203200"/>
                </a:lnTo>
                <a:lnTo>
                  <a:pt x="298196" y="200660"/>
                </a:lnTo>
                <a:lnTo>
                  <a:pt x="298246" y="199390"/>
                </a:lnTo>
                <a:lnTo>
                  <a:pt x="297230" y="195580"/>
                </a:lnTo>
                <a:lnTo>
                  <a:pt x="296341" y="194310"/>
                </a:lnTo>
                <a:lnTo>
                  <a:pt x="295262" y="193040"/>
                </a:lnTo>
                <a:lnTo>
                  <a:pt x="296938" y="193040"/>
                </a:lnTo>
                <a:lnTo>
                  <a:pt x="288467" y="189230"/>
                </a:lnTo>
                <a:lnTo>
                  <a:pt x="284391" y="186690"/>
                </a:lnTo>
                <a:lnTo>
                  <a:pt x="275082" y="181610"/>
                </a:lnTo>
                <a:lnTo>
                  <a:pt x="271360" y="179070"/>
                </a:lnTo>
                <a:close/>
              </a:path>
              <a:path w="322580" h="349250">
                <a:moveTo>
                  <a:pt x="100241" y="196850"/>
                </a:moveTo>
                <a:lnTo>
                  <a:pt x="99038" y="201930"/>
                </a:lnTo>
                <a:lnTo>
                  <a:pt x="98920" y="203200"/>
                </a:lnTo>
                <a:lnTo>
                  <a:pt x="99366" y="204170"/>
                </a:lnTo>
                <a:lnTo>
                  <a:pt x="102374" y="203200"/>
                </a:lnTo>
                <a:lnTo>
                  <a:pt x="99910" y="203200"/>
                </a:lnTo>
                <a:lnTo>
                  <a:pt x="100241" y="196850"/>
                </a:lnTo>
                <a:close/>
              </a:path>
              <a:path w="322580" h="349250">
                <a:moveTo>
                  <a:pt x="222034" y="196850"/>
                </a:moveTo>
                <a:lnTo>
                  <a:pt x="222377" y="203200"/>
                </a:lnTo>
                <a:lnTo>
                  <a:pt x="219900" y="203200"/>
                </a:lnTo>
                <a:lnTo>
                  <a:pt x="222908" y="204170"/>
                </a:lnTo>
                <a:lnTo>
                  <a:pt x="223475" y="202938"/>
                </a:lnTo>
                <a:lnTo>
                  <a:pt x="222034" y="196850"/>
                </a:lnTo>
                <a:close/>
              </a:path>
              <a:path w="322580" h="349250">
                <a:moveTo>
                  <a:pt x="89306" y="199390"/>
                </a:moveTo>
                <a:lnTo>
                  <a:pt x="87210" y="200660"/>
                </a:lnTo>
                <a:lnTo>
                  <a:pt x="88836" y="200660"/>
                </a:lnTo>
                <a:lnTo>
                  <a:pt x="89941" y="203200"/>
                </a:lnTo>
                <a:lnTo>
                  <a:pt x="92659" y="201930"/>
                </a:lnTo>
                <a:lnTo>
                  <a:pt x="90487" y="201930"/>
                </a:lnTo>
                <a:lnTo>
                  <a:pt x="89306" y="199390"/>
                </a:lnTo>
                <a:close/>
              </a:path>
              <a:path w="322580" h="349250">
                <a:moveTo>
                  <a:pt x="95305" y="202944"/>
                </a:moveTo>
                <a:lnTo>
                  <a:pt x="95094" y="203112"/>
                </a:lnTo>
                <a:lnTo>
                  <a:pt x="95275" y="203200"/>
                </a:lnTo>
                <a:lnTo>
                  <a:pt x="95305" y="202944"/>
                </a:lnTo>
                <a:close/>
              </a:path>
              <a:path w="322580" h="349250">
                <a:moveTo>
                  <a:pt x="226969" y="202944"/>
                </a:moveTo>
                <a:lnTo>
                  <a:pt x="226999" y="203200"/>
                </a:lnTo>
                <a:lnTo>
                  <a:pt x="227181" y="203112"/>
                </a:lnTo>
                <a:lnTo>
                  <a:pt x="226969" y="202944"/>
                </a:lnTo>
                <a:close/>
              </a:path>
              <a:path w="322580" h="349250">
                <a:moveTo>
                  <a:pt x="232968" y="199390"/>
                </a:moveTo>
                <a:lnTo>
                  <a:pt x="231787" y="201930"/>
                </a:lnTo>
                <a:lnTo>
                  <a:pt x="229615" y="201930"/>
                </a:lnTo>
                <a:lnTo>
                  <a:pt x="232346" y="203200"/>
                </a:lnTo>
                <a:lnTo>
                  <a:pt x="233451" y="200660"/>
                </a:lnTo>
                <a:lnTo>
                  <a:pt x="235064" y="200660"/>
                </a:lnTo>
                <a:lnTo>
                  <a:pt x="232968" y="199390"/>
                </a:lnTo>
                <a:close/>
              </a:path>
              <a:path w="322580" h="349250">
                <a:moveTo>
                  <a:pt x="245924" y="201303"/>
                </a:moveTo>
                <a:lnTo>
                  <a:pt x="246037" y="201930"/>
                </a:lnTo>
                <a:lnTo>
                  <a:pt x="246745" y="203183"/>
                </a:lnTo>
                <a:lnTo>
                  <a:pt x="245924" y="201303"/>
                </a:lnTo>
                <a:close/>
              </a:path>
              <a:path w="322580" h="349250">
                <a:moveTo>
                  <a:pt x="76353" y="201324"/>
                </a:moveTo>
                <a:lnTo>
                  <a:pt x="75567" y="203116"/>
                </a:lnTo>
                <a:lnTo>
                  <a:pt x="76238" y="201930"/>
                </a:lnTo>
                <a:lnTo>
                  <a:pt x="76353" y="201324"/>
                </a:lnTo>
                <a:close/>
              </a:path>
              <a:path w="322580" h="349250">
                <a:moveTo>
                  <a:pt x="95719" y="199390"/>
                </a:moveTo>
                <a:lnTo>
                  <a:pt x="94792" y="201930"/>
                </a:lnTo>
                <a:lnTo>
                  <a:pt x="92659" y="201930"/>
                </a:lnTo>
                <a:lnTo>
                  <a:pt x="95094" y="203112"/>
                </a:lnTo>
                <a:lnTo>
                  <a:pt x="95305" y="202944"/>
                </a:lnTo>
                <a:lnTo>
                  <a:pt x="95719" y="199390"/>
                </a:lnTo>
                <a:close/>
              </a:path>
              <a:path w="322580" h="349250">
                <a:moveTo>
                  <a:pt x="226555" y="199390"/>
                </a:moveTo>
                <a:lnTo>
                  <a:pt x="226969" y="202944"/>
                </a:lnTo>
                <a:lnTo>
                  <a:pt x="227181" y="203112"/>
                </a:lnTo>
                <a:lnTo>
                  <a:pt x="229615" y="201930"/>
                </a:lnTo>
                <a:lnTo>
                  <a:pt x="227482" y="201930"/>
                </a:lnTo>
                <a:lnTo>
                  <a:pt x="226555" y="199390"/>
                </a:lnTo>
                <a:close/>
              </a:path>
              <a:path w="322580" h="349250">
                <a:moveTo>
                  <a:pt x="92367" y="200660"/>
                </a:moveTo>
                <a:lnTo>
                  <a:pt x="90487" y="201930"/>
                </a:lnTo>
                <a:lnTo>
                  <a:pt x="94792" y="201930"/>
                </a:lnTo>
                <a:lnTo>
                  <a:pt x="92367" y="200660"/>
                </a:lnTo>
                <a:close/>
              </a:path>
              <a:path w="322580" h="349250">
                <a:moveTo>
                  <a:pt x="229920" y="200660"/>
                </a:moveTo>
                <a:lnTo>
                  <a:pt x="227482" y="201930"/>
                </a:lnTo>
                <a:lnTo>
                  <a:pt x="231787" y="201930"/>
                </a:lnTo>
                <a:lnTo>
                  <a:pt x="229920" y="200660"/>
                </a:lnTo>
                <a:close/>
              </a:path>
              <a:path w="322580" h="349250">
                <a:moveTo>
                  <a:pt x="282663" y="198120"/>
                </a:moveTo>
                <a:lnTo>
                  <a:pt x="286321" y="201930"/>
                </a:lnTo>
                <a:lnTo>
                  <a:pt x="292646" y="201930"/>
                </a:lnTo>
                <a:lnTo>
                  <a:pt x="294843" y="200660"/>
                </a:lnTo>
                <a:lnTo>
                  <a:pt x="286194" y="200660"/>
                </a:lnTo>
                <a:lnTo>
                  <a:pt x="282663" y="198120"/>
                </a:lnTo>
                <a:close/>
              </a:path>
              <a:path w="322580" h="349250">
                <a:moveTo>
                  <a:pt x="16992" y="199390"/>
                </a:moveTo>
                <a:lnTo>
                  <a:pt x="15151" y="199390"/>
                </a:lnTo>
                <a:lnTo>
                  <a:pt x="15252" y="200660"/>
                </a:lnTo>
                <a:lnTo>
                  <a:pt x="16941" y="200660"/>
                </a:lnTo>
                <a:lnTo>
                  <a:pt x="16992" y="199390"/>
                </a:lnTo>
                <a:close/>
              </a:path>
              <a:path w="322580" h="349250">
                <a:moveTo>
                  <a:pt x="18643" y="199390"/>
                </a:moveTo>
                <a:lnTo>
                  <a:pt x="17995" y="199390"/>
                </a:lnTo>
                <a:lnTo>
                  <a:pt x="18135" y="200660"/>
                </a:lnTo>
                <a:lnTo>
                  <a:pt x="18707" y="200660"/>
                </a:lnTo>
                <a:lnTo>
                  <a:pt x="18643" y="199390"/>
                </a:lnTo>
                <a:close/>
              </a:path>
              <a:path w="322580" h="349250">
                <a:moveTo>
                  <a:pt x="19392" y="199390"/>
                </a:moveTo>
                <a:lnTo>
                  <a:pt x="18821" y="199390"/>
                </a:lnTo>
                <a:lnTo>
                  <a:pt x="18986" y="200660"/>
                </a:lnTo>
                <a:lnTo>
                  <a:pt x="19685" y="200660"/>
                </a:lnTo>
                <a:lnTo>
                  <a:pt x="19392" y="199390"/>
                </a:lnTo>
                <a:close/>
              </a:path>
              <a:path w="322580" h="349250">
                <a:moveTo>
                  <a:pt x="20599" y="199390"/>
                </a:moveTo>
                <a:lnTo>
                  <a:pt x="20421" y="199390"/>
                </a:lnTo>
                <a:lnTo>
                  <a:pt x="20561" y="200660"/>
                </a:lnTo>
                <a:lnTo>
                  <a:pt x="20777" y="200660"/>
                </a:lnTo>
                <a:lnTo>
                  <a:pt x="20599" y="199390"/>
                </a:lnTo>
                <a:close/>
              </a:path>
              <a:path w="322580" h="349250">
                <a:moveTo>
                  <a:pt x="22606" y="199390"/>
                </a:moveTo>
                <a:lnTo>
                  <a:pt x="22275" y="199390"/>
                </a:lnTo>
                <a:lnTo>
                  <a:pt x="22047" y="200660"/>
                </a:lnTo>
                <a:lnTo>
                  <a:pt x="23075" y="200660"/>
                </a:lnTo>
                <a:lnTo>
                  <a:pt x="22606" y="199390"/>
                </a:lnTo>
                <a:close/>
              </a:path>
              <a:path w="322580" h="349250">
                <a:moveTo>
                  <a:pt x="29095" y="199390"/>
                </a:moveTo>
                <a:lnTo>
                  <a:pt x="23545" y="199390"/>
                </a:lnTo>
                <a:lnTo>
                  <a:pt x="23075" y="200660"/>
                </a:lnTo>
                <a:lnTo>
                  <a:pt x="29438" y="200660"/>
                </a:lnTo>
                <a:lnTo>
                  <a:pt x="29095" y="199390"/>
                </a:lnTo>
                <a:close/>
              </a:path>
              <a:path w="322580" h="349250">
                <a:moveTo>
                  <a:pt x="91401" y="185420"/>
                </a:moveTo>
                <a:lnTo>
                  <a:pt x="89725" y="185420"/>
                </a:lnTo>
                <a:lnTo>
                  <a:pt x="83718" y="198120"/>
                </a:lnTo>
                <a:lnTo>
                  <a:pt x="82296" y="199390"/>
                </a:lnTo>
                <a:lnTo>
                  <a:pt x="83832" y="199390"/>
                </a:lnTo>
                <a:lnTo>
                  <a:pt x="83870" y="200660"/>
                </a:lnTo>
                <a:lnTo>
                  <a:pt x="84924" y="200660"/>
                </a:lnTo>
                <a:lnTo>
                  <a:pt x="85314" y="200101"/>
                </a:lnTo>
                <a:lnTo>
                  <a:pt x="85332" y="198064"/>
                </a:lnTo>
                <a:lnTo>
                  <a:pt x="91401" y="185420"/>
                </a:lnTo>
                <a:close/>
              </a:path>
              <a:path w="322580" h="349250">
                <a:moveTo>
                  <a:pt x="88468" y="195580"/>
                </a:moveTo>
                <a:lnTo>
                  <a:pt x="85315" y="200099"/>
                </a:lnTo>
                <a:lnTo>
                  <a:pt x="85318" y="200660"/>
                </a:lnTo>
                <a:lnTo>
                  <a:pt x="87210" y="200660"/>
                </a:lnTo>
                <a:lnTo>
                  <a:pt x="88468" y="195580"/>
                </a:lnTo>
                <a:close/>
              </a:path>
              <a:path w="322580" h="349250">
                <a:moveTo>
                  <a:pt x="104432" y="186690"/>
                </a:moveTo>
                <a:lnTo>
                  <a:pt x="103733" y="186690"/>
                </a:lnTo>
                <a:lnTo>
                  <a:pt x="104546" y="200660"/>
                </a:lnTo>
                <a:lnTo>
                  <a:pt x="105295" y="193040"/>
                </a:lnTo>
                <a:lnTo>
                  <a:pt x="104609" y="193040"/>
                </a:lnTo>
                <a:lnTo>
                  <a:pt x="104484" y="187996"/>
                </a:lnTo>
                <a:lnTo>
                  <a:pt x="104432" y="186690"/>
                </a:lnTo>
                <a:close/>
              </a:path>
              <a:path w="322580" h="349250">
                <a:moveTo>
                  <a:pt x="216992" y="185420"/>
                </a:moveTo>
                <a:lnTo>
                  <a:pt x="216230" y="185420"/>
                </a:lnTo>
                <a:lnTo>
                  <a:pt x="217741" y="200660"/>
                </a:lnTo>
                <a:lnTo>
                  <a:pt x="218177" y="193040"/>
                </a:lnTo>
                <a:lnTo>
                  <a:pt x="217665" y="193040"/>
                </a:lnTo>
                <a:lnTo>
                  <a:pt x="217424" y="191770"/>
                </a:lnTo>
                <a:lnTo>
                  <a:pt x="217197" y="187706"/>
                </a:lnTo>
                <a:lnTo>
                  <a:pt x="216992" y="185420"/>
                </a:lnTo>
                <a:close/>
              </a:path>
              <a:path w="322580" h="349250">
                <a:moveTo>
                  <a:pt x="233819" y="195580"/>
                </a:moveTo>
                <a:lnTo>
                  <a:pt x="235064" y="200660"/>
                </a:lnTo>
                <a:lnTo>
                  <a:pt x="236956" y="200660"/>
                </a:lnTo>
                <a:lnTo>
                  <a:pt x="236960" y="200099"/>
                </a:lnTo>
                <a:lnTo>
                  <a:pt x="233819" y="195580"/>
                </a:lnTo>
                <a:close/>
              </a:path>
              <a:path w="322580" h="349250">
                <a:moveTo>
                  <a:pt x="232549" y="185420"/>
                </a:moveTo>
                <a:lnTo>
                  <a:pt x="230873" y="185420"/>
                </a:lnTo>
                <a:lnTo>
                  <a:pt x="236942" y="198064"/>
                </a:lnTo>
                <a:lnTo>
                  <a:pt x="236962" y="200101"/>
                </a:lnTo>
                <a:lnTo>
                  <a:pt x="237350" y="200660"/>
                </a:lnTo>
                <a:lnTo>
                  <a:pt x="238404" y="200660"/>
                </a:lnTo>
                <a:lnTo>
                  <a:pt x="238455" y="199390"/>
                </a:lnTo>
                <a:lnTo>
                  <a:pt x="239979" y="199390"/>
                </a:lnTo>
                <a:lnTo>
                  <a:pt x="238556" y="198120"/>
                </a:lnTo>
                <a:lnTo>
                  <a:pt x="232549" y="185420"/>
                </a:lnTo>
                <a:close/>
              </a:path>
              <a:path w="322580" h="349250">
                <a:moveTo>
                  <a:pt x="288213" y="191770"/>
                </a:moveTo>
                <a:lnTo>
                  <a:pt x="292011" y="194310"/>
                </a:lnTo>
                <a:lnTo>
                  <a:pt x="293463" y="196672"/>
                </a:lnTo>
                <a:lnTo>
                  <a:pt x="293471" y="199390"/>
                </a:lnTo>
                <a:lnTo>
                  <a:pt x="291757" y="200660"/>
                </a:lnTo>
                <a:lnTo>
                  <a:pt x="294843" y="200660"/>
                </a:lnTo>
                <a:lnTo>
                  <a:pt x="294843" y="196850"/>
                </a:lnTo>
                <a:lnTo>
                  <a:pt x="292531" y="194310"/>
                </a:lnTo>
                <a:lnTo>
                  <a:pt x="288213" y="191770"/>
                </a:lnTo>
                <a:close/>
              </a:path>
              <a:path w="322580" h="349250">
                <a:moveTo>
                  <a:pt x="15201" y="198120"/>
                </a:moveTo>
                <a:lnTo>
                  <a:pt x="14617" y="198120"/>
                </a:lnTo>
                <a:lnTo>
                  <a:pt x="14528" y="199390"/>
                </a:lnTo>
                <a:lnTo>
                  <a:pt x="15074" y="199390"/>
                </a:lnTo>
                <a:lnTo>
                  <a:pt x="15201" y="198120"/>
                </a:lnTo>
                <a:close/>
              </a:path>
              <a:path w="322580" h="349250">
                <a:moveTo>
                  <a:pt x="18529" y="198120"/>
                </a:moveTo>
                <a:lnTo>
                  <a:pt x="17780" y="198120"/>
                </a:lnTo>
                <a:lnTo>
                  <a:pt x="17411" y="199390"/>
                </a:lnTo>
                <a:lnTo>
                  <a:pt x="18173" y="199390"/>
                </a:lnTo>
                <a:lnTo>
                  <a:pt x="18529" y="198120"/>
                </a:lnTo>
                <a:close/>
              </a:path>
              <a:path w="322580" h="349250">
                <a:moveTo>
                  <a:pt x="19215" y="198120"/>
                </a:moveTo>
                <a:lnTo>
                  <a:pt x="18529" y="198120"/>
                </a:lnTo>
                <a:lnTo>
                  <a:pt x="18681" y="199390"/>
                </a:lnTo>
                <a:lnTo>
                  <a:pt x="19367" y="199390"/>
                </a:lnTo>
                <a:lnTo>
                  <a:pt x="19215" y="198120"/>
                </a:lnTo>
                <a:close/>
              </a:path>
              <a:path w="322580" h="349250">
                <a:moveTo>
                  <a:pt x="20390" y="198064"/>
                </a:moveTo>
                <a:lnTo>
                  <a:pt x="20472" y="199390"/>
                </a:lnTo>
                <a:lnTo>
                  <a:pt x="21234" y="199390"/>
                </a:lnTo>
                <a:lnTo>
                  <a:pt x="20370" y="198120"/>
                </a:lnTo>
                <a:close/>
              </a:path>
              <a:path w="322580" h="349250">
                <a:moveTo>
                  <a:pt x="22212" y="196850"/>
                </a:moveTo>
                <a:lnTo>
                  <a:pt x="22440" y="199390"/>
                </a:lnTo>
                <a:lnTo>
                  <a:pt x="22212" y="196850"/>
                </a:lnTo>
                <a:close/>
              </a:path>
              <a:path w="322580" h="349250">
                <a:moveTo>
                  <a:pt x="26962" y="198120"/>
                </a:moveTo>
                <a:lnTo>
                  <a:pt x="26174" y="198120"/>
                </a:lnTo>
                <a:lnTo>
                  <a:pt x="25654" y="199390"/>
                </a:lnTo>
                <a:lnTo>
                  <a:pt x="26835" y="199390"/>
                </a:lnTo>
                <a:lnTo>
                  <a:pt x="26962" y="198120"/>
                </a:lnTo>
                <a:close/>
              </a:path>
              <a:path w="322580" h="349250">
                <a:moveTo>
                  <a:pt x="30893" y="193765"/>
                </a:moveTo>
                <a:lnTo>
                  <a:pt x="30175" y="194310"/>
                </a:lnTo>
                <a:lnTo>
                  <a:pt x="29057" y="195580"/>
                </a:lnTo>
                <a:lnTo>
                  <a:pt x="28511" y="195580"/>
                </a:lnTo>
                <a:lnTo>
                  <a:pt x="28371" y="196850"/>
                </a:lnTo>
                <a:lnTo>
                  <a:pt x="27711" y="196850"/>
                </a:lnTo>
                <a:lnTo>
                  <a:pt x="27533" y="198120"/>
                </a:lnTo>
                <a:lnTo>
                  <a:pt x="27597" y="199390"/>
                </a:lnTo>
                <a:lnTo>
                  <a:pt x="28803" y="199390"/>
                </a:lnTo>
                <a:lnTo>
                  <a:pt x="28912" y="196672"/>
                </a:lnTo>
                <a:lnTo>
                  <a:pt x="30365" y="194310"/>
                </a:lnTo>
                <a:lnTo>
                  <a:pt x="30851" y="193976"/>
                </a:lnTo>
                <a:lnTo>
                  <a:pt x="30893" y="193765"/>
                </a:lnTo>
                <a:close/>
              </a:path>
              <a:path w="322580" h="349250">
                <a:moveTo>
                  <a:pt x="75222" y="196850"/>
                </a:moveTo>
                <a:lnTo>
                  <a:pt x="73888" y="196850"/>
                </a:lnTo>
                <a:lnTo>
                  <a:pt x="74650" y="199390"/>
                </a:lnTo>
                <a:lnTo>
                  <a:pt x="76276" y="199390"/>
                </a:lnTo>
                <a:lnTo>
                  <a:pt x="76009" y="198120"/>
                </a:lnTo>
                <a:lnTo>
                  <a:pt x="75222" y="196850"/>
                </a:lnTo>
                <a:close/>
              </a:path>
              <a:path w="322580" h="349250">
                <a:moveTo>
                  <a:pt x="115633" y="187960"/>
                </a:moveTo>
                <a:lnTo>
                  <a:pt x="113614" y="187960"/>
                </a:lnTo>
                <a:lnTo>
                  <a:pt x="114719" y="190500"/>
                </a:lnTo>
                <a:lnTo>
                  <a:pt x="117678" y="199390"/>
                </a:lnTo>
                <a:lnTo>
                  <a:pt x="117348" y="194310"/>
                </a:lnTo>
                <a:lnTo>
                  <a:pt x="116700" y="194310"/>
                </a:lnTo>
                <a:lnTo>
                  <a:pt x="116357" y="191770"/>
                </a:lnTo>
                <a:lnTo>
                  <a:pt x="115735" y="190500"/>
                </a:lnTo>
                <a:lnTo>
                  <a:pt x="115628" y="189906"/>
                </a:lnTo>
                <a:lnTo>
                  <a:pt x="115633" y="187960"/>
                </a:lnTo>
                <a:close/>
              </a:path>
              <a:path w="322580" h="349250">
                <a:moveTo>
                  <a:pt x="206082" y="186690"/>
                </a:moveTo>
                <a:lnTo>
                  <a:pt x="205435" y="186690"/>
                </a:lnTo>
                <a:lnTo>
                  <a:pt x="204597" y="199390"/>
                </a:lnTo>
                <a:lnTo>
                  <a:pt x="206295" y="194310"/>
                </a:lnTo>
                <a:lnTo>
                  <a:pt x="205574" y="194310"/>
                </a:lnTo>
                <a:lnTo>
                  <a:pt x="205798" y="190835"/>
                </a:lnTo>
                <a:lnTo>
                  <a:pt x="206032" y="187706"/>
                </a:lnTo>
                <a:lnTo>
                  <a:pt x="206082" y="186690"/>
                </a:lnTo>
                <a:close/>
              </a:path>
              <a:path w="322580" h="349250">
                <a:moveTo>
                  <a:pt x="14312" y="196850"/>
                </a:moveTo>
                <a:lnTo>
                  <a:pt x="13322" y="196850"/>
                </a:lnTo>
                <a:lnTo>
                  <a:pt x="13411" y="198120"/>
                </a:lnTo>
                <a:lnTo>
                  <a:pt x="14287" y="198120"/>
                </a:lnTo>
                <a:lnTo>
                  <a:pt x="14312" y="196850"/>
                </a:lnTo>
                <a:close/>
              </a:path>
              <a:path w="322580" h="349250">
                <a:moveTo>
                  <a:pt x="16027" y="196850"/>
                </a:moveTo>
                <a:lnTo>
                  <a:pt x="15417" y="196850"/>
                </a:lnTo>
                <a:lnTo>
                  <a:pt x="15443" y="198120"/>
                </a:lnTo>
                <a:lnTo>
                  <a:pt x="15925" y="198120"/>
                </a:lnTo>
                <a:lnTo>
                  <a:pt x="16027" y="196850"/>
                </a:lnTo>
                <a:close/>
              </a:path>
              <a:path w="322580" h="349250">
                <a:moveTo>
                  <a:pt x="18173" y="196850"/>
                </a:moveTo>
                <a:lnTo>
                  <a:pt x="16332" y="196850"/>
                </a:lnTo>
                <a:lnTo>
                  <a:pt x="16814" y="198120"/>
                </a:lnTo>
                <a:lnTo>
                  <a:pt x="17767" y="198120"/>
                </a:lnTo>
                <a:lnTo>
                  <a:pt x="18173" y="196850"/>
                </a:lnTo>
                <a:close/>
              </a:path>
              <a:path w="322580" h="349250">
                <a:moveTo>
                  <a:pt x="19507" y="196850"/>
                </a:moveTo>
                <a:lnTo>
                  <a:pt x="18491" y="196850"/>
                </a:lnTo>
                <a:lnTo>
                  <a:pt x="18110" y="198120"/>
                </a:lnTo>
                <a:lnTo>
                  <a:pt x="19380" y="198120"/>
                </a:lnTo>
                <a:lnTo>
                  <a:pt x="19507" y="196850"/>
                </a:lnTo>
                <a:close/>
              </a:path>
              <a:path w="322580" h="349250">
                <a:moveTo>
                  <a:pt x="21005" y="195580"/>
                </a:moveTo>
                <a:lnTo>
                  <a:pt x="20332" y="195580"/>
                </a:lnTo>
                <a:lnTo>
                  <a:pt x="20472" y="196850"/>
                </a:lnTo>
                <a:lnTo>
                  <a:pt x="19507" y="196850"/>
                </a:lnTo>
                <a:lnTo>
                  <a:pt x="19431" y="198120"/>
                </a:lnTo>
                <a:lnTo>
                  <a:pt x="20066" y="198120"/>
                </a:lnTo>
                <a:lnTo>
                  <a:pt x="21036" y="196097"/>
                </a:lnTo>
                <a:lnTo>
                  <a:pt x="21005" y="195580"/>
                </a:lnTo>
                <a:close/>
              </a:path>
              <a:path w="322580" h="349250">
                <a:moveTo>
                  <a:pt x="24930" y="195580"/>
                </a:moveTo>
                <a:lnTo>
                  <a:pt x="25717" y="196850"/>
                </a:lnTo>
                <a:lnTo>
                  <a:pt x="25793" y="198120"/>
                </a:lnTo>
                <a:lnTo>
                  <a:pt x="25882" y="196850"/>
                </a:lnTo>
                <a:lnTo>
                  <a:pt x="24930" y="195580"/>
                </a:lnTo>
                <a:close/>
              </a:path>
              <a:path w="322580" h="349250">
                <a:moveTo>
                  <a:pt x="64985" y="184150"/>
                </a:moveTo>
                <a:lnTo>
                  <a:pt x="63614" y="184150"/>
                </a:lnTo>
                <a:lnTo>
                  <a:pt x="63210" y="184447"/>
                </a:lnTo>
                <a:lnTo>
                  <a:pt x="63119" y="185203"/>
                </a:lnTo>
                <a:lnTo>
                  <a:pt x="63057" y="188059"/>
                </a:lnTo>
                <a:lnTo>
                  <a:pt x="53003" y="198120"/>
                </a:lnTo>
                <a:lnTo>
                  <a:pt x="57238" y="194310"/>
                </a:lnTo>
                <a:lnTo>
                  <a:pt x="63284" y="187960"/>
                </a:lnTo>
                <a:lnTo>
                  <a:pt x="64668" y="187960"/>
                </a:lnTo>
                <a:lnTo>
                  <a:pt x="64722" y="185203"/>
                </a:lnTo>
                <a:lnTo>
                  <a:pt x="64985" y="184150"/>
                </a:lnTo>
                <a:close/>
              </a:path>
              <a:path w="322580" h="349250">
                <a:moveTo>
                  <a:pt x="78524" y="189230"/>
                </a:moveTo>
                <a:lnTo>
                  <a:pt x="74828" y="192672"/>
                </a:lnTo>
                <a:lnTo>
                  <a:pt x="74883" y="193564"/>
                </a:lnTo>
                <a:lnTo>
                  <a:pt x="76606" y="195580"/>
                </a:lnTo>
                <a:lnTo>
                  <a:pt x="77317" y="198120"/>
                </a:lnTo>
                <a:lnTo>
                  <a:pt x="80200" y="196850"/>
                </a:lnTo>
                <a:lnTo>
                  <a:pt x="78270" y="196850"/>
                </a:lnTo>
                <a:lnTo>
                  <a:pt x="77508" y="194310"/>
                </a:lnTo>
                <a:lnTo>
                  <a:pt x="76136" y="191770"/>
                </a:lnTo>
                <a:lnTo>
                  <a:pt x="78524" y="189230"/>
                </a:lnTo>
                <a:close/>
              </a:path>
              <a:path w="322580" h="349250">
                <a:moveTo>
                  <a:pt x="83908" y="195580"/>
                </a:moveTo>
                <a:lnTo>
                  <a:pt x="82423" y="196850"/>
                </a:lnTo>
                <a:lnTo>
                  <a:pt x="80200" y="196850"/>
                </a:lnTo>
                <a:lnTo>
                  <a:pt x="82689" y="198120"/>
                </a:lnTo>
                <a:lnTo>
                  <a:pt x="83908" y="195580"/>
                </a:lnTo>
                <a:close/>
              </a:path>
              <a:path w="322580" h="349250">
                <a:moveTo>
                  <a:pt x="97015" y="182880"/>
                </a:moveTo>
                <a:lnTo>
                  <a:pt x="95173" y="182880"/>
                </a:lnTo>
                <a:lnTo>
                  <a:pt x="91655" y="198120"/>
                </a:lnTo>
                <a:lnTo>
                  <a:pt x="94825" y="190500"/>
                </a:lnTo>
                <a:lnTo>
                  <a:pt x="94056" y="190500"/>
                </a:lnTo>
                <a:lnTo>
                  <a:pt x="95681" y="184150"/>
                </a:lnTo>
                <a:lnTo>
                  <a:pt x="98501" y="184150"/>
                </a:lnTo>
                <a:lnTo>
                  <a:pt x="97015" y="182880"/>
                </a:lnTo>
                <a:close/>
              </a:path>
              <a:path w="322580" h="349250">
                <a:moveTo>
                  <a:pt x="225869" y="185420"/>
                </a:moveTo>
                <a:lnTo>
                  <a:pt x="225336" y="185420"/>
                </a:lnTo>
                <a:lnTo>
                  <a:pt x="230619" y="198120"/>
                </a:lnTo>
                <a:lnTo>
                  <a:pt x="228860" y="190500"/>
                </a:lnTo>
                <a:lnTo>
                  <a:pt x="228231" y="190500"/>
                </a:lnTo>
                <a:lnTo>
                  <a:pt x="225869" y="185420"/>
                </a:lnTo>
                <a:close/>
              </a:path>
              <a:path w="322580" h="349250">
                <a:moveTo>
                  <a:pt x="238379" y="195580"/>
                </a:moveTo>
                <a:lnTo>
                  <a:pt x="239598" y="198120"/>
                </a:lnTo>
                <a:lnTo>
                  <a:pt x="242074" y="196850"/>
                </a:lnTo>
                <a:lnTo>
                  <a:pt x="239852" y="196850"/>
                </a:lnTo>
                <a:lnTo>
                  <a:pt x="238379" y="195580"/>
                </a:lnTo>
                <a:close/>
              </a:path>
              <a:path w="322580" h="349250">
                <a:moveTo>
                  <a:pt x="243751" y="189230"/>
                </a:moveTo>
                <a:lnTo>
                  <a:pt x="246138" y="191770"/>
                </a:lnTo>
                <a:lnTo>
                  <a:pt x="244767" y="194310"/>
                </a:lnTo>
                <a:lnTo>
                  <a:pt x="244005" y="196850"/>
                </a:lnTo>
                <a:lnTo>
                  <a:pt x="242074" y="196850"/>
                </a:lnTo>
                <a:lnTo>
                  <a:pt x="244970" y="198120"/>
                </a:lnTo>
                <a:lnTo>
                  <a:pt x="245668" y="195580"/>
                </a:lnTo>
                <a:lnTo>
                  <a:pt x="247392" y="193564"/>
                </a:lnTo>
                <a:lnTo>
                  <a:pt x="247446" y="192672"/>
                </a:lnTo>
                <a:lnTo>
                  <a:pt x="243751" y="189230"/>
                </a:lnTo>
                <a:close/>
              </a:path>
              <a:path w="322580" h="349250">
                <a:moveTo>
                  <a:pt x="259118" y="187960"/>
                </a:moveTo>
                <a:lnTo>
                  <a:pt x="261448" y="190500"/>
                </a:lnTo>
                <a:lnTo>
                  <a:pt x="265049" y="194310"/>
                </a:lnTo>
                <a:lnTo>
                  <a:pt x="269214" y="198120"/>
                </a:lnTo>
                <a:lnTo>
                  <a:pt x="259118" y="187960"/>
                </a:lnTo>
                <a:close/>
              </a:path>
              <a:path w="322580" h="349250">
                <a:moveTo>
                  <a:pt x="21094" y="196850"/>
                </a:moveTo>
                <a:lnTo>
                  <a:pt x="20815" y="196850"/>
                </a:lnTo>
                <a:lnTo>
                  <a:pt x="20390" y="198064"/>
                </a:lnTo>
                <a:lnTo>
                  <a:pt x="21094" y="196850"/>
                </a:lnTo>
                <a:close/>
              </a:path>
              <a:path w="322580" h="349250">
                <a:moveTo>
                  <a:pt x="10871" y="194310"/>
                </a:moveTo>
                <a:lnTo>
                  <a:pt x="10629" y="194310"/>
                </a:lnTo>
                <a:lnTo>
                  <a:pt x="13246" y="196850"/>
                </a:lnTo>
                <a:lnTo>
                  <a:pt x="13766" y="196850"/>
                </a:lnTo>
                <a:lnTo>
                  <a:pt x="10871" y="194310"/>
                </a:lnTo>
                <a:close/>
              </a:path>
              <a:path w="322580" h="349250">
                <a:moveTo>
                  <a:pt x="13982" y="194310"/>
                </a:moveTo>
                <a:lnTo>
                  <a:pt x="11595" y="194310"/>
                </a:lnTo>
                <a:lnTo>
                  <a:pt x="14109" y="196850"/>
                </a:lnTo>
                <a:lnTo>
                  <a:pt x="14846" y="196850"/>
                </a:lnTo>
                <a:lnTo>
                  <a:pt x="14706" y="195580"/>
                </a:lnTo>
                <a:lnTo>
                  <a:pt x="13525" y="195580"/>
                </a:lnTo>
                <a:lnTo>
                  <a:pt x="13982" y="194310"/>
                </a:lnTo>
                <a:close/>
              </a:path>
              <a:path w="322580" h="349250">
                <a:moveTo>
                  <a:pt x="16992" y="195580"/>
                </a:moveTo>
                <a:lnTo>
                  <a:pt x="15786" y="195580"/>
                </a:lnTo>
                <a:lnTo>
                  <a:pt x="15748" y="196850"/>
                </a:lnTo>
                <a:lnTo>
                  <a:pt x="16903" y="196850"/>
                </a:lnTo>
                <a:lnTo>
                  <a:pt x="16992" y="195580"/>
                </a:lnTo>
                <a:close/>
              </a:path>
              <a:path w="322580" h="349250">
                <a:moveTo>
                  <a:pt x="17665" y="195580"/>
                </a:moveTo>
                <a:lnTo>
                  <a:pt x="17538" y="196850"/>
                </a:lnTo>
                <a:lnTo>
                  <a:pt x="17881" y="196850"/>
                </a:lnTo>
                <a:lnTo>
                  <a:pt x="17665" y="195580"/>
                </a:lnTo>
                <a:close/>
              </a:path>
              <a:path w="322580" h="349250">
                <a:moveTo>
                  <a:pt x="18567" y="195580"/>
                </a:moveTo>
                <a:lnTo>
                  <a:pt x="18554" y="196850"/>
                </a:lnTo>
                <a:lnTo>
                  <a:pt x="18719" y="196850"/>
                </a:lnTo>
                <a:lnTo>
                  <a:pt x="18567" y="195580"/>
                </a:lnTo>
                <a:close/>
              </a:path>
              <a:path w="322580" h="349250">
                <a:moveTo>
                  <a:pt x="21742" y="195580"/>
                </a:moveTo>
                <a:lnTo>
                  <a:pt x="21412" y="196850"/>
                </a:lnTo>
                <a:lnTo>
                  <a:pt x="21577" y="196850"/>
                </a:lnTo>
                <a:lnTo>
                  <a:pt x="21742" y="195580"/>
                </a:lnTo>
                <a:close/>
              </a:path>
              <a:path w="322580" h="349250">
                <a:moveTo>
                  <a:pt x="22415" y="195580"/>
                </a:moveTo>
                <a:lnTo>
                  <a:pt x="22326" y="196850"/>
                </a:lnTo>
                <a:lnTo>
                  <a:pt x="22415" y="195580"/>
                </a:lnTo>
                <a:close/>
              </a:path>
              <a:path w="322580" h="349250">
                <a:moveTo>
                  <a:pt x="27199" y="196672"/>
                </a:moveTo>
                <a:lnTo>
                  <a:pt x="27190" y="196850"/>
                </a:lnTo>
                <a:lnTo>
                  <a:pt x="27199" y="196672"/>
                </a:lnTo>
                <a:close/>
              </a:path>
              <a:path w="322580" h="349250">
                <a:moveTo>
                  <a:pt x="27254" y="195580"/>
                </a:moveTo>
                <a:lnTo>
                  <a:pt x="26708" y="195580"/>
                </a:lnTo>
                <a:lnTo>
                  <a:pt x="27199" y="196672"/>
                </a:lnTo>
                <a:lnTo>
                  <a:pt x="27254" y="195580"/>
                </a:lnTo>
                <a:close/>
              </a:path>
              <a:path w="322580" h="349250">
                <a:moveTo>
                  <a:pt x="21285" y="195580"/>
                </a:moveTo>
                <a:lnTo>
                  <a:pt x="21094" y="195580"/>
                </a:lnTo>
                <a:lnTo>
                  <a:pt x="21090" y="195985"/>
                </a:lnTo>
                <a:lnTo>
                  <a:pt x="21285" y="195580"/>
                </a:lnTo>
                <a:close/>
              </a:path>
              <a:path w="322580" h="349250">
                <a:moveTo>
                  <a:pt x="58405" y="195044"/>
                </a:moveTo>
                <a:lnTo>
                  <a:pt x="57685" y="195646"/>
                </a:lnTo>
                <a:lnTo>
                  <a:pt x="58405" y="195044"/>
                </a:lnTo>
                <a:close/>
              </a:path>
              <a:path w="322580" h="349250">
                <a:moveTo>
                  <a:pt x="263352" y="194610"/>
                </a:moveTo>
                <a:lnTo>
                  <a:pt x="264464" y="195580"/>
                </a:lnTo>
                <a:lnTo>
                  <a:pt x="263352" y="194610"/>
                </a:lnTo>
                <a:close/>
              </a:path>
              <a:path w="322580" h="349250">
                <a:moveTo>
                  <a:pt x="15024" y="194310"/>
                </a:moveTo>
                <a:lnTo>
                  <a:pt x="14452" y="194310"/>
                </a:lnTo>
                <a:lnTo>
                  <a:pt x="14630" y="195580"/>
                </a:lnTo>
                <a:lnTo>
                  <a:pt x="15024" y="194310"/>
                </a:lnTo>
                <a:close/>
              </a:path>
              <a:path w="322580" h="349250">
                <a:moveTo>
                  <a:pt x="16395" y="194310"/>
                </a:moveTo>
                <a:lnTo>
                  <a:pt x="15836" y="194310"/>
                </a:lnTo>
                <a:lnTo>
                  <a:pt x="16014" y="195580"/>
                </a:lnTo>
                <a:lnTo>
                  <a:pt x="16586" y="195580"/>
                </a:lnTo>
                <a:lnTo>
                  <a:pt x="16395" y="194310"/>
                </a:lnTo>
                <a:close/>
              </a:path>
              <a:path w="322580" h="349250">
                <a:moveTo>
                  <a:pt x="21450" y="194310"/>
                </a:moveTo>
                <a:lnTo>
                  <a:pt x="19329" y="194310"/>
                </a:lnTo>
                <a:lnTo>
                  <a:pt x="19570" y="195580"/>
                </a:lnTo>
                <a:lnTo>
                  <a:pt x="20891" y="195580"/>
                </a:lnTo>
                <a:lnTo>
                  <a:pt x="21450" y="194310"/>
                </a:lnTo>
                <a:close/>
              </a:path>
              <a:path w="322580" h="349250">
                <a:moveTo>
                  <a:pt x="24104" y="194310"/>
                </a:moveTo>
                <a:lnTo>
                  <a:pt x="24485" y="195580"/>
                </a:lnTo>
                <a:lnTo>
                  <a:pt x="24701" y="195580"/>
                </a:lnTo>
                <a:lnTo>
                  <a:pt x="24104" y="194310"/>
                </a:lnTo>
                <a:close/>
              </a:path>
              <a:path w="322580" h="349250">
                <a:moveTo>
                  <a:pt x="28587" y="194310"/>
                </a:moveTo>
                <a:lnTo>
                  <a:pt x="27736" y="194310"/>
                </a:lnTo>
                <a:lnTo>
                  <a:pt x="27774" y="195580"/>
                </a:lnTo>
                <a:lnTo>
                  <a:pt x="28803" y="195580"/>
                </a:lnTo>
                <a:lnTo>
                  <a:pt x="28587" y="194310"/>
                </a:lnTo>
                <a:close/>
              </a:path>
              <a:path w="322580" h="349250">
                <a:moveTo>
                  <a:pt x="57251" y="181610"/>
                </a:moveTo>
                <a:lnTo>
                  <a:pt x="56476" y="181610"/>
                </a:lnTo>
                <a:lnTo>
                  <a:pt x="36144" y="195580"/>
                </a:lnTo>
                <a:lnTo>
                  <a:pt x="49077" y="187960"/>
                </a:lnTo>
                <a:lnTo>
                  <a:pt x="47739" y="187960"/>
                </a:lnTo>
                <a:lnTo>
                  <a:pt x="57251" y="181610"/>
                </a:lnTo>
                <a:close/>
              </a:path>
              <a:path w="322580" h="349250">
                <a:moveTo>
                  <a:pt x="264020" y="181610"/>
                </a:moveTo>
                <a:lnTo>
                  <a:pt x="262420" y="181610"/>
                </a:lnTo>
                <a:lnTo>
                  <a:pt x="286131" y="195580"/>
                </a:lnTo>
                <a:lnTo>
                  <a:pt x="275040" y="187960"/>
                </a:lnTo>
                <a:lnTo>
                  <a:pt x="274535" y="187960"/>
                </a:lnTo>
                <a:lnTo>
                  <a:pt x="264020" y="181610"/>
                </a:lnTo>
                <a:close/>
              </a:path>
              <a:path w="322580" h="349250">
                <a:moveTo>
                  <a:pt x="63830" y="190500"/>
                </a:moveTo>
                <a:lnTo>
                  <a:pt x="63449" y="190500"/>
                </a:lnTo>
                <a:lnTo>
                  <a:pt x="58405" y="195044"/>
                </a:lnTo>
                <a:lnTo>
                  <a:pt x="63830" y="190500"/>
                </a:lnTo>
                <a:close/>
              </a:path>
              <a:path w="322580" h="349250">
                <a:moveTo>
                  <a:pt x="258635" y="190500"/>
                </a:moveTo>
                <a:lnTo>
                  <a:pt x="258445" y="190500"/>
                </a:lnTo>
                <a:lnTo>
                  <a:pt x="263352" y="194610"/>
                </a:lnTo>
                <a:lnTo>
                  <a:pt x="258635" y="190500"/>
                </a:lnTo>
                <a:close/>
              </a:path>
              <a:path w="322580" h="349250">
                <a:moveTo>
                  <a:pt x="8763" y="193040"/>
                </a:moveTo>
                <a:lnTo>
                  <a:pt x="8013" y="193040"/>
                </a:lnTo>
                <a:lnTo>
                  <a:pt x="8216" y="194310"/>
                </a:lnTo>
                <a:lnTo>
                  <a:pt x="9296" y="194310"/>
                </a:lnTo>
                <a:lnTo>
                  <a:pt x="8763" y="193040"/>
                </a:lnTo>
                <a:close/>
              </a:path>
              <a:path w="322580" h="349250">
                <a:moveTo>
                  <a:pt x="13081" y="191770"/>
                </a:moveTo>
                <a:lnTo>
                  <a:pt x="12509" y="193040"/>
                </a:lnTo>
                <a:lnTo>
                  <a:pt x="12293" y="194310"/>
                </a:lnTo>
                <a:lnTo>
                  <a:pt x="12598" y="194310"/>
                </a:lnTo>
                <a:lnTo>
                  <a:pt x="12674" y="193040"/>
                </a:lnTo>
                <a:lnTo>
                  <a:pt x="13081" y="191770"/>
                </a:lnTo>
                <a:close/>
              </a:path>
              <a:path w="322580" h="349250">
                <a:moveTo>
                  <a:pt x="14058" y="191770"/>
                </a:moveTo>
                <a:lnTo>
                  <a:pt x="13868" y="194310"/>
                </a:lnTo>
                <a:lnTo>
                  <a:pt x="14046" y="194310"/>
                </a:lnTo>
                <a:lnTo>
                  <a:pt x="14058" y="191770"/>
                </a:lnTo>
                <a:close/>
              </a:path>
              <a:path w="322580" h="349250">
                <a:moveTo>
                  <a:pt x="16852" y="193040"/>
                </a:moveTo>
                <a:lnTo>
                  <a:pt x="15278" y="193040"/>
                </a:lnTo>
                <a:lnTo>
                  <a:pt x="15252" y="194310"/>
                </a:lnTo>
                <a:lnTo>
                  <a:pt x="17106" y="194310"/>
                </a:lnTo>
                <a:lnTo>
                  <a:pt x="16852" y="193040"/>
                </a:lnTo>
                <a:close/>
              </a:path>
              <a:path w="322580" h="349250">
                <a:moveTo>
                  <a:pt x="21361" y="184150"/>
                </a:moveTo>
                <a:lnTo>
                  <a:pt x="15646" y="186690"/>
                </a:lnTo>
                <a:lnTo>
                  <a:pt x="18453" y="193040"/>
                </a:lnTo>
                <a:lnTo>
                  <a:pt x="18859" y="194310"/>
                </a:lnTo>
                <a:lnTo>
                  <a:pt x="20967" y="193040"/>
                </a:lnTo>
                <a:lnTo>
                  <a:pt x="18834" y="193040"/>
                </a:lnTo>
                <a:lnTo>
                  <a:pt x="16103" y="186690"/>
                </a:lnTo>
                <a:lnTo>
                  <a:pt x="21196" y="185420"/>
                </a:lnTo>
                <a:lnTo>
                  <a:pt x="21899" y="185420"/>
                </a:lnTo>
                <a:lnTo>
                  <a:pt x="21361" y="184150"/>
                </a:lnTo>
                <a:close/>
              </a:path>
              <a:path w="322580" h="349250">
                <a:moveTo>
                  <a:pt x="24345" y="193040"/>
                </a:moveTo>
                <a:lnTo>
                  <a:pt x="23050" y="193040"/>
                </a:lnTo>
                <a:lnTo>
                  <a:pt x="23469" y="194310"/>
                </a:lnTo>
                <a:lnTo>
                  <a:pt x="24739" y="194310"/>
                </a:lnTo>
                <a:lnTo>
                  <a:pt x="24345" y="193040"/>
                </a:lnTo>
                <a:close/>
              </a:path>
              <a:path w="322580" h="349250">
                <a:moveTo>
                  <a:pt x="25323" y="193040"/>
                </a:moveTo>
                <a:lnTo>
                  <a:pt x="25120" y="193040"/>
                </a:lnTo>
                <a:lnTo>
                  <a:pt x="24739" y="194310"/>
                </a:lnTo>
                <a:lnTo>
                  <a:pt x="25514" y="194310"/>
                </a:lnTo>
                <a:lnTo>
                  <a:pt x="25323" y="193040"/>
                </a:lnTo>
                <a:close/>
              </a:path>
              <a:path w="322580" h="349250">
                <a:moveTo>
                  <a:pt x="31038" y="193040"/>
                </a:moveTo>
                <a:lnTo>
                  <a:pt x="28079" y="193040"/>
                </a:lnTo>
                <a:lnTo>
                  <a:pt x="27317" y="194310"/>
                </a:lnTo>
                <a:lnTo>
                  <a:pt x="30175" y="194310"/>
                </a:lnTo>
                <a:lnTo>
                  <a:pt x="30893" y="193765"/>
                </a:lnTo>
                <a:lnTo>
                  <a:pt x="31038" y="193040"/>
                </a:lnTo>
                <a:close/>
              </a:path>
              <a:path w="322580" h="349250">
                <a:moveTo>
                  <a:pt x="30851" y="193976"/>
                </a:moveTo>
                <a:lnTo>
                  <a:pt x="30365" y="194310"/>
                </a:lnTo>
                <a:lnTo>
                  <a:pt x="30784" y="194310"/>
                </a:lnTo>
                <a:lnTo>
                  <a:pt x="30851" y="193976"/>
                </a:lnTo>
                <a:close/>
              </a:path>
              <a:path w="322580" h="349250">
                <a:moveTo>
                  <a:pt x="85191" y="180340"/>
                </a:moveTo>
                <a:lnTo>
                  <a:pt x="83527" y="180340"/>
                </a:lnTo>
                <a:lnTo>
                  <a:pt x="84924" y="182880"/>
                </a:lnTo>
                <a:lnTo>
                  <a:pt x="85153" y="182880"/>
                </a:lnTo>
                <a:lnTo>
                  <a:pt x="79781" y="194310"/>
                </a:lnTo>
                <a:lnTo>
                  <a:pt x="83482" y="189230"/>
                </a:lnTo>
                <a:lnTo>
                  <a:pt x="83146" y="189230"/>
                </a:lnTo>
                <a:lnTo>
                  <a:pt x="85318" y="184150"/>
                </a:lnTo>
                <a:lnTo>
                  <a:pt x="86791" y="184150"/>
                </a:lnTo>
                <a:lnTo>
                  <a:pt x="86563" y="182880"/>
                </a:lnTo>
                <a:lnTo>
                  <a:pt x="85928" y="181610"/>
                </a:lnTo>
                <a:lnTo>
                  <a:pt x="85191" y="180340"/>
                </a:lnTo>
                <a:close/>
              </a:path>
              <a:path w="322580" h="349250">
                <a:moveTo>
                  <a:pt x="116852" y="186690"/>
                </a:moveTo>
                <a:lnTo>
                  <a:pt x="116192" y="186690"/>
                </a:lnTo>
                <a:lnTo>
                  <a:pt x="116243" y="187706"/>
                </a:lnTo>
                <a:lnTo>
                  <a:pt x="116602" y="192672"/>
                </a:lnTo>
                <a:lnTo>
                  <a:pt x="116700" y="194310"/>
                </a:lnTo>
                <a:lnTo>
                  <a:pt x="117348" y="194310"/>
                </a:lnTo>
                <a:lnTo>
                  <a:pt x="116852" y="186690"/>
                </a:lnTo>
                <a:close/>
              </a:path>
              <a:path w="322580" h="349250">
                <a:moveTo>
                  <a:pt x="208661" y="187960"/>
                </a:moveTo>
                <a:lnTo>
                  <a:pt x="206641" y="187960"/>
                </a:lnTo>
                <a:lnTo>
                  <a:pt x="206677" y="189767"/>
                </a:lnTo>
                <a:lnTo>
                  <a:pt x="206552" y="190500"/>
                </a:lnTo>
                <a:lnTo>
                  <a:pt x="205930" y="191770"/>
                </a:lnTo>
                <a:lnTo>
                  <a:pt x="205574" y="194310"/>
                </a:lnTo>
                <a:lnTo>
                  <a:pt x="206295" y="194310"/>
                </a:lnTo>
                <a:lnTo>
                  <a:pt x="207568" y="190500"/>
                </a:lnTo>
                <a:lnTo>
                  <a:pt x="208661" y="187960"/>
                </a:lnTo>
                <a:close/>
              </a:path>
              <a:path w="322580" h="349250">
                <a:moveTo>
                  <a:pt x="236943" y="184150"/>
                </a:moveTo>
                <a:lnTo>
                  <a:pt x="228155" y="184150"/>
                </a:lnTo>
                <a:lnTo>
                  <a:pt x="229552" y="185420"/>
                </a:lnTo>
                <a:lnTo>
                  <a:pt x="236016" y="185420"/>
                </a:lnTo>
                <a:lnTo>
                  <a:pt x="242493" y="194310"/>
                </a:lnTo>
                <a:lnTo>
                  <a:pt x="240111" y="189230"/>
                </a:lnTo>
                <a:lnTo>
                  <a:pt x="239140" y="189230"/>
                </a:lnTo>
                <a:lnTo>
                  <a:pt x="236982" y="185420"/>
                </a:lnTo>
                <a:lnTo>
                  <a:pt x="236943" y="184150"/>
                </a:lnTo>
                <a:close/>
              </a:path>
              <a:path w="322580" h="349250">
                <a:moveTo>
                  <a:pt x="298952" y="193040"/>
                </a:moveTo>
                <a:lnTo>
                  <a:pt x="295262" y="193040"/>
                </a:lnTo>
                <a:lnTo>
                  <a:pt x="299593" y="194310"/>
                </a:lnTo>
                <a:lnTo>
                  <a:pt x="300406" y="193975"/>
                </a:lnTo>
                <a:lnTo>
                  <a:pt x="298952" y="193040"/>
                </a:lnTo>
                <a:close/>
              </a:path>
              <a:path w="322580" h="349250">
                <a:moveTo>
                  <a:pt x="301404" y="193564"/>
                </a:moveTo>
                <a:lnTo>
                  <a:pt x="300406" y="193975"/>
                </a:lnTo>
                <a:lnTo>
                  <a:pt x="300926" y="194310"/>
                </a:lnTo>
                <a:lnTo>
                  <a:pt x="301404" y="193564"/>
                </a:lnTo>
                <a:close/>
              </a:path>
              <a:path w="322580" h="349250">
                <a:moveTo>
                  <a:pt x="32183" y="192849"/>
                </a:moveTo>
                <a:lnTo>
                  <a:pt x="31851" y="193040"/>
                </a:lnTo>
                <a:lnTo>
                  <a:pt x="30893" y="193765"/>
                </a:lnTo>
                <a:lnTo>
                  <a:pt x="30851" y="193976"/>
                </a:lnTo>
                <a:lnTo>
                  <a:pt x="32213" y="193040"/>
                </a:lnTo>
                <a:lnTo>
                  <a:pt x="32183" y="192849"/>
                </a:lnTo>
                <a:close/>
              </a:path>
              <a:path w="322580" h="349250">
                <a:moveTo>
                  <a:pt x="285508" y="185420"/>
                </a:moveTo>
                <a:lnTo>
                  <a:pt x="291116" y="187996"/>
                </a:lnTo>
                <a:lnTo>
                  <a:pt x="300406" y="193975"/>
                </a:lnTo>
                <a:lnTo>
                  <a:pt x="301404" y="193564"/>
                </a:lnTo>
                <a:lnTo>
                  <a:pt x="301741" y="193040"/>
                </a:lnTo>
                <a:lnTo>
                  <a:pt x="301485" y="193040"/>
                </a:lnTo>
                <a:lnTo>
                  <a:pt x="301854" y="192849"/>
                </a:lnTo>
                <a:lnTo>
                  <a:pt x="302556" y="191770"/>
                </a:lnTo>
                <a:lnTo>
                  <a:pt x="299694" y="191770"/>
                </a:lnTo>
                <a:lnTo>
                  <a:pt x="290042" y="186690"/>
                </a:lnTo>
                <a:lnTo>
                  <a:pt x="285508" y="185420"/>
                </a:lnTo>
                <a:close/>
              </a:path>
              <a:path w="322580" h="349250">
                <a:moveTo>
                  <a:pt x="278494" y="171450"/>
                </a:moveTo>
                <a:lnTo>
                  <a:pt x="268820" y="171450"/>
                </a:lnTo>
                <a:lnTo>
                  <a:pt x="272999" y="172720"/>
                </a:lnTo>
                <a:lnTo>
                  <a:pt x="294386" y="175260"/>
                </a:lnTo>
                <a:lnTo>
                  <a:pt x="300202" y="177800"/>
                </a:lnTo>
                <a:lnTo>
                  <a:pt x="303720" y="177800"/>
                </a:lnTo>
                <a:lnTo>
                  <a:pt x="304221" y="178788"/>
                </a:lnTo>
                <a:lnTo>
                  <a:pt x="305409" y="179070"/>
                </a:lnTo>
                <a:lnTo>
                  <a:pt x="305532" y="181376"/>
                </a:lnTo>
                <a:lnTo>
                  <a:pt x="307670" y="185349"/>
                </a:lnTo>
                <a:lnTo>
                  <a:pt x="307788" y="185843"/>
                </a:lnTo>
                <a:lnTo>
                  <a:pt x="307914" y="186777"/>
                </a:lnTo>
                <a:lnTo>
                  <a:pt x="306412" y="190500"/>
                </a:lnTo>
                <a:lnTo>
                  <a:pt x="301867" y="192842"/>
                </a:lnTo>
                <a:lnTo>
                  <a:pt x="301404" y="193564"/>
                </a:lnTo>
                <a:lnTo>
                  <a:pt x="302679" y="193040"/>
                </a:lnTo>
                <a:lnTo>
                  <a:pt x="307213" y="191770"/>
                </a:lnTo>
                <a:lnTo>
                  <a:pt x="308661" y="189376"/>
                </a:lnTo>
                <a:lnTo>
                  <a:pt x="308780" y="189141"/>
                </a:lnTo>
                <a:lnTo>
                  <a:pt x="309638" y="186690"/>
                </a:lnTo>
                <a:lnTo>
                  <a:pt x="309143" y="184150"/>
                </a:lnTo>
                <a:lnTo>
                  <a:pt x="306920" y="180340"/>
                </a:lnTo>
                <a:lnTo>
                  <a:pt x="304749" y="176530"/>
                </a:lnTo>
                <a:lnTo>
                  <a:pt x="300786" y="176530"/>
                </a:lnTo>
                <a:lnTo>
                  <a:pt x="306565" y="175260"/>
                </a:lnTo>
                <a:lnTo>
                  <a:pt x="303161" y="175260"/>
                </a:lnTo>
                <a:lnTo>
                  <a:pt x="278494" y="171450"/>
                </a:lnTo>
                <a:close/>
              </a:path>
              <a:path w="322580" h="349250">
                <a:moveTo>
                  <a:pt x="74828" y="192672"/>
                </a:moveTo>
                <a:lnTo>
                  <a:pt x="74434" y="193040"/>
                </a:lnTo>
                <a:lnTo>
                  <a:pt x="74775" y="193438"/>
                </a:lnTo>
                <a:lnTo>
                  <a:pt x="74828" y="192672"/>
                </a:lnTo>
                <a:close/>
              </a:path>
              <a:path w="322580" h="349250">
                <a:moveTo>
                  <a:pt x="247446" y="192672"/>
                </a:moveTo>
                <a:lnTo>
                  <a:pt x="247500" y="193438"/>
                </a:lnTo>
                <a:lnTo>
                  <a:pt x="247840" y="193040"/>
                </a:lnTo>
                <a:lnTo>
                  <a:pt x="247446" y="192672"/>
                </a:lnTo>
                <a:close/>
              </a:path>
              <a:path w="322580" h="349250">
                <a:moveTo>
                  <a:pt x="8890" y="191770"/>
                </a:moveTo>
                <a:lnTo>
                  <a:pt x="7429" y="191770"/>
                </a:lnTo>
                <a:lnTo>
                  <a:pt x="7823" y="193040"/>
                </a:lnTo>
                <a:lnTo>
                  <a:pt x="8813" y="193040"/>
                </a:lnTo>
                <a:lnTo>
                  <a:pt x="8890" y="191770"/>
                </a:lnTo>
                <a:close/>
              </a:path>
              <a:path w="322580" h="349250">
                <a:moveTo>
                  <a:pt x="15138" y="191770"/>
                </a:moveTo>
                <a:lnTo>
                  <a:pt x="15278" y="193040"/>
                </a:lnTo>
                <a:lnTo>
                  <a:pt x="15138" y="191770"/>
                </a:lnTo>
                <a:close/>
              </a:path>
              <a:path w="322580" h="349250">
                <a:moveTo>
                  <a:pt x="17665" y="191770"/>
                </a:moveTo>
                <a:lnTo>
                  <a:pt x="16179" y="191770"/>
                </a:lnTo>
                <a:lnTo>
                  <a:pt x="16573" y="193040"/>
                </a:lnTo>
                <a:lnTo>
                  <a:pt x="17551" y="193040"/>
                </a:lnTo>
                <a:lnTo>
                  <a:pt x="17665" y="191770"/>
                </a:lnTo>
                <a:close/>
              </a:path>
              <a:path w="322580" h="349250">
                <a:moveTo>
                  <a:pt x="20116" y="191770"/>
                </a:moveTo>
                <a:lnTo>
                  <a:pt x="18859" y="191770"/>
                </a:lnTo>
                <a:lnTo>
                  <a:pt x="19138" y="193040"/>
                </a:lnTo>
                <a:lnTo>
                  <a:pt x="19443" y="193040"/>
                </a:lnTo>
                <a:lnTo>
                  <a:pt x="20116" y="191770"/>
                </a:lnTo>
                <a:close/>
              </a:path>
              <a:path w="322580" h="349250">
                <a:moveTo>
                  <a:pt x="22263" y="191770"/>
                </a:moveTo>
                <a:lnTo>
                  <a:pt x="21793" y="191770"/>
                </a:lnTo>
                <a:lnTo>
                  <a:pt x="21717" y="193040"/>
                </a:lnTo>
                <a:lnTo>
                  <a:pt x="21996" y="193040"/>
                </a:lnTo>
                <a:lnTo>
                  <a:pt x="22263" y="191770"/>
                </a:lnTo>
                <a:close/>
              </a:path>
              <a:path w="322580" h="349250">
                <a:moveTo>
                  <a:pt x="24638" y="191770"/>
                </a:moveTo>
                <a:lnTo>
                  <a:pt x="24180" y="191770"/>
                </a:lnTo>
                <a:lnTo>
                  <a:pt x="23456" y="193040"/>
                </a:lnTo>
                <a:lnTo>
                  <a:pt x="24892" y="193040"/>
                </a:lnTo>
                <a:lnTo>
                  <a:pt x="24638" y="191770"/>
                </a:lnTo>
                <a:close/>
              </a:path>
              <a:path w="322580" h="349250">
                <a:moveTo>
                  <a:pt x="27914" y="191770"/>
                </a:moveTo>
                <a:lnTo>
                  <a:pt x="27012" y="191770"/>
                </a:lnTo>
                <a:lnTo>
                  <a:pt x="27178" y="193040"/>
                </a:lnTo>
                <a:lnTo>
                  <a:pt x="27940" y="193040"/>
                </a:lnTo>
                <a:lnTo>
                  <a:pt x="27914" y="191770"/>
                </a:lnTo>
                <a:close/>
              </a:path>
              <a:path w="322580" h="349250">
                <a:moveTo>
                  <a:pt x="29235" y="191770"/>
                </a:moveTo>
                <a:lnTo>
                  <a:pt x="28409" y="191770"/>
                </a:lnTo>
                <a:lnTo>
                  <a:pt x="27940" y="193040"/>
                </a:lnTo>
                <a:lnTo>
                  <a:pt x="29286" y="193040"/>
                </a:lnTo>
                <a:lnTo>
                  <a:pt x="29235" y="191770"/>
                </a:lnTo>
                <a:close/>
              </a:path>
              <a:path w="322580" h="349250">
                <a:moveTo>
                  <a:pt x="32334" y="191770"/>
                </a:moveTo>
                <a:lnTo>
                  <a:pt x="31457" y="191770"/>
                </a:lnTo>
                <a:lnTo>
                  <a:pt x="31292" y="193040"/>
                </a:lnTo>
                <a:lnTo>
                  <a:pt x="31851" y="193040"/>
                </a:lnTo>
                <a:lnTo>
                  <a:pt x="32183" y="192849"/>
                </a:lnTo>
                <a:lnTo>
                  <a:pt x="32334" y="191770"/>
                </a:lnTo>
                <a:close/>
              </a:path>
              <a:path w="322580" h="349250">
                <a:moveTo>
                  <a:pt x="34061" y="191770"/>
                </a:moveTo>
                <a:lnTo>
                  <a:pt x="32194" y="192842"/>
                </a:lnTo>
                <a:lnTo>
                  <a:pt x="32156" y="193040"/>
                </a:lnTo>
                <a:lnTo>
                  <a:pt x="34061" y="191770"/>
                </a:lnTo>
                <a:close/>
              </a:path>
              <a:path w="322580" h="349250">
                <a:moveTo>
                  <a:pt x="106045" y="185420"/>
                </a:moveTo>
                <a:lnTo>
                  <a:pt x="105283" y="185420"/>
                </a:lnTo>
                <a:lnTo>
                  <a:pt x="105077" y="187706"/>
                </a:lnTo>
                <a:lnTo>
                  <a:pt x="104863" y="191770"/>
                </a:lnTo>
                <a:lnTo>
                  <a:pt x="104609" y="193040"/>
                </a:lnTo>
                <a:lnTo>
                  <a:pt x="105295" y="193040"/>
                </a:lnTo>
                <a:lnTo>
                  <a:pt x="106045" y="185420"/>
                </a:lnTo>
                <a:close/>
              </a:path>
              <a:path w="322580" h="349250">
                <a:moveTo>
                  <a:pt x="218541" y="186690"/>
                </a:moveTo>
                <a:lnTo>
                  <a:pt x="217855" y="186690"/>
                </a:lnTo>
                <a:lnTo>
                  <a:pt x="217791" y="188175"/>
                </a:lnTo>
                <a:lnTo>
                  <a:pt x="217665" y="193040"/>
                </a:lnTo>
                <a:lnTo>
                  <a:pt x="218177" y="193040"/>
                </a:lnTo>
                <a:lnTo>
                  <a:pt x="218541" y="186690"/>
                </a:lnTo>
                <a:close/>
              </a:path>
              <a:path w="322580" h="349250">
                <a:moveTo>
                  <a:pt x="301867" y="192842"/>
                </a:moveTo>
                <a:lnTo>
                  <a:pt x="301485" y="193040"/>
                </a:lnTo>
                <a:lnTo>
                  <a:pt x="301741" y="193040"/>
                </a:lnTo>
                <a:lnTo>
                  <a:pt x="301867" y="192842"/>
                </a:lnTo>
                <a:close/>
              </a:path>
              <a:path w="322580" h="349250">
                <a:moveTo>
                  <a:pt x="8153" y="190500"/>
                </a:moveTo>
                <a:lnTo>
                  <a:pt x="6667" y="190500"/>
                </a:lnTo>
                <a:lnTo>
                  <a:pt x="6908" y="191770"/>
                </a:lnTo>
                <a:lnTo>
                  <a:pt x="7759" y="191770"/>
                </a:lnTo>
                <a:lnTo>
                  <a:pt x="8153" y="190500"/>
                </a:lnTo>
                <a:close/>
              </a:path>
              <a:path w="322580" h="349250">
                <a:moveTo>
                  <a:pt x="12750" y="190500"/>
                </a:moveTo>
                <a:lnTo>
                  <a:pt x="13004" y="191770"/>
                </a:lnTo>
                <a:lnTo>
                  <a:pt x="12750" y="190500"/>
                </a:lnTo>
                <a:close/>
              </a:path>
              <a:path w="322580" h="349250">
                <a:moveTo>
                  <a:pt x="13779" y="190500"/>
                </a:moveTo>
                <a:lnTo>
                  <a:pt x="13614" y="191770"/>
                </a:lnTo>
                <a:lnTo>
                  <a:pt x="13779" y="190500"/>
                </a:lnTo>
                <a:close/>
              </a:path>
              <a:path w="322580" h="349250">
                <a:moveTo>
                  <a:pt x="15621" y="190500"/>
                </a:moveTo>
                <a:lnTo>
                  <a:pt x="15722" y="191770"/>
                </a:lnTo>
                <a:lnTo>
                  <a:pt x="15621" y="190500"/>
                </a:lnTo>
                <a:close/>
              </a:path>
              <a:path w="322580" h="349250">
                <a:moveTo>
                  <a:pt x="16332" y="190500"/>
                </a:moveTo>
                <a:lnTo>
                  <a:pt x="16154" y="191770"/>
                </a:lnTo>
                <a:lnTo>
                  <a:pt x="16535" y="191770"/>
                </a:lnTo>
                <a:lnTo>
                  <a:pt x="16332" y="190500"/>
                </a:lnTo>
                <a:close/>
              </a:path>
              <a:path w="322580" h="349250">
                <a:moveTo>
                  <a:pt x="16675" y="190500"/>
                </a:moveTo>
                <a:lnTo>
                  <a:pt x="16662" y="191770"/>
                </a:lnTo>
                <a:lnTo>
                  <a:pt x="16802" y="191770"/>
                </a:lnTo>
                <a:lnTo>
                  <a:pt x="16675" y="190500"/>
                </a:lnTo>
                <a:close/>
              </a:path>
              <a:path w="322580" h="349250">
                <a:moveTo>
                  <a:pt x="18389" y="190500"/>
                </a:moveTo>
                <a:lnTo>
                  <a:pt x="18224" y="190500"/>
                </a:lnTo>
                <a:lnTo>
                  <a:pt x="18389" y="191770"/>
                </a:lnTo>
                <a:lnTo>
                  <a:pt x="18389" y="190500"/>
                </a:lnTo>
                <a:close/>
              </a:path>
              <a:path w="322580" h="349250">
                <a:moveTo>
                  <a:pt x="19051" y="191205"/>
                </a:moveTo>
                <a:lnTo>
                  <a:pt x="19113" y="191770"/>
                </a:lnTo>
                <a:lnTo>
                  <a:pt x="19051" y="191205"/>
                </a:lnTo>
                <a:close/>
              </a:path>
              <a:path w="322580" h="349250">
                <a:moveTo>
                  <a:pt x="19215" y="190500"/>
                </a:moveTo>
                <a:lnTo>
                  <a:pt x="19278" y="191770"/>
                </a:lnTo>
                <a:lnTo>
                  <a:pt x="19215" y="190500"/>
                </a:lnTo>
                <a:close/>
              </a:path>
              <a:path w="322580" h="349250">
                <a:moveTo>
                  <a:pt x="20169" y="190835"/>
                </a:moveTo>
                <a:lnTo>
                  <a:pt x="19786" y="191770"/>
                </a:lnTo>
                <a:lnTo>
                  <a:pt x="20281" y="191770"/>
                </a:lnTo>
                <a:lnTo>
                  <a:pt x="20169" y="190835"/>
                </a:lnTo>
                <a:close/>
              </a:path>
              <a:path w="322580" h="349250">
                <a:moveTo>
                  <a:pt x="20434" y="190500"/>
                </a:moveTo>
                <a:lnTo>
                  <a:pt x="20459" y="191770"/>
                </a:lnTo>
                <a:lnTo>
                  <a:pt x="20434" y="190500"/>
                </a:lnTo>
                <a:close/>
              </a:path>
              <a:path w="322580" h="349250">
                <a:moveTo>
                  <a:pt x="20535" y="190500"/>
                </a:moveTo>
                <a:lnTo>
                  <a:pt x="20574" y="191770"/>
                </a:lnTo>
                <a:lnTo>
                  <a:pt x="20535" y="190500"/>
                </a:lnTo>
                <a:close/>
              </a:path>
              <a:path w="322580" h="349250">
                <a:moveTo>
                  <a:pt x="20662" y="190500"/>
                </a:moveTo>
                <a:lnTo>
                  <a:pt x="20713" y="191770"/>
                </a:lnTo>
                <a:lnTo>
                  <a:pt x="20662" y="190500"/>
                </a:lnTo>
                <a:close/>
              </a:path>
              <a:path w="322580" h="349250">
                <a:moveTo>
                  <a:pt x="20904" y="190500"/>
                </a:moveTo>
                <a:lnTo>
                  <a:pt x="20764" y="190500"/>
                </a:lnTo>
                <a:lnTo>
                  <a:pt x="20802" y="191770"/>
                </a:lnTo>
                <a:lnTo>
                  <a:pt x="20955" y="191770"/>
                </a:lnTo>
                <a:lnTo>
                  <a:pt x="20904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0980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0993" y="190500"/>
                </a:moveTo>
                <a:lnTo>
                  <a:pt x="21094" y="191770"/>
                </a:lnTo>
                <a:lnTo>
                  <a:pt x="20993" y="190500"/>
                </a:lnTo>
                <a:close/>
              </a:path>
              <a:path w="322580" h="349250">
                <a:moveTo>
                  <a:pt x="21145" y="190500"/>
                </a:moveTo>
                <a:lnTo>
                  <a:pt x="20993" y="190500"/>
                </a:lnTo>
                <a:lnTo>
                  <a:pt x="21107" y="191770"/>
                </a:lnTo>
                <a:lnTo>
                  <a:pt x="21272" y="191770"/>
                </a:lnTo>
                <a:lnTo>
                  <a:pt x="21145" y="190500"/>
                </a:lnTo>
                <a:close/>
              </a:path>
              <a:path w="322580" h="349250">
                <a:moveTo>
                  <a:pt x="21386" y="190500"/>
                </a:moveTo>
                <a:lnTo>
                  <a:pt x="21272" y="191770"/>
                </a:lnTo>
                <a:lnTo>
                  <a:pt x="21488" y="191770"/>
                </a:lnTo>
                <a:lnTo>
                  <a:pt x="21386" y="190500"/>
                </a:lnTo>
                <a:close/>
              </a:path>
              <a:path w="322580" h="349250">
                <a:moveTo>
                  <a:pt x="21475" y="190500"/>
                </a:moveTo>
                <a:lnTo>
                  <a:pt x="21526" y="191770"/>
                </a:lnTo>
                <a:lnTo>
                  <a:pt x="21475" y="190500"/>
                </a:lnTo>
                <a:close/>
              </a:path>
              <a:path w="322580" h="349250">
                <a:moveTo>
                  <a:pt x="21640" y="190500"/>
                </a:moveTo>
                <a:lnTo>
                  <a:pt x="21475" y="190500"/>
                </a:lnTo>
                <a:lnTo>
                  <a:pt x="21590" y="191770"/>
                </a:lnTo>
                <a:lnTo>
                  <a:pt x="21640" y="190500"/>
                </a:lnTo>
                <a:close/>
              </a:path>
              <a:path w="322580" h="349250">
                <a:moveTo>
                  <a:pt x="22555" y="190500"/>
                </a:moveTo>
                <a:lnTo>
                  <a:pt x="21678" y="190500"/>
                </a:lnTo>
                <a:lnTo>
                  <a:pt x="21704" y="191770"/>
                </a:lnTo>
                <a:lnTo>
                  <a:pt x="22466" y="191770"/>
                </a:lnTo>
                <a:lnTo>
                  <a:pt x="22555" y="190500"/>
                </a:lnTo>
                <a:close/>
              </a:path>
              <a:path w="322580" h="349250">
                <a:moveTo>
                  <a:pt x="22618" y="190500"/>
                </a:moveTo>
                <a:lnTo>
                  <a:pt x="22517" y="191770"/>
                </a:lnTo>
                <a:lnTo>
                  <a:pt x="22618" y="190500"/>
                </a:lnTo>
                <a:close/>
              </a:path>
              <a:path w="322580" h="349250">
                <a:moveTo>
                  <a:pt x="24168" y="190500"/>
                </a:moveTo>
                <a:lnTo>
                  <a:pt x="23926" y="190500"/>
                </a:lnTo>
                <a:lnTo>
                  <a:pt x="23761" y="191770"/>
                </a:lnTo>
                <a:lnTo>
                  <a:pt x="24371" y="191770"/>
                </a:lnTo>
                <a:lnTo>
                  <a:pt x="24168" y="190500"/>
                </a:lnTo>
                <a:close/>
              </a:path>
              <a:path w="322580" h="349250">
                <a:moveTo>
                  <a:pt x="27851" y="190500"/>
                </a:moveTo>
                <a:lnTo>
                  <a:pt x="27025" y="190500"/>
                </a:lnTo>
                <a:lnTo>
                  <a:pt x="27165" y="191770"/>
                </a:lnTo>
                <a:lnTo>
                  <a:pt x="27813" y="191770"/>
                </a:lnTo>
                <a:lnTo>
                  <a:pt x="27851" y="190500"/>
                </a:lnTo>
                <a:close/>
              </a:path>
              <a:path w="322580" h="349250">
                <a:moveTo>
                  <a:pt x="28486" y="190500"/>
                </a:moveTo>
                <a:lnTo>
                  <a:pt x="27851" y="190500"/>
                </a:lnTo>
                <a:lnTo>
                  <a:pt x="27901" y="191770"/>
                </a:lnTo>
                <a:lnTo>
                  <a:pt x="28638" y="191770"/>
                </a:lnTo>
                <a:lnTo>
                  <a:pt x="28486" y="190500"/>
                </a:lnTo>
                <a:close/>
              </a:path>
              <a:path w="322580" h="349250">
                <a:moveTo>
                  <a:pt x="55054" y="179070"/>
                </a:moveTo>
                <a:lnTo>
                  <a:pt x="50914" y="179070"/>
                </a:lnTo>
                <a:lnTo>
                  <a:pt x="47205" y="181610"/>
                </a:lnTo>
                <a:lnTo>
                  <a:pt x="37743" y="186777"/>
                </a:lnTo>
                <a:lnTo>
                  <a:pt x="33807" y="189230"/>
                </a:lnTo>
                <a:lnTo>
                  <a:pt x="31254" y="189230"/>
                </a:lnTo>
                <a:lnTo>
                  <a:pt x="31623" y="190500"/>
                </a:lnTo>
                <a:lnTo>
                  <a:pt x="31940" y="190500"/>
                </a:lnTo>
                <a:lnTo>
                  <a:pt x="31864" y="191770"/>
                </a:lnTo>
                <a:lnTo>
                  <a:pt x="32359" y="191770"/>
                </a:lnTo>
                <a:lnTo>
                  <a:pt x="36902" y="188999"/>
                </a:lnTo>
                <a:lnTo>
                  <a:pt x="38544" y="187960"/>
                </a:lnTo>
                <a:lnTo>
                  <a:pt x="45135" y="185420"/>
                </a:lnTo>
                <a:lnTo>
                  <a:pt x="53530" y="180340"/>
                </a:lnTo>
                <a:lnTo>
                  <a:pt x="57708" y="180340"/>
                </a:lnTo>
                <a:lnTo>
                  <a:pt x="55054" y="179070"/>
                </a:lnTo>
                <a:close/>
              </a:path>
              <a:path w="322580" h="349250">
                <a:moveTo>
                  <a:pt x="64668" y="187960"/>
                </a:moveTo>
                <a:lnTo>
                  <a:pt x="63284" y="187960"/>
                </a:lnTo>
                <a:lnTo>
                  <a:pt x="63416" y="189376"/>
                </a:lnTo>
                <a:lnTo>
                  <a:pt x="63652" y="190500"/>
                </a:lnTo>
                <a:lnTo>
                  <a:pt x="63830" y="190500"/>
                </a:lnTo>
                <a:lnTo>
                  <a:pt x="63957" y="191770"/>
                </a:lnTo>
                <a:lnTo>
                  <a:pt x="65608" y="191770"/>
                </a:lnTo>
                <a:lnTo>
                  <a:pt x="64668" y="187960"/>
                </a:lnTo>
                <a:close/>
              </a:path>
              <a:path w="322580" h="349250">
                <a:moveTo>
                  <a:pt x="74587" y="187960"/>
                </a:moveTo>
                <a:lnTo>
                  <a:pt x="72669" y="190500"/>
                </a:lnTo>
                <a:lnTo>
                  <a:pt x="69532" y="190500"/>
                </a:lnTo>
                <a:lnTo>
                  <a:pt x="72161" y="191770"/>
                </a:lnTo>
                <a:lnTo>
                  <a:pt x="74587" y="187960"/>
                </a:lnTo>
                <a:close/>
              </a:path>
              <a:path w="322580" h="349250">
                <a:moveTo>
                  <a:pt x="247688" y="187960"/>
                </a:moveTo>
                <a:lnTo>
                  <a:pt x="250113" y="191770"/>
                </a:lnTo>
                <a:lnTo>
                  <a:pt x="252742" y="190500"/>
                </a:lnTo>
                <a:lnTo>
                  <a:pt x="249605" y="190500"/>
                </a:lnTo>
                <a:lnTo>
                  <a:pt x="247688" y="187960"/>
                </a:lnTo>
                <a:close/>
              </a:path>
              <a:path w="322580" h="349250">
                <a:moveTo>
                  <a:pt x="249840" y="175260"/>
                </a:moveTo>
                <a:lnTo>
                  <a:pt x="246888" y="175260"/>
                </a:lnTo>
                <a:lnTo>
                  <a:pt x="256324" y="181610"/>
                </a:lnTo>
                <a:lnTo>
                  <a:pt x="256712" y="182631"/>
                </a:lnTo>
                <a:lnTo>
                  <a:pt x="256819" y="182827"/>
                </a:lnTo>
                <a:lnTo>
                  <a:pt x="256971" y="182880"/>
                </a:lnTo>
                <a:lnTo>
                  <a:pt x="257023" y="183451"/>
                </a:lnTo>
                <a:lnTo>
                  <a:pt x="257241" y="184023"/>
                </a:lnTo>
                <a:lnTo>
                  <a:pt x="257552" y="185203"/>
                </a:lnTo>
                <a:lnTo>
                  <a:pt x="257597" y="187996"/>
                </a:lnTo>
                <a:lnTo>
                  <a:pt x="256667" y="191770"/>
                </a:lnTo>
                <a:lnTo>
                  <a:pt x="258318" y="191770"/>
                </a:lnTo>
                <a:lnTo>
                  <a:pt x="258445" y="190500"/>
                </a:lnTo>
                <a:lnTo>
                  <a:pt x="258635" y="190500"/>
                </a:lnTo>
                <a:lnTo>
                  <a:pt x="258877" y="189287"/>
                </a:lnTo>
                <a:lnTo>
                  <a:pt x="258991" y="187960"/>
                </a:lnTo>
                <a:lnTo>
                  <a:pt x="259064" y="184447"/>
                </a:lnTo>
                <a:lnTo>
                  <a:pt x="258660" y="184150"/>
                </a:lnTo>
                <a:lnTo>
                  <a:pt x="261471" y="184150"/>
                </a:lnTo>
                <a:lnTo>
                  <a:pt x="258965" y="181610"/>
                </a:lnTo>
                <a:lnTo>
                  <a:pt x="266268" y="181610"/>
                </a:lnTo>
                <a:lnTo>
                  <a:pt x="267639" y="180340"/>
                </a:lnTo>
                <a:lnTo>
                  <a:pt x="262343" y="180340"/>
                </a:lnTo>
                <a:lnTo>
                  <a:pt x="254050" y="179070"/>
                </a:lnTo>
                <a:lnTo>
                  <a:pt x="249840" y="175260"/>
                </a:lnTo>
                <a:close/>
              </a:path>
              <a:path w="322580" h="349250">
                <a:moveTo>
                  <a:pt x="294703" y="176530"/>
                </a:moveTo>
                <a:lnTo>
                  <a:pt x="288328" y="176530"/>
                </a:lnTo>
                <a:lnTo>
                  <a:pt x="294195" y="177800"/>
                </a:lnTo>
                <a:lnTo>
                  <a:pt x="302958" y="179070"/>
                </a:lnTo>
                <a:lnTo>
                  <a:pt x="303766" y="185203"/>
                </a:lnTo>
                <a:lnTo>
                  <a:pt x="303888" y="186777"/>
                </a:lnTo>
                <a:lnTo>
                  <a:pt x="299694" y="191770"/>
                </a:lnTo>
                <a:lnTo>
                  <a:pt x="302556" y="191770"/>
                </a:lnTo>
                <a:lnTo>
                  <a:pt x="305759" y="186777"/>
                </a:lnTo>
                <a:lnTo>
                  <a:pt x="305641" y="183422"/>
                </a:lnTo>
                <a:lnTo>
                  <a:pt x="305532" y="181376"/>
                </a:lnTo>
                <a:lnTo>
                  <a:pt x="304221" y="178788"/>
                </a:lnTo>
                <a:lnTo>
                  <a:pt x="294703" y="176530"/>
                </a:lnTo>
                <a:close/>
              </a:path>
              <a:path w="322580" h="349250">
                <a:moveTo>
                  <a:pt x="18973" y="190500"/>
                </a:moveTo>
                <a:lnTo>
                  <a:pt x="19051" y="191205"/>
                </a:lnTo>
                <a:lnTo>
                  <a:pt x="18973" y="190500"/>
                </a:lnTo>
                <a:close/>
              </a:path>
              <a:path w="322580" h="349250">
                <a:moveTo>
                  <a:pt x="20307" y="190500"/>
                </a:moveTo>
                <a:lnTo>
                  <a:pt x="20129" y="190500"/>
                </a:lnTo>
                <a:lnTo>
                  <a:pt x="20169" y="190835"/>
                </a:lnTo>
                <a:lnTo>
                  <a:pt x="20307" y="190500"/>
                </a:lnTo>
                <a:close/>
              </a:path>
              <a:path w="322580" h="349250">
                <a:moveTo>
                  <a:pt x="7797" y="189230"/>
                </a:moveTo>
                <a:lnTo>
                  <a:pt x="5803" y="189230"/>
                </a:lnTo>
                <a:lnTo>
                  <a:pt x="6261" y="190500"/>
                </a:lnTo>
                <a:lnTo>
                  <a:pt x="7518" y="190500"/>
                </a:lnTo>
                <a:lnTo>
                  <a:pt x="7797" y="189230"/>
                </a:lnTo>
                <a:close/>
              </a:path>
              <a:path w="322580" h="349250">
                <a:moveTo>
                  <a:pt x="11214" y="189230"/>
                </a:moveTo>
                <a:lnTo>
                  <a:pt x="10972" y="190500"/>
                </a:lnTo>
                <a:lnTo>
                  <a:pt x="11214" y="189230"/>
                </a:lnTo>
                <a:close/>
              </a:path>
              <a:path w="322580" h="349250">
                <a:moveTo>
                  <a:pt x="13335" y="189230"/>
                </a:moveTo>
                <a:lnTo>
                  <a:pt x="12979" y="189230"/>
                </a:lnTo>
                <a:lnTo>
                  <a:pt x="13042" y="190500"/>
                </a:lnTo>
                <a:lnTo>
                  <a:pt x="13423" y="190500"/>
                </a:lnTo>
                <a:lnTo>
                  <a:pt x="13335" y="189230"/>
                </a:lnTo>
                <a:close/>
              </a:path>
              <a:path w="322580" h="349250">
                <a:moveTo>
                  <a:pt x="13601" y="189230"/>
                </a:moveTo>
                <a:lnTo>
                  <a:pt x="13423" y="190500"/>
                </a:lnTo>
                <a:lnTo>
                  <a:pt x="13601" y="189230"/>
                </a:lnTo>
                <a:close/>
              </a:path>
              <a:path w="322580" h="349250">
                <a:moveTo>
                  <a:pt x="13931" y="189230"/>
                </a:moveTo>
                <a:lnTo>
                  <a:pt x="13842" y="190500"/>
                </a:lnTo>
                <a:lnTo>
                  <a:pt x="13931" y="189230"/>
                </a:lnTo>
                <a:close/>
              </a:path>
              <a:path w="322580" h="349250">
                <a:moveTo>
                  <a:pt x="14859" y="189230"/>
                </a:moveTo>
                <a:lnTo>
                  <a:pt x="14897" y="190500"/>
                </a:lnTo>
                <a:lnTo>
                  <a:pt x="14859" y="189230"/>
                </a:lnTo>
                <a:close/>
              </a:path>
              <a:path w="322580" h="349250">
                <a:moveTo>
                  <a:pt x="15074" y="189230"/>
                </a:moveTo>
                <a:lnTo>
                  <a:pt x="14935" y="190500"/>
                </a:lnTo>
                <a:lnTo>
                  <a:pt x="15214" y="190500"/>
                </a:lnTo>
                <a:lnTo>
                  <a:pt x="15074" y="189230"/>
                </a:lnTo>
                <a:close/>
              </a:path>
              <a:path w="322580" h="349250">
                <a:moveTo>
                  <a:pt x="15328" y="189230"/>
                </a:moveTo>
                <a:lnTo>
                  <a:pt x="15214" y="190500"/>
                </a:lnTo>
                <a:lnTo>
                  <a:pt x="15328" y="189230"/>
                </a:lnTo>
                <a:close/>
              </a:path>
              <a:path w="322580" h="349250">
                <a:moveTo>
                  <a:pt x="15430" y="189230"/>
                </a:moveTo>
                <a:lnTo>
                  <a:pt x="15570" y="190500"/>
                </a:lnTo>
                <a:lnTo>
                  <a:pt x="15430" y="189230"/>
                </a:lnTo>
                <a:close/>
              </a:path>
              <a:path w="322580" h="349250">
                <a:moveTo>
                  <a:pt x="17861" y="189774"/>
                </a:moveTo>
                <a:lnTo>
                  <a:pt x="17767" y="190500"/>
                </a:lnTo>
                <a:lnTo>
                  <a:pt x="17970" y="190500"/>
                </a:lnTo>
                <a:lnTo>
                  <a:pt x="17861" y="189774"/>
                </a:lnTo>
                <a:close/>
              </a:path>
              <a:path w="322580" h="349250">
                <a:moveTo>
                  <a:pt x="18376" y="189230"/>
                </a:moveTo>
                <a:lnTo>
                  <a:pt x="18491" y="190500"/>
                </a:lnTo>
                <a:lnTo>
                  <a:pt x="18376" y="189230"/>
                </a:lnTo>
                <a:close/>
              </a:path>
              <a:path w="322580" h="349250">
                <a:moveTo>
                  <a:pt x="18669" y="189230"/>
                </a:moveTo>
                <a:lnTo>
                  <a:pt x="18834" y="190500"/>
                </a:lnTo>
                <a:lnTo>
                  <a:pt x="18669" y="189230"/>
                </a:lnTo>
                <a:close/>
              </a:path>
              <a:path w="322580" h="349250">
                <a:moveTo>
                  <a:pt x="19723" y="189230"/>
                </a:moveTo>
                <a:lnTo>
                  <a:pt x="19367" y="189230"/>
                </a:lnTo>
                <a:lnTo>
                  <a:pt x="19621" y="190500"/>
                </a:lnTo>
                <a:lnTo>
                  <a:pt x="19723" y="189230"/>
                </a:lnTo>
                <a:close/>
              </a:path>
              <a:path w="322580" h="349250">
                <a:moveTo>
                  <a:pt x="20193" y="189767"/>
                </a:moveTo>
                <a:lnTo>
                  <a:pt x="20091" y="190500"/>
                </a:lnTo>
                <a:lnTo>
                  <a:pt x="20358" y="190500"/>
                </a:lnTo>
                <a:lnTo>
                  <a:pt x="20292" y="189906"/>
                </a:lnTo>
                <a:lnTo>
                  <a:pt x="20193" y="189767"/>
                </a:lnTo>
                <a:close/>
              </a:path>
              <a:path w="322580" h="349250">
                <a:moveTo>
                  <a:pt x="20458" y="190140"/>
                </a:moveTo>
                <a:lnTo>
                  <a:pt x="20497" y="190500"/>
                </a:lnTo>
                <a:lnTo>
                  <a:pt x="20713" y="190500"/>
                </a:lnTo>
                <a:lnTo>
                  <a:pt x="20458" y="190140"/>
                </a:lnTo>
                <a:close/>
              </a:path>
              <a:path w="322580" h="349250">
                <a:moveTo>
                  <a:pt x="20819" y="190380"/>
                </a:moveTo>
                <a:close/>
              </a:path>
              <a:path w="322580" h="349250">
                <a:moveTo>
                  <a:pt x="20791" y="189979"/>
                </a:moveTo>
                <a:lnTo>
                  <a:pt x="20916" y="190500"/>
                </a:lnTo>
                <a:lnTo>
                  <a:pt x="20878" y="190076"/>
                </a:lnTo>
                <a:close/>
              </a:path>
              <a:path w="322580" h="349250">
                <a:moveTo>
                  <a:pt x="21046" y="190262"/>
                </a:moveTo>
                <a:lnTo>
                  <a:pt x="21005" y="190500"/>
                </a:lnTo>
                <a:lnTo>
                  <a:pt x="21259" y="190500"/>
                </a:lnTo>
                <a:lnTo>
                  <a:pt x="21046" y="190262"/>
                </a:lnTo>
                <a:close/>
              </a:path>
              <a:path w="322580" h="349250">
                <a:moveTo>
                  <a:pt x="21653" y="189230"/>
                </a:moveTo>
                <a:lnTo>
                  <a:pt x="21615" y="190500"/>
                </a:lnTo>
                <a:lnTo>
                  <a:pt x="21818" y="190500"/>
                </a:lnTo>
                <a:lnTo>
                  <a:pt x="21653" y="189230"/>
                </a:lnTo>
                <a:close/>
              </a:path>
              <a:path w="322580" h="349250">
                <a:moveTo>
                  <a:pt x="21983" y="189230"/>
                </a:moveTo>
                <a:lnTo>
                  <a:pt x="22390" y="190500"/>
                </a:lnTo>
                <a:lnTo>
                  <a:pt x="21983" y="189230"/>
                </a:lnTo>
                <a:close/>
              </a:path>
              <a:path w="322580" h="349250">
                <a:moveTo>
                  <a:pt x="21899" y="185420"/>
                </a:moveTo>
                <a:lnTo>
                  <a:pt x="21196" y="185420"/>
                </a:lnTo>
                <a:lnTo>
                  <a:pt x="23926" y="190500"/>
                </a:lnTo>
                <a:lnTo>
                  <a:pt x="21899" y="185420"/>
                </a:lnTo>
                <a:close/>
              </a:path>
              <a:path w="322580" h="349250">
                <a:moveTo>
                  <a:pt x="25514" y="189230"/>
                </a:moveTo>
                <a:lnTo>
                  <a:pt x="24218" y="189230"/>
                </a:lnTo>
                <a:lnTo>
                  <a:pt x="24345" y="190500"/>
                </a:lnTo>
                <a:lnTo>
                  <a:pt x="25095" y="190500"/>
                </a:lnTo>
                <a:lnTo>
                  <a:pt x="25514" y="189230"/>
                </a:lnTo>
                <a:close/>
              </a:path>
              <a:path w="322580" h="349250">
                <a:moveTo>
                  <a:pt x="25908" y="189230"/>
                </a:moveTo>
                <a:lnTo>
                  <a:pt x="25514" y="189230"/>
                </a:lnTo>
                <a:lnTo>
                  <a:pt x="25438" y="190500"/>
                </a:lnTo>
                <a:lnTo>
                  <a:pt x="25654" y="190500"/>
                </a:lnTo>
                <a:lnTo>
                  <a:pt x="25908" y="189230"/>
                </a:lnTo>
                <a:close/>
              </a:path>
              <a:path w="322580" h="349250">
                <a:moveTo>
                  <a:pt x="27165" y="189230"/>
                </a:moveTo>
                <a:lnTo>
                  <a:pt x="25908" y="189230"/>
                </a:lnTo>
                <a:lnTo>
                  <a:pt x="26377" y="190500"/>
                </a:lnTo>
                <a:lnTo>
                  <a:pt x="27482" y="190500"/>
                </a:lnTo>
                <a:lnTo>
                  <a:pt x="27165" y="189230"/>
                </a:lnTo>
                <a:close/>
              </a:path>
              <a:path w="322580" h="349250">
                <a:moveTo>
                  <a:pt x="29248" y="189230"/>
                </a:moveTo>
                <a:lnTo>
                  <a:pt x="28244" y="189230"/>
                </a:lnTo>
                <a:lnTo>
                  <a:pt x="28105" y="190500"/>
                </a:lnTo>
                <a:lnTo>
                  <a:pt x="28727" y="190500"/>
                </a:lnTo>
                <a:lnTo>
                  <a:pt x="29248" y="189230"/>
                </a:lnTo>
                <a:close/>
              </a:path>
              <a:path w="322580" h="349250">
                <a:moveTo>
                  <a:pt x="68999" y="181610"/>
                </a:moveTo>
                <a:lnTo>
                  <a:pt x="65505" y="182814"/>
                </a:lnTo>
                <a:lnTo>
                  <a:pt x="65451" y="184447"/>
                </a:lnTo>
                <a:lnTo>
                  <a:pt x="65669" y="186777"/>
                </a:lnTo>
                <a:lnTo>
                  <a:pt x="66636" y="190500"/>
                </a:lnTo>
                <a:lnTo>
                  <a:pt x="72669" y="190500"/>
                </a:lnTo>
                <a:lnTo>
                  <a:pt x="70370" y="189230"/>
                </a:lnTo>
                <a:lnTo>
                  <a:pt x="67564" y="189230"/>
                </a:lnTo>
                <a:lnTo>
                  <a:pt x="66789" y="186690"/>
                </a:lnTo>
                <a:lnTo>
                  <a:pt x="66344" y="184150"/>
                </a:lnTo>
                <a:lnTo>
                  <a:pt x="68999" y="181610"/>
                </a:lnTo>
                <a:close/>
              </a:path>
              <a:path w="322580" h="349250">
                <a:moveTo>
                  <a:pt x="98501" y="184150"/>
                </a:moveTo>
                <a:lnTo>
                  <a:pt x="95796" y="184150"/>
                </a:lnTo>
                <a:lnTo>
                  <a:pt x="96405" y="185420"/>
                </a:lnTo>
                <a:lnTo>
                  <a:pt x="94056" y="190500"/>
                </a:lnTo>
                <a:lnTo>
                  <a:pt x="94825" y="190500"/>
                </a:lnTo>
                <a:lnTo>
                  <a:pt x="96939" y="185420"/>
                </a:lnTo>
                <a:lnTo>
                  <a:pt x="99263" y="185420"/>
                </a:lnTo>
                <a:lnTo>
                  <a:pt x="98501" y="184150"/>
                </a:lnTo>
                <a:close/>
              </a:path>
              <a:path w="322580" h="349250">
                <a:moveTo>
                  <a:pt x="227394" y="184150"/>
                </a:moveTo>
                <a:lnTo>
                  <a:pt x="226606" y="184150"/>
                </a:lnTo>
                <a:lnTo>
                  <a:pt x="228231" y="190500"/>
                </a:lnTo>
                <a:lnTo>
                  <a:pt x="228860" y="190500"/>
                </a:lnTo>
                <a:lnTo>
                  <a:pt x="227394" y="184150"/>
                </a:lnTo>
                <a:close/>
              </a:path>
              <a:path w="322580" h="349250">
                <a:moveTo>
                  <a:pt x="253276" y="181610"/>
                </a:moveTo>
                <a:lnTo>
                  <a:pt x="255798" y="184023"/>
                </a:lnTo>
                <a:lnTo>
                  <a:pt x="255879" y="184447"/>
                </a:lnTo>
                <a:lnTo>
                  <a:pt x="255484" y="186737"/>
                </a:lnTo>
                <a:lnTo>
                  <a:pt x="254723" y="189230"/>
                </a:lnTo>
                <a:lnTo>
                  <a:pt x="251917" y="189230"/>
                </a:lnTo>
                <a:lnTo>
                  <a:pt x="249605" y="190500"/>
                </a:lnTo>
                <a:lnTo>
                  <a:pt x="255638" y="190500"/>
                </a:lnTo>
                <a:lnTo>
                  <a:pt x="256606" y="186777"/>
                </a:lnTo>
                <a:lnTo>
                  <a:pt x="256830" y="184447"/>
                </a:lnTo>
                <a:lnTo>
                  <a:pt x="256781" y="182814"/>
                </a:lnTo>
                <a:lnTo>
                  <a:pt x="253276" y="181610"/>
                </a:lnTo>
                <a:close/>
              </a:path>
              <a:path w="322580" h="349250">
                <a:moveTo>
                  <a:pt x="20391" y="189535"/>
                </a:moveTo>
                <a:lnTo>
                  <a:pt x="20455" y="189935"/>
                </a:lnTo>
                <a:lnTo>
                  <a:pt x="20819" y="190380"/>
                </a:lnTo>
                <a:lnTo>
                  <a:pt x="20726" y="189906"/>
                </a:lnTo>
                <a:lnTo>
                  <a:pt x="20391" y="189535"/>
                </a:lnTo>
                <a:close/>
              </a:path>
              <a:path w="322580" h="349250">
                <a:moveTo>
                  <a:pt x="21221" y="189230"/>
                </a:moveTo>
                <a:lnTo>
                  <a:pt x="20942" y="189230"/>
                </a:lnTo>
                <a:lnTo>
                  <a:pt x="21046" y="190262"/>
                </a:lnTo>
                <a:lnTo>
                  <a:pt x="21221" y="189230"/>
                </a:lnTo>
                <a:close/>
              </a:path>
              <a:path w="322580" h="349250">
                <a:moveTo>
                  <a:pt x="20297" y="189741"/>
                </a:moveTo>
                <a:lnTo>
                  <a:pt x="20344" y="189979"/>
                </a:lnTo>
                <a:lnTo>
                  <a:pt x="20458" y="190140"/>
                </a:lnTo>
                <a:lnTo>
                  <a:pt x="20432" y="189906"/>
                </a:lnTo>
                <a:lnTo>
                  <a:pt x="20297" y="189741"/>
                </a:lnTo>
                <a:close/>
              </a:path>
              <a:path w="322580" h="349250">
                <a:moveTo>
                  <a:pt x="20739" y="189230"/>
                </a:moveTo>
                <a:lnTo>
                  <a:pt x="20791" y="189979"/>
                </a:lnTo>
                <a:lnTo>
                  <a:pt x="20739" y="189230"/>
                </a:lnTo>
                <a:close/>
              </a:path>
              <a:path w="322580" h="349250">
                <a:moveTo>
                  <a:pt x="20270" y="189400"/>
                </a:moveTo>
                <a:lnTo>
                  <a:pt x="20319" y="189767"/>
                </a:lnTo>
                <a:lnTo>
                  <a:pt x="20432" y="189906"/>
                </a:lnTo>
                <a:lnTo>
                  <a:pt x="20391" y="189535"/>
                </a:lnTo>
                <a:lnTo>
                  <a:pt x="20270" y="189400"/>
                </a:lnTo>
                <a:close/>
              </a:path>
              <a:path w="322580" h="349250">
                <a:moveTo>
                  <a:pt x="17932" y="189230"/>
                </a:moveTo>
                <a:lnTo>
                  <a:pt x="17780" y="189230"/>
                </a:lnTo>
                <a:lnTo>
                  <a:pt x="17861" y="189774"/>
                </a:lnTo>
                <a:lnTo>
                  <a:pt x="17932" y="189230"/>
                </a:lnTo>
                <a:close/>
              </a:path>
              <a:path w="322580" h="349250">
                <a:moveTo>
                  <a:pt x="19879" y="189230"/>
                </a:moveTo>
                <a:lnTo>
                  <a:pt x="20193" y="189767"/>
                </a:lnTo>
                <a:lnTo>
                  <a:pt x="20129" y="189535"/>
                </a:lnTo>
                <a:lnTo>
                  <a:pt x="19879" y="189230"/>
                </a:lnTo>
                <a:close/>
              </a:path>
              <a:path w="322580" h="349250">
                <a:moveTo>
                  <a:pt x="20116" y="189230"/>
                </a:moveTo>
                <a:lnTo>
                  <a:pt x="19879" y="189230"/>
                </a:lnTo>
                <a:lnTo>
                  <a:pt x="20212" y="189637"/>
                </a:lnTo>
                <a:lnTo>
                  <a:pt x="20116" y="189230"/>
                </a:lnTo>
                <a:close/>
              </a:path>
              <a:path w="322580" h="349250">
                <a:moveTo>
                  <a:pt x="20358" y="189230"/>
                </a:moveTo>
                <a:lnTo>
                  <a:pt x="20268" y="189376"/>
                </a:lnTo>
                <a:lnTo>
                  <a:pt x="20391" y="189535"/>
                </a:lnTo>
                <a:lnTo>
                  <a:pt x="20358" y="189230"/>
                </a:lnTo>
                <a:close/>
              </a:path>
              <a:path w="322580" h="349250">
                <a:moveTo>
                  <a:pt x="20256" y="189230"/>
                </a:moveTo>
                <a:lnTo>
                  <a:pt x="20116" y="189230"/>
                </a:lnTo>
                <a:lnTo>
                  <a:pt x="20248" y="189376"/>
                </a:lnTo>
                <a:lnTo>
                  <a:pt x="20256" y="189230"/>
                </a:lnTo>
                <a:close/>
              </a:path>
              <a:path w="322580" h="349250">
                <a:moveTo>
                  <a:pt x="6794" y="187960"/>
                </a:moveTo>
                <a:lnTo>
                  <a:pt x="5715" y="187960"/>
                </a:lnTo>
                <a:lnTo>
                  <a:pt x="5562" y="189230"/>
                </a:lnTo>
                <a:lnTo>
                  <a:pt x="6159" y="189230"/>
                </a:lnTo>
                <a:lnTo>
                  <a:pt x="6794" y="187960"/>
                </a:lnTo>
                <a:close/>
              </a:path>
              <a:path w="322580" h="349250">
                <a:moveTo>
                  <a:pt x="12268" y="187960"/>
                </a:moveTo>
                <a:lnTo>
                  <a:pt x="12268" y="189230"/>
                </a:lnTo>
                <a:lnTo>
                  <a:pt x="12268" y="187960"/>
                </a:lnTo>
                <a:close/>
              </a:path>
              <a:path w="322580" h="349250">
                <a:moveTo>
                  <a:pt x="15468" y="187960"/>
                </a:moveTo>
                <a:lnTo>
                  <a:pt x="13868" y="187960"/>
                </a:lnTo>
                <a:lnTo>
                  <a:pt x="14033" y="189230"/>
                </a:lnTo>
                <a:lnTo>
                  <a:pt x="14732" y="189230"/>
                </a:lnTo>
                <a:lnTo>
                  <a:pt x="15468" y="187960"/>
                </a:lnTo>
                <a:close/>
              </a:path>
              <a:path w="322580" h="349250">
                <a:moveTo>
                  <a:pt x="17500" y="187960"/>
                </a:moveTo>
                <a:lnTo>
                  <a:pt x="17513" y="189230"/>
                </a:lnTo>
                <a:lnTo>
                  <a:pt x="17500" y="187960"/>
                </a:lnTo>
                <a:close/>
              </a:path>
              <a:path w="322580" h="349250">
                <a:moveTo>
                  <a:pt x="17741" y="187960"/>
                </a:moveTo>
                <a:lnTo>
                  <a:pt x="17602" y="189230"/>
                </a:lnTo>
                <a:lnTo>
                  <a:pt x="17741" y="187960"/>
                </a:lnTo>
                <a:close/>
              </a:path>
              <a:path w="322580" h="349250">
                <a:moveTo>
                  <a:pt x="18059" y="187960"/>
                </a:moveTo>
                <a:lnTo>
                  <a:pt x="17805" y="187960"/>
                </a:lnTo>
                <a:lnTo>
                  <a:pt x="17754" y="189230"/>
                </a:lnTo>
                <a:lnTo>
                  <a:pt x="18059" y="187960"/>
                </a:lnTo>
                <a:close/>
              </a:path>
              <a:path w="322580" h="349250">
                <a:moveTo>
                  <a:pt x="18186" y="187960"/>
                </a:moveTo>
                <a:lnTo>
                  <a:pt x="18059" y="189230"/>
                </a:lnTo>
                <a:lnTo>
                  <a:pt x="18186" y="187960"/>
                </a:lnTo>
                <a:close/>
              </a:path>
              <a:path w="322580" h="349250">
                <a:moveTo>
                  <a:pt x="18440" y="187960"/>
                </a:moveTo>
                <a:lnTo>
                  <a:pt x="18376" y="189230"/>
                </a:lnTo>
                <a:lnTo>
                  <a:pt x="18440" y="187960"/>
                </a:lnTo>
                <a:close/>
              </a:path>
              <a:path w="322580" h="349250">
                <a:moveTo>
                  <a:pt x="18580" y="187960"/>
                </a:moveTo>
                <a:lnTo>
                  <a:pt x="18491" y="189230"/>
                </a:lnTo>
                <a:lnTo>
                  <a:pt x="18580" y="187960"/>
                </a:lnTo>
                <a:close/>
              </a:path>
              <a:path w="322580" h="349250">
                <a:moveTo>
                  <a:pt x="18881" y="188007"/>
                </a:moveTo>
                <a:lnTo>
                  <a:pt x="18783" y="189230"/>
                </a:lnTo>
                <a:lnTo>
                  <a:pt x="18968" y="188292"/>
                </a:lnTo>
                <a:lnTo>
                  <a:pt x="18881" y="188007"/>
                </a:lnTo>
                <a:close/>
              </a:path>
              <a:path w="322580" h="349250">
                <a:moveTo>
                  <a:pt x="19018" y="188175"/>
                </a:moveTo>
                <a:lnTo>
                  <a:pt x="19050" y="189230"/>
                </a:lnTo>
                <a:lnTo>
                  <a:pt x="19018" y="188175"/>
                </a:lnTo>
                <a:close/>
              </a:path>
              <a:path w="322580" h="349250">
                <a:moveTo>
                  <a:pt x="19134" y="188316"/>
                </a:moveTo>
                <a:lnTo>
                  <a:pt x="19316" y="189230"/>
                </a:lnTo>
                <a:lnTo>
                  <a:pt x="19285" y="188502"/>
                </a:lnTo>
                <a:lnTo>
                  <a:pt x="19134" y="188316"/>
                </a:lnTo>
                <a:close/>
              </a:path>
              <a:path w="322580" h="349250">
                <a:moveTo>
                  <a:pt x="19273" y="188292"/>
                </a:moveTo>
                <a:lnTo>
                  <a:pt x="19285" y="188502"/>
                </a:lnTo>
                <a:lnTo>
                  <a:pt x="19879" y="189230"/>
                </a:lnTo>
                <a:lnTo>
                  <a:pt x="19908" y="188999"/>
                </a:lnTo>
                <a:lnTo>
                  <a:pt x="19273" y="188292"/>
                </a:lnTo>
                <a:close/>
              </a:path>
              <a:path w="322580" h="349250">
                <a:moveTo>
                  <a:pt x="19799" y="187960"/>
                </a:moveTo>
                <a:lnTo>
                  <a:pt x="19925" y="188776"/>
                </a:lnTo>
                <a:lnTo>
                  <a:pt x="20037" y="189141"/>
                </a:lnTo>
                <a:lnTo>
                  <a:pt x="19799" y="187960"/>
                </a:lnTo>
                <a:close/>
              </a:path>
              <a:path w="322580" h="349250">
                <a:moveTo>
                  <a:pt x="19939" y="187960"/>
                </a:moveTo>
                <a:lnTo>
                  <a:pt x="20180" y="189230"/>
                </a:lnTo>
                <a:lnTo>
                  <a:pt x="20058" y="188502"/>
                </a:lnTo>
                <a:lnTo>
                  <a:pt x="19939" y="187960"/>
                </a:lnTo>
                <a:close/>
              </a:path>
              <a:path w="322580" h="349250">
                <a:moveTo>
                  <a:pt x="20523" y="187960"/>
                </a:moveTo>
                <a:lnTo>
                  <a:pt x="20333" y="188502"/>
                </a:lnTo>
                <a:lnTo>
                  <a:pt x="20218" y="189230"/>
                </a:lnTo>
                <a:lnTo>
                  <a:pt x="20523" y="187960"/>
                </a:lnTo>
                <a:close/>
              </a:path>
              <a:path w="322580" h="349250">
                <a:moveTo>
                  <a:pt x="20802" y="187960"/>
                </a:moveTo>
                <a:lnTo>
                  <a:pt x="20599" y="187960"/>
                </a:lnTo>
                <a:lnTo>
                  <a:pt x="20294" y="189230"/>
                </a:lnTo>
                <a:lnTo>
                  <a:pt x="20802" y="187960"/>
                </a:lnTo>
                <a:close/>
              </a:path>
              <a:path w="322580" h="349250">
                <a:moveTo>
                  <a:pt x="21361" y="187960"/>
                </a:moveTo>
                <a:lnTo>
                  <a:pt x="21437" y="189230"/>
                </a:lnTo>
                <a:lnTo>
                  <a:pt x="21361" y="187960"/>
                </a:lnTo>
                <a:close/>
              </a:path>
              <a:path w="322580" h="349250">
                <a:moveTo>
                  <a:pt x="21501" y="187960"/>
                </a:moveTo>
                <a:lnTo>
                  <a:pt x="21513" y="189230"/>
                </a:lnTo>
                <a:lnTo>
                  <a:pt x="21501" y="187960"/>
                </a:lnTo>
                <a:close/>
              </a:path>
              <a:path w="322580" h="349250">
                <a:moveTo>
                  <a:pt x="21573" y="188383"/>
                </a:moveTo>
                <a:lnTo>
                  <a:pt x="21564" y="189230"/>
                </a:lnTo>
                <a:lnTo>
                  <a:pt x="21573" y="188383"/>
                </a:lnTo>
                <a:close/>
              </a:path>
              <a:path w="322580" h="349250">
                <a:moveTo>
                  <a:pt x="21835" y="188776"/>
                </a:moveTo>
                <a:lnTo>
                  <a:pt x="21704" y="189230"/>
                </a:lnTo>
                <a:lnTo>
                  <a:pt x="21835" y="188776"/>
                </a:lnTo>
                <a:close/>
              </a:path>
              <a:path w="322580" h="349250">
                <a:moveTo>
                  <a:pt x="22166" y="188999"/>
                </a:moveTo>
                <a:lnTo>
                  <a:pt x="22186" y="189230"/>
                </a:lnTo>
                <a:lnTo>
                  <a:pt x="22166" y="188999"/>
                </a:lnTo>
                <a:close/>
              </a:path>
              <a:path w="322580" h="349250">
                <a:moveTo>
                  <a:pt x="22339" y="187960"/>
                </a:moveTo>
                <a:lnTo>
                  <a:pt x="22352" y="189230"/>
                </a:lnTo>
                <a:lnTo>
                  <a:pt x="22339" y="187960"/>
                </a:lnTo>
                <a:close/>
              </a:path>
              <a:path w="322580" h="349250">
                <a:moveTo>
                  <a:pt x="24523" y="187960"/>
                </a:moveTo>
                <a:lnTo>
                  <a:pt x="23710" y="187960"/>
                </a:lnTo>
                <a:lnTo>
                  <a:pt x="23698" y="189230"/>
                </a:lnTo>
                <a:lnTo>
                  <a:pt x="24930" y="189230"/>
                </a:lnTo>
                <a:lnTo>
                  <a:pt x="24523" y="187960"/>
                </a:lnTo>
                <a:close/>
              </a:path>
              <a:path w="322580" h="349250">
                <a:moveTo>
                  <a:pt x="25514" y="186690"/>
                </a:moveTo>
                <a:lnTo>
                  <a:pt x="25514" y="187960"/>
                </a:lnTo>
                <a:lnTo>
                  <a:pt x="26187" y="187960"/>
                </a:lnTo>
                <a:lnTo>
                  <a:pt x="25996" y="189230"/>
                </a:lnTo>
                <a:lnTo>
                  <a:pt x="26847" y="189230"/>
                </a:lnTo>
                <a:lnTo>
                  <a:pt x="26520" y="188059"/>
                </a:lnTo>
                <a:lnTo>
                  <a:pt x="26394" y="187833"/>
                </a:lnTo>
                <a:lnTo>
                  <a:pt x="25514" y="186690"/>
                </a:lnTo>
                <a:close/>
              </a:path>
              <a:path w="322580" h="349250">
                <a:moveTo>
                  <a:pt x="28105" y="187960"/>
                </a:moveTo>
                <a:lnTo>
                  <a:pt x="27520" y="187960"/>
                </a:lnTo>
                <a:lnTo>
                  <a:pt x="27520" y="189230"/>
                </a:lnTo>
                <a:lnTo>
                  <a:pt x="28105" y="189230"/>
                </a:lnTo>
                <a:lnTo>
                  <a:pt x="28105" y="187960"/>
                </a:lnTo>
                <a:close/>
              </a:path>
              <a:path w="322580" h="349250">
                <a:moveTo>
                  <a:pt x="29451" y="187960"/>
                </a:moveTo>
                <a:lnTo>
                  <a:pt x="28282" y="187960"/>
                </a:lnTo>
                <a:lnTo>
                  <a:pt x="28130" y="189230"/>
                </a:lnTo>
                <a:lnTo>
                  <a:pt x="28790" y="189230"/>
                </a:lnTo>
                <a:lnTo>
                  <a:pt x="29353" y="188292"/>
                </a:lnTo>
                <a:lnTo>
                  <a:pt x="29451" y="187960"/>
                </a:lnTo>
                <a:close/>
              </a:path>
              <a:path w="322580" h="349250">
                <a:moveTo>
                  <a:pt x="29679" y="187960"/>
                </a:moveTo>
                <a:lnTo>
                  <a:pt x="29464" y="189230"/>
                </a:lnTo>
                <a:lnTo>
                  <a:pt x="29679" y="187960"/>
                </a:lnTo>
                <a:close/>
              </a:path>
              <a:path w="322580" h="349250">
                <a:moveTo>
                  <a:pt x="30441" y="187960"/>
                </a:moveTo>
                <a:lnTo>
                  <a:pt x="29679" y="187960"/>
                </a:lnTo>
                <a:lnTo>
                  <a:pt x="30035" y="189230"/>
                </a:lnTo>
                <a:lnTo>
                  <a:pt x="30467" y="189230"/>
                </a:lnTo>
                <a:lnTo>
                  <a:pt x="30441" y="187960"/>
                </a:lnTo>
                <a:close/>
              </a:path>
              <a:path w="322580" h="349250">
                <a:moveTo>
                  <a:pt x="86258" y="185420"/>
                </a:moveTo>
                <a:lnTo>
                  <a:pt x="85305" y="185420"/>
                </a:lnTo>
                <a:lnTo>
                  <a:pt x="83146" y="189230"/>
                </a:lnTo>
                <a:lnTo>
                  <a:pt x="83482" y="189230"/>
                </a:lnTo>
                <a:lnTo>
                  <a:pt x="86258" y="185420"/>
                </a:lnTo>
                <a:close/>
              </a:path>
              <a:path w="322580" h="349250">
                <a:moveTo>
                  <a:pt x="117094" y="172720"/>
                </a:moveTo>
                <a:lnTo>
                  <a:pt x="115608" y="172720"/>
                </a:lnTo>
                <a:lnTo>
                  <a:pt x="117678" y="179070"/>
                </a:lnTo>
                <a:lnTo>
                  <a:pt x="118208" y="181376"/>
                </a:lnTo>
                <a:lnTo>
                  <a:pt x="118262" y="182880"/>
                </a:lnTo>
                <a:lnTo>
                  <a:pt x="120815" y="182880"/>
                </a:lnTo>
                <a:lnTo>
                  <a:pt x="121361" y="184150"/>
                </a:lnTo>
                <a:lnTo>
                  <a:pt x="121869" y="184150"/>
                </a:lnTo>
                <a:lnTo>
                  <a:pt x="121869" y="189230"/>
                </a:lnTo>
                <a:lnTo>
                  <a:pt x="123431" y="189230"/>
                </a:lnTo>
                <a:lnTo>
                  <a:pt x="123431" y="181610"/>
                </a:lnTo>
                <a:lnTo>
                  <a:pt x="120205" y="181610"/>
                </a:lnTo>
                <a:lnTo>
                  <a:pt x="119811" y="180340"/>
                </a:lnTo>
                <a:lnTo>
                  <a:pt x="119532" y="180340"/>
                </a:lnTo>
                <a:lnTo>
                  <a:pt x="117094" y="172720"/>
                </a:lnTo>
                <a:close/>
              </a:path>
              <a:path w="322580" h="349250">
                <a:moveTo>
                  <a:pt x="204089" y="182880"/>
                </a:moveTo>
                <a:lnTo>
                  <a:pt x="201942" y="182880"/>
                </a:lnTo>
                <a:lnTo>
                  <a:pt x="200406" y="189230"/>
                </a:lnTo>
                <a:lnTo>
                  <a:pt x="201796" y="189230"/>
                </a:lnTo>
                <a:lnTo>
                  <a:pt x="203187" y="184150"/>
                </a:lnTo>
                <a:lnTo>
                  <a:pt x="203885" y="184150"/>
                </a:lnTo>
                <a:lnTo>
                  <a:pt x="204174" y="183451"/>
                </a:lnTo>
                <a:lnTo>
                  <a:pt x="204089" y="182880"/>
                </a:lnTo>
                <a:close/>
              </a:path>
              <a:path w="322580" h="349250">
                <a:moveTo>
                  <a:pt x="237893" y="178308"/>
                </a:moveTo>
                <a:lnTo>
                  <a:pt x="237832" y="179070"/>
                </a:lnTo>
                <a:lnTo>
                  <a:pt x="236347" y="181610"/>
                </a:lnTo>
                <a:lnTo>
                  <a:pt x="235712" y="182880"/>
                </a:lnTo>
                <a:lnTo>
                  <a:pt x="235483" y="184150"/>
                </a:lnTo>
                <a:lnTo>
                  <a:pt x="236956" y="184150"/>
                </a:lnTo>
                <a:lnTo>
                  <a:pt x="239140" y="189230"/>
                </a:lnTo>
                <a:lnTo>
                  <a:pt x="240111" y="189230"/>
                </a:lnTo>
                <a:lnTo>
                  <a:pt x="237134" y="182880"/>
                </a:lnTo>
                <a:lnTo>
                  <a:pt x="237350" y="182880"/>
                </a:lnTo>
                <a:lnTo>
                  <a:pt x="238747" y="180340"/>
                </a:lnTo>
                <a:lnTo>
                  <a:pt x="241216" y="180340"/>
                </a:lnTo>
                <a:lnTo>
                  <a:pt x="240350" y="179070"/>
                </a:lnTo>
                <a:lnTo>
                  <a:pt x="238404" y="179070"/>
                </a:lnTo>
                <a:lnTo>
                  <a:pt x="237893" y="178308"/>
                </a:lnTo>
                <a:close/>
              </a:path>
              <a:path w="322580" h="349250">
                <a:moveTo>
                  <a:pt x="22072" y="187960"/>
                </a:moveTo>
                <a:lnTo>
                  <a:pt x="22042" y="188383"/>
                </a:lnTo>
                <a:lnTo>
                  <a:pt x="22166" y="188999"/>
                </a:lnTo>
                <a:lnTo>
                  <a:pt x="22072" y="187960"/>
                </a:lnTo>
                <a:close/>
              </a:path>
              <a:path w="322580" h="349250">
                <a:moveTo>
                  <a:pt x="21780" y="187960"/>
                </a:moveTo>
                <a:lnTo>
                  <a:pt x="21637" y="188912"/>
                </a:lnTo>
                <a:lnTo>
                  <a:pt x="21780" y="187960"/>
                </a:lnTo>
                <a:close/>
              </a:path>
              <a:path w="322580" h="349250">
                <a:moveTo>
                  <a:pt x="21958" y="187960"/>
                </a:moveTo>
                <a:lnTo>
                  <a:pt x="21835" y="188776"/>
                </a:lnTo>
                <a:lnTo>
                  <a:pt x="21949" y="188383"/>
                </a:lnTo>
                <a:lnTo>
                  <a:pt x="21958" y="187960"/>
                </a:lnTo>
                <a:close/>
              </a:path>
              <a:path w="322580" h="349250">
                <a:moveTo>
                  <a:pt x="19253" y="187960"/>
                </a:moveTo>
                <a:lnTo>
                  <a:pt x="19062" y="187960"/>
                </a:lnTo>
                <a:lnTo>
                  <a:pt x="19167" y="188175"/>
                </a:lnTo>
                <a:lnTo>
                  <a:pt x="19253" y="187960"/>
                </a:lnTo>
                <a:close/>
              </a:path>
              <a:path w="322580" h="349250">
                <a:moveTo>
                  <a:pt x="29552" y="187960"/>
                </a:moveTo>
                <a:lnTo>
                  <a:pt x="29452" y="188126"/>
                </a:lnTo>
                <a:lnTo>
                  <a:pt x="29552" y="187960"/>
                </a:lnTo>
                <a:close/>
              </a:path>
              <a:path w="322580" h="349250">
                <a:moveTo>
                  <a:pt x="19062" y="187960"/>
                </a:moveTo>
                <a:close/>
              </a:path>
              <a:path w="322580" h="349250">
                <a:moveTo>
                  <a:pt x="18884" y="187960"/>
                </a:moveTo>
                <a:close/>
              </a:path>
              <a:path w="322580" h="349250">
                <a:moveTo>
                  <a:pt x="19011" y="187960"/>
                </a:moveTo>
                <a:close/>
              </a:path>
              <a:path w="322580" h="349250">
                <a:moveTo>
                  <a:pt x="5867" y="186690"/>
                </a:moveTo>
                <a:lnTo>
                  <a:pt x="5219" y="186690"/>
                </a:lnTo>
                <a:lnTo>
                  <a:pt x="5245" y="187960"/>
                </a:lnTo>
                <a:lnTo>
                  <a:pt x="5778" y="187960"/>
                </a:lnTo>
                <a:lnTo>
                  <a:pt x="5867" y="186690"/>
                </a:lnTo>
                <a:close/>
              </a:path>
              <a:path w="322580" h="349250">
                <a:moveTo>
                  <a:pt x="9842" y="186690"/>
                </a:moveTo>
                <a:lnTo>
                  <a:pt x="9702" y="186690"/>
                </a:lnTo>
                <a:lnTo>
                  <a:pt x="10096" y="187960"/>
                </a:lnTo>
                <a:lnTo>
                  <a:pt x="9842" y="186690"/>
                </a:lnTo>
                <a:close/>
              </a:path>
              <a:path w="322580" h="349250">
                <a:moveTo>
                  <a:pt x="14719" y="186690"/>
                </a:moveTo>
                <a:lnTo>
                  <a:pt x="13690" y="186690"/>
                </a:lnTo>
                <a:lnTo>
                  <a:pt x="14033" y="187960"/>
                </a:lnTo>
                <a:lnTo>
                  <a:pt x="14757" y="187960"/>
                </a:lnTo>
                <a:lnTo>
                  <a:pt x="14719" y="186690"/>
                </a:lnTo>
                <a:close/>
              </a:path>
              <a:path w="322580" h="349250">
                <a:moveTo>
                  <a:pt x="17544" y="187234"/>
                </a:moveTo>
                <a:lnTo>
                  <a:pt x="17602" y="187960"/>
                </a:lnTo>
                <a:lnTo>
                  <a:pt x="17544" y="187234"/>
                </a:lnTo>
                <a:close/>
              </a:path>
              <a:path w="322580" h="349250">
                <a:moveTo>
                  <a:pt x="17805" y="186690"/>
                </a:moveTo>
                <a:lnTo>
                  <a:pt x="17754" y="187960"/>
                </a:lnTo>
                <a:lnTo>
                  <a:pt x="17983" y="187960"/>
                </a:lnTo>
                <a:lnTo>
                  <a:pt x="17876" y="186777"/>
                </a:lnTo>
                <a:close/>
              </a:path>
              <a:path w="322580" h="349250">
                <a:moveTo>
                  <a:pt x="18074" y="187706"/>
                </a:moveTo>
                <a:lnTo>
                  <a:pt x="17983" y="187960"/>
                </a:lnTo>
                <a:lnTo>
                  <a:pt x="18074" y="187706"/>
                </a:lnTo>
                <a:close/>
              </a:path>
              <a:path w="322580" h="349250">
                <a:moveTo>
                  <a:pt x="18266" y="187173"/>
                </a:moveTo>
                <a:lnTo>
                  <a:pt x="18842" y="187960"/>
                </a:lnTo>
                <a:lnTo>
                  <a:pt x="18859" y="187833"/>
                </a:lnTo>
                <a:lnTo>
                  <a:pt x="18266" y="187173"/>
                </a:lnTo>
                <a:close/>
              </a:path>
              <a:path w="322580" h="349250">
                <a:moveTo>
                  <a:pt x="18859" y="187833"/>
                </a:moveTo>
                <a:lnTo>
                  <a:pt x="18872" y="187960"/>
                </a:lnTo>
                <a:lnTo>
                  <a:pt x="18859" y="187833"/>
                </a:lnTo>
                <a:close/>
              </a:path>
              <a:path w="322580" h="349250">
                <a:moveTo>
                  <a:pt x="18790" y="187143"/>
                </a:moveTo>
                <a:lnTo>
                  <a:pt x="18859" y="187833"/>
                </a:lnTo>
                <a:lnTo>
                  <a:pt x="18973" y="187960"/>
                </a:lnTo>
                <a:lnTo>
                  <a:pt x="18790" y="187143"/>
                </a:lnTo>
                <a:close/>
              </a:path>
              <a:path w="322580" h="349250">
                <a:moveTo>
                  <a:pt x="19062" y="186690"/>
                </a:moveTo>
                <a:lnTo>
                  <a:pt x="19202" y="187960"/>
                </a:lnTo>
                <a:lnTo>
                  <a:pt x="19062" y="186690"/>
                </a:lnTo>
                <a:close/>
              </a:path>
              <a:path w="322580" h="349250">
                <a:moveTo>
                  <a:pt x="19773" y="186690"/>
                </a:moveTo>
                <a:lnTo>
                  <a:pt x="19596" y="186690"/>
                </a:lnTo>
                <a:lnTo>
                  <a:pt x="19583" y="187960"/>
                </a:lnTo>
                <a:lnTo>
                  <a:pt x="19723" y="187960"/>
                </a:lnTo>
                <a:lnTo>
                  <a:pt x="19773" y="186690"/>
                </a:lnTo>
                <a:close/>
              </a:path>
              <a:path w="322580" h="349250">
                <a:moveTo>
                  <a:pt x="19964" y="186690"/>
                </a:moveTo>
                <a:lnTo>
                  <a:pt x="19837" y="187960"/>
                </a:lnTo>
                <a:lnTo>
                  <a:pt x="19964" y="186690"/>
                </a:lnTo>
                <a:close/>
              </a:path>
              <a:path w="322580" h="349250">
                <a:moveTo>
                  <a:pt x="20561" y="186690"/>
                </a:moveTo>
                <a:lnTo>
                  <a:pt x="20650" y="187960"/>
                </a:lnTo>
                <a:lnTo>
                  <a:pt x="20789" y="187960"/>
                </a:lnTo>
                <a:lnTo>
                  <a:pt x="20561" y="186690"/>
                </a:lnTo>
                <a:close/>
              </a:path>
              <a:path w="322580" h="349250">
                <a:moveTo>
                  <a:pt x="21386" y="186690"/>
                </a:moveTo>
                <a:lnTo>
                  <a:pt x="21145" y="186690"/>
                </a:lnTo>
                <a:lnTo>
                  <a:pt x="21526" y="187960"/>
                </a:lnTo>
                <a:lnTo>
                  <a:pt x="21386" y="186690"/>
                </a:lnTo>
                <a:close/>
              </a:path>
              <a:path w="322580" h="349250">
                <a:moveTo>
                  <a:pt x="24345" y="186690"/>
                </a:moveTo>
                <a:lnTo>
                  <a:pt x="24574" y="187960"/>
                </a:lnTo>
                <a:lnTo>
                  <a:pt x="24714" y="187960"/>
                </a:lnTo>
                <a:lnTo>
                  <a:pt x="24345" y="186690"/>
                </a:lnTo>
                <a:close/>
              </a:path>
              <a:path w="322580" h="349250">
                <a:moveTo>
                  <a:pt x="26212" y="186690"/>
                </a:moveTo>
                <a:lnTo>
                  <a:pt x="27190" y="187960"/>
                </a:lnTo>
                <a:lnTo>
                  <a:pt x="27965" y="187960"/>
                </a:lnTo>
                <a:lnTo>
                  <a:pt x="26212" y="186690"/>
                </a:lnTo>
                <a:close/>
              </a:path>
              <a:path w="322580" h="349250">
                <a:moveTo>
                  <a:pt x="29286" y="186690"/>
                </a:moveTo>
                <a:lnTo>
                  <a:pt x="28752" y="186690"/>
                </a:lnTo>
                <a:lnTo>
                  <a:pt x="28689" y="187960"/>
                </a:lnTo>
                <a:lnTo>
                  <a:pt x="29260" y="187960"/>
                </a:lnTo>
                <a:lnTo>
                  <a:pt x="29286" y="186690"/>
                </a:lnTo>
                <a:close/>
              </a:path>
              <a:path w="322580" h="349250">
                <a:moveTo>
                  <a:pt x="35001" y="186690"/>
                </a:moveTo>
                <a:lnTo>
                  <a:pt x="32677" y="186690"/>
                </a:lnTo>
                <a:lnTo>
                  <a:pt x="30099" y="187960"/>
                </a:lnTo>
                <a:lnTo>
                  <a:pt x="32791" y="187960"/>
                </a:lnTo>
                <a:lnTo>
                  <a:pt x="35001" y="186690"/>
                </a:lnTo>
                <a:close/>
              </a:path>
              <a:path w="322580" h="349250">
                <a:moveTo>
                  <a:pt x="59855" y="181610"/>
                </a:moveTo>
                <a:lnTo>
                  <a:pt x="58267" y="181610"/>
                </a:lnTo>
                <a:lnTo>
                  <a:pt x="47739" y="187960"/>
                </a:lnTo>
                <a:lnTo>
                  <a:pt x="49077" y="187960"/>
                </a:lnTo>
                <a:lnTo>
                  <a:pt x="59855" y="181610"/>
                </a:lnTo>
                <a:close/>
              </a:path>
              <a:path w="322580" h="349250">
                <a:moveTo>
                  <a:pt x="116192" y="186690"/>
                </a:moveTo>
                <a:lnTo>
                  <a:pt x="111061" y="186690"/>
                </a:lnTo>
                <a:lnTo>
                  <a:pt x="112229" y="187960"/>
                </a:lnTo>
                <a:lnTo>
                  <a:pt x="115951" y="187960"/>
                </a:lnTo>
                <a:lnTo>
                  <a:pt x="116192" y="186690"/>
                </a:lnTo>
                <a:close/>
              </a:path>
              <a:path w="322580" h="349250">
                <a:moveTo>
                  <a:pt x="211226" y="186690"/>
                </a:moveTo>
                <a:lnTo>
                  <a:pt x="206082" y="186690"/>
                </a:lnTo>
                <a:lnTo>
                  <a:pt x="206324" y="187960"/>
                </a:lnTo>
                <a:lnTo>
                  <a:pt x="210045" y="187960"/>
                </a:lnTo>
                <a:lnTo>
                  <a:pt x="211226" y="186690"/>
                </a:lnTo>
                <a:close/>
              </a:path>
              <a:path w="322580" h="349250">
                <a:moveTo>
                  <a:pt x="265798" y="181610"/>
                </a:moveTo>
                <a:lnTo>
                  <a:pt x="265036" y="181610"/>
                </a:lnTo>
                <a:lnTo>
                  <a:pt x="274535" y="187960"/>
                </a:lnTo>
                <a:lnTo>
                  <a:pt x="275040" y="187960"/>
                </a:lnTo>
                <a:lnTo>
                  <a:pt x="265798" y="181610"/>
                </a:lnTo>
                <a:close/>
              </a:path>
              <a:path w="322580" h="349250">
                <a:moveTo>
                  <a:pt x="18209" y="187185"/>
                </a:moveTo>
                <a:lnTo>
                  <a:pt x="18074" y="187706"/>
                </a:lnTo>
                <a:lnTo>
                  <a:pt x="18244" y="187234"/>
                </a:lnTo>
                <a:close/>
              </a:path>
              <a:path w="322580" h="349250">
                <a:moveTo>
                  <a:pt x="17500" y="186690"/>
                </a:moveTo>
                <a:lnTo>
                  <a:pt x="17544" y="187234"/>
                </a:lnTo>
                <a:lnTo>
                  <a:pt x="17500" y="186690"/>
                </a:lnTo>
                <a:close/>
              </a:path>
              <a:path w="322580" h="349250">
                <a:moveTo>
                  <a:pt x="17873" y="186737"/>
                </a:moveTo>
                <a:lnTo>
                  <a:pt x="18209" y="187185"/>
                </a:lnTo>
                <a:lnTo>
                  <a:pt x="17873" y="186737"/>
                </a:lnTo>
                <a:close/>
              </a:path>
              <a:path w="322580" h="349250">
                <a:moveTo>
                  <a:pt x="18440" y="186690"/>
                </a:moveTo>
                <a:lnTo>
                  <a:pt x="18266" y="187173"/>
                </a:lnTo>
                <a:lnTo>
                  <a:pt x="18440" y="186690"/>
                </a:lnTo>
                <a:close/>
              </a:path>
              <a:path w="322580" h="349250">
                <a:moveTo>
                  <a:pt x="18745" y="186690"/>
                </a:moveTo>
                <a:lnTo>
                  <a:pt x="18790" y="187143"/>
                </a:lnTo>
                <a:lnTo>
                  <a:pt x="18745" y="186690"/>
                </a:lnTo>
                <a:close/>
              </a:path>
              <a:path w="322580" h="349250">
                <a:moveTo>
                  <a:pt x="17868" y="186690"/>
                </a:moveTo>
                <a:close/>
              </a:path>
              <a:path w="322580" h="349250">
                <a:moveTo>
                  <a:pt x="5410" y="185420"/>
                </a:moveTo>
                <a:lnTo>
                  <a:pt x="4902" y="185420"/>
                </a:lnTo>
                <a:lnTo>
                  <a:pt x="5143" y="186690"/>
                </a:lnTo>
                <a:lnTo>
                  <a:pt x="5613" y="186690"/>
                </a:lnTo>
                <a:lnTo>
                  <a:pt x="5410" y="185420"/>
                </a:lnTo>
                <a:close/>
              </a:path>
              <a:path w="322580" h="349250">
                <a:moveTo>
                  <a:pt x="9525" y="185420"/>
                </a:moveTo>
                <a:lnTo>
                  <a:pt x="9283" y="185420"/>
                </a:lnTo>
                <a:lnTo>
                  <a:pt x="9880" y="186690"/>
                </a:lnTo>
                <a:lnTo>
                  <a:pt x="10147" y="186690"/>
                </a:lnTo>
                <a:lnTo>
                  <a:pt x="9525" y="185420"/>
                </a:lnTo>
                <a:close/>
              </a:path>
              <a:path w="322580" h="349250">
                <a:moveTo>
                  <a:pt x="11087" y="185420"/>
                </a:moveTo>
                <a:lnTo>
                  <a:pt x="11176" y="186690"/>
                </a:lnTo>
                <a:lnTo>
                  <a:pt x="11366" y="186690"/>
                </a:lnTo>
                <a:lnTo>
                  <a:pt x="11290" y="185843"/>
                </a:lnTo>
                <a:lnTo>
                  <a:pt x="11087" y="185420"/>
                </a:lnTo>
                <a:close/>
              </a:path>
              <a:path w="322580" h="349250">
                <a:moveTo>
                  <a:pt x="11327" y="185920"/>
                </a:moveTo>
                <a:lnTo>
                  <a:pt x="11442" y="186690"/>
                </a:lnTo>
                <a:lnTo>
                  <a:pt x="11696" y="186690"/>
                </a:lnTo>
                <a:lnTo>
                  <a:pt x="11327" y="185920"/>
                </a:lnTo>
                <a:close/>
              </a:path>
              <a:path w="322580" h="349250">
                <a:moveTo>
                  <a:pt x="12826" y="185420"/>
                </a:moveTo>
                <a:lnTo>
                  <a:pt x="11290" y="185420"/>
                </a:lnTo>
                <a:lnTo>
                  <a:pt x="12623" y="186690"/>
                </a:lnTo>
                <a:lnTo>
                  <a:pt x="13995" y="186690"/>
                </a:lnTo>
                <a:lnTo>
                  <a:pt x="12826" y="185420"/>
                </a:lnTo>
                <a:close/>
              </a:path>
              <a:path w="322580" h="349250">
                <a:moveTo>
                  <a:pt x="15798" y="185420"/>
                </a:moveTo>
                <a:lnTo>
                  <a:pt x="14439" y="185420"/>
                </a:lnTo>
                <a:lnTo>
                  <a:pt x="14376" y="186690"/>
                </a:lnTo>
                <a:lnTo>
                  <a:pt x="15316" y="186690"/>
                </a:lnTo>
                <a:lnTo>
                  <a:pt x="15798" y="185420"/>
                </a:lnTo>
                <a:close/>
              </a:path>
              <a:path w="322580" h="349250">
                <a:moveTo>
                  <a:pt x="23952" y="185420"/>
                </a:moveTo>
                <a:lnTo>
                  <a:pt x="23698" y="185420"/>
                </a:lnTo>
                <a:lnTo>
                  <a:pt x="23596" y="186690"/>
                </a:lnTo>
                <a:lnTo>
                  <a:pt x="23926" y="186690"/>
                </a:lnTo>
                <a:lnTo>
                  <a:pt x="23952" y="185420"/>
                </a:lnTo>
                <a:close/>
              </a:path>
              <a:path w="322580" h="349250">
                <a:moveTo>
                  <a:pt x="26047" y="185420"/>
                </a:moveTo>
                <a:lnTo>
                  <a:pt x="25882" y="185420"/>
                </a:lnTo>
                <a:lnTo>
                  <a:pt x="25908" y="186690"/>
                </a:lnTo>
                <a:lnTo>
                  <a:pt x="26047" y="185420"/>
                </a:lnTo>
                <a:close/>
              </a:path>
              <a:path w="322580" h="349250">
                <a:moveTo>
                  <a:pt x="26657" y="185420"/>
                </a:moveTo>
                <a:lnTo>
                  <a:pt x="28143" y="186690"/>
                </a:lnTo>
                <a:lnTo>
                  <a:pt x="28778" y="186690"/>
                </a:lnTo>
                <a:lnTo>
                  <a:pt x="26657" y="185420"/>
                </a:lnTo>
                <a:close/>
              </a:path>
              <a:path w="322580" h="349250">
                <a:moveTo>
                  <a:pt x="30226" y="185420"/>
                </a:moveTo>
                <a:lnTo>
                  <a:pt x="29502" y="185420"/>
                </a:lnTo>
                <a:lnTo>
                  <a:pt x="29743" y="186690"/>
                </a:lnTo>
                <a:lnTo>
                  <a:pt x="30378" y="186690"/>
                </a:lnTo>
                <a:lnTo>
                  <a:pt x="30226" y="185420"/>
                </a:lnTo>
                <a:close/>
              </a:path>
              <a:path w="322580" h="349250">
                <a:moveTo>
                  <a:pt x="36779" y="185420"/>
                </a:moveTo>
                <a:lnTo>
                  <a:pt x="35001" y="186690"/>
                </a:lnTo>
                <a:lnTo>
                  <a:pt x="36779" y="185420"/>
                </a:lnTo>
                <a:close/>
              </a:path>
              <a:path w="322580" h="349250">
                <a:moveTo>
                  <a:pt x="78105" y="176530"/>
                </a:moveTo>
                <a:lnTo>
                  <a:pt x="77495" y="176530"/>
                </a:lnTo>
                <a:lnTo>
                  <a:pt x="69723" y="186690"/>
                </a:lnTo>
                <a:lnTo>
                  <a:pt x="75427" y="181610"/>
                </a:lnTo>
                <a:lnTo>
                  <a:pt x="74345" y="181610"/>
                </a:lnTo>
                <a:lnTo>
                  <a:pt x="75907" y="179070"/>
                </a:lnTo>
                <a:lnTo>
                  <a:pt x="78105" y="176530"/>
                </a:lnTo>
                <a:close/>
              </a:path>
              <a:path w="322580" h="349250">
                <a:moveTo>
                  <a:pt x="99263" y="185420"/>
                </a:moveTo>
                <a:lnTo>
                  <a:pt x="96939" y="185420"/>
                </a:lnTo>
                <a:lnTo>
                  <a:pt x="97688" y="186690"/>
                </a:lnTo>
                <a:lnTo>
                  <a:pt x="99885" y="186690"/>
                </a:lnTo>
                <a:lnTo>
                  <a:pt x="99263" y="185420"/>
                </a:lnTo>
                <a:close/>
              </a:path>
              <a:path w="322580" h="349250">
                <a:moveTo>
                  <a:pt x="104052" y="184325"/>
                </a:moveTo>
                <a:lnTo>
                  <a:pt x="100977" y="185420"/>
                </a:lnTo>
                <a:lnTo>
                  <a:pt x="100050" y="186690"/>
                </a:lnTo>
                <a:lnTo>
                  <a:pt x="104457" y="186690"/>
                </a:lnTo>
                <a:lnTo>
                  <a:pt x="105283" y="185420"/>
                </a:lnTo>
                <a:lnTo>
                  <a:pt x="104052" y="184325"/>
                </a:lnTo>
                <a:close/>
              </a:path>
              <a:path w="322580" h="349250">
                <a:moveTo>
                  <a:pt x="113360" y="185420"/>
                </a:moveTo>
                <a:lnTo>
                  <a:pt x="107518" y="185420"/>
                </a:lnTo>
                <a:lnTo>
                  <a:pt x="108432" y="186690"/>
                </a:lnTo>
                <a:lnTo>
                  <a:pt x="114490" y="186690"/>
                </a:lnTo>
                <a:lnTo>
                  <a:pt x="113360" y="185420"/>
                </a:lnTo>
                <a:close/>
              </a:path>
              <a:path w="322580" h="349250">
                <a:moveTo>
                  <a:pt x="117997" y="183969"/>
                </a:moveTo>
                <a:lnTo>
                  <a:pt x="117957" y="184150"/>
                </a:lnTo>
                <a:lnTo>
                  <a:pt x="115036" y="185420"/>
                </a:lnTo>
                <a:lnTo>
                  <a:pt x="114490" y="186690"/>
                </a:lnTo>
                <a:lnTo>
                  <a:pt x="117068" y="186690"/>
                </a:lnTo>
                <a:lnTo>
                  <a:pt x="118643" y="185420"/>
                </a:lnTo>
                <a:lnTo>
                  <a:pt x="119087" y="184150"/>
                </a:lnTo>
                <a:lnTo>
                  <a:pt x="118402" y="184150"/>
                </a:lnTo>
                <a:lnTo>
                  <a:pt x="117997" y="183969"/>
                </a:lnTo>
                <a:close/>
              </a:path>
              <a:path w="322580" h="349250">
                <a:moveTo>
                  <a:pt x="204285" y="183970"/>
                </a:moveTo>
                <a:lnTo>
                  <a:pt x="203885" y="184150"/>
                </a:lnTo>
                <a:lnTo>
                  <a:pt x="203187" y="184150"/>
                </a:lnTo>
                <a:lnTo>
                  <a:pt x="203631" y="185420"/>
                </a:lnTo>
                <a:lnTo>
                  <a:pt x="205219" y="186690"/>
                </a:lnTo>
                <a:lnTo>
                  <a:pt x="207784" y="186690"/>
                </a:lnTo>
                <a:lnTo>
                  <a:pt x="207238" y="185420"/>
                </a:lnTo>
                <a:lnTo>
                  <a:pt x="204317" y="184150"/>
                </a:lnTo>
                <a:lnTo>
                  <a:pt x="204285" y="183970"/>
                </a:lnTo>
                <a:close/>
              </a:path>
              <a:path w="322580" h="349250">
                <a:moveTo>
                  <a:pt x="214757" y="185420"/>
                </a:moveTo>
                <a:lnTo>
                  <a:pt x="208915" y="185420"/>
                </a:lnTo>
                <a:lnTo>
                  <a:pt x="207784" y="186690"/>
                </a:lnTo>
                <a:lnTo>
                  <a:pt x="213855" y="186690"/>
                </a:lnTo>
                <a:lnTo>
                  <a:pt x="214757" y="185420"/>
                </a:lnTo>
                <a:close/>
              </a:path>
              <a:path w="322580" h="349250">
                <a:moveTo>
                  <a:pt x="218223" y="184325"/>
                </a:moveTo>
                <a:lnTo>
                  <a:pt x="217106" y="185420"/>
                </a:lnTo>
                <a:lnTo>
                  <a:pt x="217097" y="185920"/>
                </a:lnTo>
                <a:lnTo>
                  <a:pt x="217258" y="186690"/>
                </a:lnTo>
                <a:lnTo>
                  <a:pt x="222237" y="186690"/>
                </a:lnTo>
                <a:lnTo>
                  <a:pt x="221310" y="185420"/>
                </a:lnTo>
                <a:lnTo>
                  <a:pt x="218223" y="184325"/>
                </a:lnTo>
                <a:close/>
              </a:path>
              <a:path w="322580" h="349250">
                <a:moveTo>
                  <a:pt x="227101" y="182880"/>
                </a:moveTo>
                <a:lnTo>
                  <a:pt x="225259" y="182880"/>
                </a:lnTo>
                <a:lnTo>
                  <a:pt x="223774" y="184150"/>
                </a:lnTo>
                <a:lnTo>
                  <a:pt x="223012" y="185420"/>
                </a:lnTo>
                <a:lnTo>
                  <a:pt x="222389" y="186690"/>
                </a:lnTo>
                <a:lnTo>
                  <a:pt x="224599" y="186690"/>
                </a:lnTo>
                <a:lnTo>
                  <a:pt x="225336" y="185420"/>
                </a:lnTo>
                <a:lnTo>
                  <a:pt x="225869" y="185420"/>
                </a:lnTo>
                <a:lnTo>
                  <a:pt x="226415" y="184150"/>
                </a:lnTo>
                <a:lnTo>
                  <a:pt x="227394" y="184150"/>
                </a:lnTo>
                <a:lnTo>
                  <a:pt x="227101" y="182880"/>
                </a:lnTo>
                <a:close/>
              </a:path>
              <a:path w="322580" h="349250">
                <a:moveTo>
                  <a:pt x="244043" y="177800"/>
                </a:moveTo>
                <a:lnTo>
                  <a:pt x="242570" y="177800"/>
                </a:lnTo>
                <a:lnTo>
                  <a:pt x="252564" y="186690"/>
                </a:lnTo>
                <a:lnTo>
                  <a:pt x="248672" y="181610"/>
                </a:lnTo>
                <a:lnTo>
                  <a:pt x="247929" y="181610"/>
                </a:lnTo>
                <a:lnTo>
                  <a:pt x="245897" y="180340"/>
                </a:lnTo>
                <a:lnTo>
                  <a:pt x="244043" y="177800"/>
                </a:lnTo>
                <a:close/>
              </a:path>
              <a:path w="322580" h="349250">
                <a:moveTo>
                  <a:pt x="5143" y="182880"/>
                </a:moveTo>
                <a:lnTo>
                  <a:pt x="4673" y="182880"/>
                </a:lnTo>
                <a:lnTo>
                  <a:pt x="4749" y="184150"/>
                </a:lnTo>
                <a:lnTo>
                  <a:pt x="5257" y="184150"/>
                </a:lnTo>
                <a:lnTo>
                  <a:pt x="5067" y="185420"/>
                </a:lnTo>
                <a:lnTo>
                  <a:pt x="6692" y="185420"/>
                </a:lnTo>
                <a:lnTo>
                  <a:pt x="5676" y="184150"/>
                </a:lnTo>
                <a:lnTo>
                  <a:pt x="5143" y="182880"/>
                </a:lnTo>
                <a:close/>
              </a:path>
              <a:path w="322580" h="349250">
                <a:moveTo>
                  <a:pt x="10464" y="184150"/>
                </a:moveTo>
                <a:lnTo>
                  <a:pt x="7861" y="184150"/>
                </a:lnTo>
                <a:lnTo>
                  <a:pt x="9080" y="185420"/>
                </a:lnTo>
                <a:lnTo>
                  <a:pt x="10629" y="185420"/>
                </a:lnTo>
                <a:lnTo>
                  <a:pt x="10464" y="184150"/>
                </a:lnTo>
                <a:close/>
              </a:path>
              <a:path w="322580" h="349250">
                <a:moveTo>
                  <a:pt x="11417" y="184150"/>
                </a:moveTo>
                <a:lnTo>
                  <a:pt x="10680" y="184150"/>
                </a:lnTo>
                <a:lnTo>
                  <a:pt x="10896" y="185420"/>
                </a:lnTo>
                <a:lnTo>
                  <a:pt x="11417" y="184150"/>
                </a:lnTo>
                <a:close/>
              </a:path>
              <a:path w="322580" h="349250">
                <a:moveTo>
                  <a:pt x="12284" y="184374"/>
                </a:moveTo>
                <a:lnTo>
                  <a:pt x="11887" y="185420"/>
                </a:lnTo>
                <a:lnTo>
                  <a:pt x="12420" y="185420"/>
                </a:lnTo>
                <a:lnTo>
                  <a:pt x="12284" y="184374"/>
                </a:lnTo>
                <a:close/>
              </a:path>
              <a:path w="322580" h="349250">
                <a:moveTo>
                  <a:pt x="13271" y="184150"/>
                </a:moveTo>
                <a:lnTo>
                  <a:pt x="12674" y="184150"/>
                </a:lnTo>
                <a:lnTo>
                  <a:pt x="12814" y="185420"/>
                </a:lnTo>
                <a:lnTo>
                  <a:pt x="13398" y="185420"/>
                </a:lnTo>
                <a:lnTo>
                  <a:pt x="13271" y="184150"/>
                </a:lnTo>
                <a:close/>
              </a:path>
              <a:path w="322580" h="349250">
                <a:moveTo>
                  <a:pt x="15367" y="184150"/>
                </a:moveTo>
                <a:lnTo>
                  <a:pt x="14973" y="184150"/>
                </a:lnTo>
                <a:lnTo>
                  <a:pt x="15151" y="185420"/>
                </a:lnTo>
                <a:lnTo>
                  <a:pt x="15709" y="185420"/>
                </a:lnTo>
                <a:lnTo>
                  <a:pt x="15367" y="184150"/>
                </a:lnTo>
                <a:close/>
              </a:path>
              <a:path w="322580" h="349250">
                <a:moveTo>
                  <a:pt x="23571" y="184150"/>
                </a:moveTo>
                <a:lnTo>
                  <a:pt x="22428" y="184150"/>
                </a:lnTo>
                <a:lnTo>
                  <a:pt x="22301" y="185420"/>
                </a:lnTo>
                <a:lnTo>
                  <a:pt x="23406" y="185420"/>
                </a:lnTo>
                <a:lnTo>
                  <a:pt x="23571" y="184150"/>
                </a:lnTo>
                <a:close/>
              </a:path>
              <a:path w="322580" h="349250">
                <a:moveTo>
                  <a:pt x="25120" y="184150"/>
                </a:moveTo>
                <a:lnTo>
                  <a:pt x="24815" y="184150"/>
                </a:lnTo>
                <a:lnTo>
                  <a:pt x="25146" y="185420"/>
                </a:lnTo>
                <a:lnTo>
                  <a:pt x="25120" y="184150"/>
                </a:lnTo>
                <a:close/>
              </a:path>
              <a:path w="322580" h="349250">
                <a:moveTo>
                  <a:pt x="30492" y="184150"/>
                </a:moveTo>
                <a:lnTo>
                  <a:pt x="29883" y="184150"/>
                </a:lnTo>
                <a:lnTo>
                  <a:pt x="29933" y="185420"/>
                </a:lnTo>
                <a:lnTo>
                  <a:pt x="30518" y="185420"/>
                </a:lnTo>
                <a:lnTo>
                  <a:pt x="30492" y="184150"/>
                </a:lnTo>
                <a:close/>
              </a:path>
              <a:path w="322580" h="349250">
                <a:moveTo>
                  <a:pt x="94119" y="184150"/>
                </a:moveTo>
                <a:lnTo>
                  <a:pt x="85318" y="184150"/>
                </a:lnTo>
                <a:lnTo>
                  <a:pt x="85331" y="185420"/>
                </a:lnTo>
                <a:lnTo>
                  <a:pt x="92735" y="185420"/>
                </a:lnTo>
                <a:lnTo>
                  <a:pt x="94119" y="184150"/>
                </a:lnTo>
                <a:close/>
              </a:path>
              <a:path w="322580" h="349250">
                <a:moveTo>
                  <a:pt x="97739" y="179070"/>
                </a:moveTo>
                <a:lnTo>
                  <a:pt x="96635" y="182631"/>
                </a:lnTo>
                <a:lnTo>
                  <a:pt x="96659" y="182880"/>
                </a:lnTo>
                <a:lnTo>
                  <a:pt x="99479" y="182880"/>
                </a:lnTo>
                <a:lnTo>
                  <a:pt x="100609" y="185420"/>
                </a:lnTo>
                <a:lnTo>
                  <a:pt x="101593" y="184150"/>
                </a:lnTo>
                <a:lnTo>
                  <a:pt x="100787" y="184150"/>
                </a:lnTo>
                <a:lnTo>
                  <a:pt x="99555" y="181610"/>
                </a:lnTo>
                <a:lnTo>
                  <a:pt x="97510" y="181610"/>
                </a:lnTo>
                <a:lnTo>
                  <a:pt x="97739" y="179070"/>
                </a:lnTo>
                <a:close/>
              </a:path>
              <a:path w="322580" h="349250">
                <a:moveTo>
                  <a:pt x="104952" y="181610"/>
                </a:moveTo>
                <a:lnTo>
                  <a:pt x="104521" y="184150"/>
                </a:lnTo>
                <a:lnTo>
                  <a:pt x="104053" y="184325"/>
                </a:lnTo>
                <a:lnTo>
                  <a:pt x="105168" y="185420"/>
                </a:lnTo>
                <a:lnTo>
                  <a:pt x="104952" y="181610"/>
                </a:lnTo>
                <a:close/>
              </a:path>
              <a:path w="322580" h="349250">
                <a:moveTo>
                  <a:pt x="106946" y="184150"/>
                </a:moveTo>
                <a:lnTo>
                  <a:pt x="105096" y="184150"/>
                </a:lnTo>
                <a:lnTo>
                  <a:pt x="105168" y="185420"/>
                </a:lnTo>
                <a:lnTo>
                  <a:pt x="106692" y="185420"/>
                </a:lnTo>
                <a:lnTo>
                  <a:pt x="106946" y="184150"/>
                </a:lnTo>
                <a:close/>
              </a:path>
              <a:path w="322580" h="349250">
                <a:moveTo>
                  <a:pt x="107251" y="175260"/>
                </a:moveTo>
                <a:lnTo>
                  <a:pt x="105689" y="175260"/>
                </a:lnTo>
                <a:lnTo>
                  <a:pt x="106004" y="180340"/>
                </a:lnTo>
                <a:lnTo>
                  <a:pt x="106083" y="182880"/>
                </a:lnTo>
                <a:lnTo>
                  <a:pt x="105448" y="184150"/>
                </a:lnTo>
                <a:lnTo>
                  <a:pt x="106946" y="184150"/>
                </a:lnTo>
                <a:lnTo>
                  <a:pt x="107200" y="185420"/>
                </a:lnTo>
                <a:lnTo>
                  <a:pt x="109270" y="185420"/>
                </a:lnTo>
                <a:lnTo>
                  <a:pt x="109233" y="185203"/>
                </a:lnTo>
                <a:lnTo>
                  <a:pt x="108000" y="184150"/>
                </a:lnTo>
                <a:lnTo>
                  <a:pt x="107251" y="175260"/>
                </a:lnTo>
                <a:close/>
              </a:path>
              <a:path w="322580" h="349250">
                <a:moveTo>
                  <a:pt x="109233" y="185203"/>
                </a:moveTo>
                <a:lnTo>
                  <a:pt x="109270" y="185420"/>
                </a:lnTo>
                <a:lnTo>
                  <a:pt x="109403" y="185349"/>
                </a:lnTo>
                <a:lnTo>
                  <a:pt x="109233" y="185203"/>
                </a:lnTo>
                <a:close/>
              </a:path>
              <a:path w="322580" h="349250">
                <a:moveTo>
                  <a:pt x="109403" y="185349"/>
                </a:moveTo>
                <a:lnTo>
                  <a:pt x="109270" y="185420"/>
                </a:lnTo>
                <a:lnTo>
                  <a:pt x="109486" y="185420"/>
                </a:lnTo>
                <a:close/>
              </a:path>
              <a:path w="322580" h="349250">
                <a:moveTo>
                  <a:pt x="115277" y="181610"/>
                </a:moveTo>
                <a:lnTo>
                  <a:pt x="113919" y="184150"/>
                </a:lnTo>
                <a:lnTo>
                  <a:pt x="111658" y="184150"/>
                </a:lnTo>
                <a:lnTo>
                  <a:pt x="114338" y="185420"/>
                </a:lnTo>
                <a:lnTo>
                  <a:pt x="115557" y="182880"/>
                </a:lnTo>
                <a:lnTo>
                  <a:pt x="117043" y="182880"/>
                </a:lnTo>
                <a:lnTo>
                  <a:pt x="115277" y="181610"/>
                </a:lnTo>
                <a:close/>
              </a:path>
              <a:path w="322580" h="349250">
                <a:moveTo>
                  <a:pt x="207010" y="181610"/>
                </a:moveTo>
                <a:lnTo>
                  <a:pt x="205244" y="182880"/>
                </a:lnTo>
                <a:lnTo>
                  <a:pt x="206717" y="182880"/>
                </a:lnTo>
                <a:lnTo>
                  <a:pt x="207949" y="185420"/>
                </a:lnTo>
                <a:lnTo>
                  <a:pt x="210616" y="184150"/>
                </a:lnTo>
                <a:lnTo>
                  <a:pt x="208356" y="184150"/>
                </a:lnTo>
                <a:lnTo>
                  <a:pt x="207010" y="181610"/>
                </a:lnTo>
                <a:close/>
              </a:path>
              <a:path w="322580" h="349250">
                <a:moveTo>
                  <a:pt x="213664" y="181610"/>
                </a:moveTo>
                <a:lnTo>
                  <a:pt x="212648" y="184150"/>
                </a:lnTo>
                <a:lnTo>
                  <a:pt x="210616" y="184150"/>
                </a:lnTo>
                <a:lnTo>
                  <a:pt x="213004" y="185420"/>
                </a:lnTo>
                <a:lnTo>
                  <a:pt x="213664" y="181610"/>
                </a:lnTo>
                <a:close/>
              </a:path>
              <a:path w="322580" h="349250">
                <a:moveTo>
                  <a:pt x="216585" y="175260"/>
                </a:moveTo>
                <a:lnTo>
                  <a:pt x="215023" y="175260"/>
                </a:lnTo>
                <a:lnTo>
                  <a:pt x="214274" y="184150"/>
                </a:lnTo>
                <a:lnTo>
                  <a:pt x="213220" y="185420"/>
                </a:lnTo>
                <a:lnTo>
                  <a:pt x="215074" y="185420"/>
                </a:lnTo>
                <a:lnTo>
                  <a:pt x="215328" y="184150"/>
                </a:lnTo>
                <a:lnTo>
                  <a:pt x="216827" y="184150"/>
                </a:lnTo>
                <a:lnTo>
                  <a:pt x="216313" y="182955"/>
                </a:lnTo>
                <a:lnTo>
                  <a:pt x="216281" y="180340"/>
                </a:lnTo>
                <a:lnTo>
                  <a:pt x="216585" y="175260"/>
                </a:lnTo>
                <a:close/>
              </a:path>
              <a:path w="322580" h="349250">
                <a:moveTo>
                  <a:pt x="217178" y="184150"/>
                </a:moveTo>
                <a:lnTo>
                  <a:pt x="215328" y="184150"/>
                </a:lnTo>
                <a:lnTo>
                  <a:pt x="215595" y="185420"/>
                </a:lnTo>
                <a:lnTo>
                  <a:pt x="217106" y="185420"/>
                </a:lnTo>
                <a:lnTo>
                  <a:pt x="217178" y="184150"/>
                </a:lnTo>
                <a:close/>
              </a:path>
              <a:path w="322580" h="349250">
                <a:moveTo>
                  <a:pt x="217322" y="181610"/>
                </a:moveTo>
                <a:lnTo>
                  <a:pt x="217106" y="185420"/>
                </a:lnTo>
                <a:lnTo>
                  <a:pt x="218223" y="184325"/>
                </a:lnTo>
                <a:lnTo>
                  <a:pt x="217728" y="184150"/>
                </a:lnTo>
                <a:lnTo>
                  <a:pt x="217322" y="181610"/>
                </a:lnTo>
                <a:close/>
              </a:path>
              <a:path w="322580" h="349250">
                <a:moveTo>
                  <a:pt x="219756" y="182955"/>
                </a:moveTo>
                <a:lnTo>
                  <a:pt x="221678" y="185420"/>
                </a:lnTo>
                <a:lnTo>
                  <a:pt x="222243" y="184150"/>
                </a:lnTo>
                <a:lnTo>
                  <a:pt x="221488" y="184150"/>
                </a:lnTo>
                <a:lnTo>
                  <a:pt x="219756" y="182955"/>
                </a:lnTo>
                <a:close/>
              </a:path>
              <a:path w="322580" h="349250">
                <a:moveTo>
                  <a:pt x="108610" y="181610"/>
                </a:moveTo>
                <a:lnTo>
                  <a:pt x="109233" y="185203"/>
                </a:lnTo>
                <a:lnTo>
                  <a:pt x="109403" y="185349"/>
                </a:lnTo>
                <a:lnTo>
                  <a:pt x="111658" y="184150"/>
                </a:lnTo>
                <a:lnTo>
                  <a:pt x="109626" y="184150"/>
                </a:lnTo>
                <a:lnTo>
                  <a:pt x="108610" y="181610"/>
                </a:lnTo>
                <a:close/>
              </a:path>
              <a:path w="322580" h="349250">
                <a:moveTo>
                  <a:pt x="63614" y="184150"/>
                </a:moveTo>
                <a:lnTo>
                  <a:pt x="63246" y="184150"/>
                </a:lnTo>
                <a:lnTo>
                  <a:pt x="63210" y="184447"/>
                </a:lnTo>
                <a:lnTo>
                  <a:pt x="63614" y="184150"/>
                </a:lnTo>
                <a:close/>
              </a:path>
              <a:path w="322580" h="349250">
                <a:moveTo>
                  <a:pt x="259029" y="184150"/>
                </a:moveTo>
                <a:lnTo>
                  <a:pt x="258660" y="184150"/>
                </a:lnTo>
                <a:lnTo>
                  <a:pt x="259064" y="184447"/>
                </a:lnTo>
                <a:lnTo>
                  <a:pt x="259029" y="184150"/>
                </a:lnTo>
                <a:close/>
              </a:path>
              <a:path w="322580" h="349250">
                <a:moveTo>
                  <a:pt x="12369" y="184150"/>
                </a:moveTo>
                <a:lnTo>
                  <a:pt x="12284" y="184374"/>
                </a:lnTo>
                <a:lnTo>
                  <a:pt x="12369" y="184150"/>
                </a:lnTo>
                <a:close/>
              </a:path>
              <a:path w="322580" h="349250">
                <a:moveTo>
                  <a:pt x="102628" y="182880"/>
                </a:moveTo>
                <a:lnTo>
                  <a:pt x="104053" y="184325"/>
                </a:lnTo>
                <a:lnTo>
                  <a:pt x="104546" y="184150"/>
                </a:lnTo>
                <a:lnTo>
                  <a:pt x="102628" y="182880"/>
                </a:lnTo>
                <a:close/>
              </a:path>
              <a:path w="322580" h="349250">
                <a:moveTo>
                  <a:pt x="219646" y="182880"/>
                </a:moveTo>
                <a:lnTo>
                  <a:pt x="217766" y="184150"/>
                </a:lnTo>
                <a:lnTo>
                  <a:pt x="218223" y="184325"/>
                </a:lnTo>
                <a:lnTo>
                  <a:pt x="219619" y="182955"/>
                </a:lnTo>
                <a:close/>
              </a:path>
              <a:path w="322580" h="349250">
                <a:moveTo>
                  <a:pt x="7651" y="184023"/>
                </a:moveTo>
                <a:lnTo>
                  <a:pt x="7861" y="184150"/>
                </a:lnTo>
                <a:lnTo>
                  <a:pt x="7651" y="184023"/>
                </a:lnTo>
                <a:close/>
              </a:path>
              <a:path w="322580" h="349250">
                <a:moveTo>
                  <a:pt x="8877" y="182880"/>
                </a:moveTo>
                <a:lnTo>
                  <a:pt x="8153" y="182880"/>
                </a:lnTo>
                <a:lnTo>
                  <a:pt x="8001" y="184150"/>
                </a:lnTo>
                <a:lnTo>
                  <a:pt x="8763" y="184150"/>
                </a:lnTo>
                <a:lnTo>
                  <a:pt x="8877" y="182880"/>
                </a:lnTo>
                <a:close/>
              </a:path>
              <a:path w="322580" h="349250">
                <a:moveTo>
                  <a:pt x="10642" y="182880"/>
                </a:moveTo>
                <a:lnTo>
                  <a:pt x="9436" y="182880"/>
                </a:lnTo>
                <a:lnTo>
                  <a:pt x="9271" y="184150"/>
                </a:lnTo>
                <a:lnTo>
                  <a:pt x="10642" y="184150"/>
                </a:lnTo>
                <a:lnTo>
                  <a:pt x="10642" y="182880"/>
                </a:lnTo>
                <a:close/>
              </a:path>
              <a:path w="322580" h="349250">
                <a:moveTo>
                  <a:pt x="11442" y="182880"/>
                </a:moveTo>
                <a:lnTo>
                  <a:pt x="11328" y="184150"/>
                </a:lnTo>
                <a:lnTo>
                  <a:pt x="11442" y="182880"/>
                </a:lnTo>
                <a:close/>
              </a:path>
              <a:path w="322580" h="349250">
                <a:moveTo>
                  <a:pt x="17513" y="181610"/>
                </a:moveTo>
                <a:lnTo>
                  <a:pt x="15760" y="181610"/>
                </a:lnTo>
                <a:lnTo>
                  <a:pt x="16344" y="182880"/>
                </a:lnTo>
                <a:lnTo>
                  <a:pt x="17119" y="182880"/>
                </a:lnTo>
                <a:lnTo>
                  <a:pt x="17741" y="184150"/>
                </a:lnTo>
                <a:lnTo>
                  <a:pt x="17443" y="182955"/>
                </a:lnTo>
                <a:lnTo>
                  <a:pt x="17513" y="181610"/>
                </a:lnTo>
                <a:close/>
              </a:path>
              <a:path w="322580" h="349250">
                <a:moveTo>
                  <a:pt x="21132" y="182880"/>
                </a:moveTo>
                <a:lnTo>
                  <a:pt x="19786" y="182880"/>
                </a:lnTo>
                <a:lnTo>
                  <a:pt x="20091" y="184150"/>
                </a:lnTo>
                <a:lnTo>
                  <a:pt x="21082" y="184150"/>
                </a:lnTo>
                <a:lnTo>
                  <a:pt x="21132" y="182880"/>
                </a:lnTo>
                <a:close/>
              </a:path>
              <a:path w="322580" h="349250">
                <a:moveTo>
                  <a:pt x="22745" y="182880"/>
                </a:moveTo>
                <a:lnTo>
                  <a:pt x="21209" y="182880"/>
                </a:lnTo>
                <a:lnTo>
                  <a:pt x="21323" y="184150"/>
                </a:lnTo>
                <a:lnTo>
                  <a:pt x="23545" y="184150"/>
                </a:lnTo>
                <a:lnTo>
                  <a:pt x="22745" y="182880"/>
                </a:lnTo>
                <a:close/>
              </a:path>
              <a:path w="322580" h="349250">
                <a:moveTo>
                  <a:pt x="25095" y="182880"/>
                </a:moveTo>
                <a:lnTo>
                  <a:pt x="24790" y="184150"/>
                </a:lnTo>
                <a:lnTo>
                  <a:pt x="25044" y="184150"/>
                </a:lnTo>
                <a:lnTo>
                  <a:pt x="25095" y="182880"/>
                </a:lnTo>
                <a:close/>
              </a:path>
              <a:path w="322580" h="349250">
                <a:moveTo>
                  <a:pt x="26682" y="182880"/>
                </a:moveTo>
                <a:lnTo>
                  <a:pt x="26377" y="184150"/>
                </a:lnTo>
                <a:lnTo>
                  <a:pt x="26682" y="182880"/>
                </a:lnTo>
                <a:close/>
              </a:path>
              <a:path w="322580" h="349250">
                <a:moveTo>
                  <a:pt x="30861" y="182880"/>
                </a:moveTo>
                <a:lnTo>
                  <a:pt x="30289" y="182880"/>
                </a:lnTo>
                <a:lnTo>
                  <a:pt x="30314" y="184150"/>
                </a:lnTo>
                <a:lnTo>
                  <a:pt x="30924" y="184150"/>
                </a:lnTo>
                <a:lnTo>
                  <a:pt x="30861" y="182880"/>
                </a:lnTo>
                <a:close/>
              </a:path>
              <a:path w="322580" h="349250">
                <a:moveTo>
                  <a:pt x="91071" y="182880"/>
                </a:moveTo>
                <a:lnTo>
                  <a:pt x="88150" y="182880"/>
                </a:lnTo>
                <a:lnTo>
                  <a:pt x="86791" y="184150"/>
                </a:lnTo>
                <a:lnTo>
                  <a:pt x="91960" y="184150"/>
                </a:lnTo>
                <a:lnTo>
                  <a:pt x="91071" y="182880"/>
                </a:lnTo>
                <a:close/>
              </a:path>
              <a:path w="322580" h="349250">
                <a:moveTo>
                  <a:pt x="93891" y="180340"/>
                </a:moveTo>
                <a:lnTo>
                  <a:pt x="92100" y="181610"/>
                </a:lnTo>
                <a:lnTo>
                  <a:pt x="90182" y="181610"/>
                </a:lnTo>
                <a:lnTo>
                  <a:pt x="91960" y="184150"/>
                </a:lnTo>
                <a:lnTo>
                  <a:pt x="93891" y="180340"/>
                </a:lnTo>
                <a:close/>
              </a:path>
              <a:path w="322580" h="349250">
                <a:moveTo>
                  <a:pt x="95148" y="182880"/>
                </a:moveTo>
                <a:lnTo>
                  <a:pt x="92604" y="182880"/>
                </a:lnTo>
                <a:lnTo>
                  <a:pt x="91960" y="184150"/>
                </a:lnTo>
                <a:lnTo>
                  <a:pt x="94665" y="184150"/>
                </a:lnTo>
                <a:lnTo>
                  <a:pt x="95148" y="182880"/>
                </a:lnTo>
                <a:close/>
              </a:path>
              <a:path w="322580" h="349250">
                <a:moveTo>
                  <a:pt x="102519" y="182955"/>
                </a:moveTo>
                <a:lnTo>
                  <a:pt x="100787" y="184150"/>
                </a:lnTo>
                <a:lnTo>
                  <a:pt x="101593" y="184150"/>
                </a:lnTo>
                <a:lnTo>
                  <a:pt x="102519" y="182955"/>
                </a:lnTo>
                <a:close/>
              </a:path>
              <a:path w="322580" h="349250">
                <a:moveTo>
                  <a:pt x="111899" y="182880"/>
                </a:moveTo>
                <a:lnTo>
                  <a:pt x="109626" y="184150"/>
                </a:lnTo>
                <a:lnTo>
                  <a:pt x="113919" y="184150"/>
                </a:lnTo>
                <a:lnTo>
                  <a:pt x="111899" y="182880"/>
                </a:lnTo>
                <a:close/>
              </a:path>
              <a:path w="322580" h="349250">
                <a:moveTo>
                  <a:pt x="118111" y="183451"/>
                </a:moveTo>
                <a:lnTo>
                  <a:pt x="118119" y="184023"/>
                </a:lnTo>
                <a:lnTo>
                  <a:pt x="118402" y="184150"/>
                </a:lnTo>
                <a:lnTo>
                  <a:pt x="118111" y="183451"/>
                </a:lnTo>
                <a:close/>
              </a:path>
              <a:path w="322580" h="349250">
                <a:moveTo>
                  <a:pt x="204186" y="183422"/>
                </a:moveTo>
                <a:lnTo>
                  <a:pt x="203885" y="184150"/>
                </a:lnTo>
                <a:lnTo>
                  <a:pt x="204167" y="184023"/>
                </a:lnTo>
                <a:lnTo>
                  <a:pt x="204186" y="183422"/>
                </a:lnTo>
                <a:close/>
              </a:path>
              <a:path w="322580" h="349250">
                <a:moveTo>
                  <a:pt x="210375" y="182880"/>
                </a:moveTo>
                <a:lnTo>
                  <a:pt x="208356" y="184150"/>
                </a:lnTo>
                <a:lnTo>
                  <a:pt x="212648" y="184150"/>
                </a:lnTo>
                <a:lnTo>
                  <a:pt x="210375" y="182880"/>
                </a:lnTo>
                <a:close/>
              </a:path>
              <a:path w="322580" h="349250">
                <a:moveTo>
                  <a:pt x="224548" y="179070"/>
                </a:moveTo>
                <a:lnTo>
                  <a:pt x="224764" y="181610"/>
                </a:lnTo>
                <a:lnTo>
                  <a:pt x="222719" y="181610"/>
                </a:lnTo>
                <a:lnTo>
                  <a:pt x="221488" y="184150"/>
                </a:lnTo>
                <a:lnTo>
                  <a:pt x="222243" y="184150"/>
                </a:lnTo>
                <a:lnTo>
                  <a:pt x="222808" y="182880"/>
                </a:lnTo>
                <a:lnTo>
                  <a:pt x="225615" y="182880"/>
                </a:lnTo>
                <a:lnTo>
                  <a:pt x="225652" y="182631"/>
                </a:lnTo>
                <a:lnTo>
                  <a:pt x="224548" y="179070"/>
                </a:lnTo>
                <a:close/>
              </a:path>
              <a:path w="322580" h="349250">
                <a:moveTo>
                  <a:pt x="229679" y="182880"/>
                </a:moveTo>
                <a:lnTo>
                  <a:pt x="227126" y="182880"/>
                </a:lnTo>
                <a:lnTo>
                  <a:pt x="227609" y="184150"/>
                </a:lnTo>
                <a:lnTo>
                  <a:pt x="230327" y="184150"/>
                </a:lnTo>
                <a:lnTo>
                  <a:pt x="229679" y="182880"/>
                </a:lnTo>
                <a:close/>
              </a:path>
              <a:path w="322580" h="349250">
                <a:moveTo>
                  <a:pt x="228384" y="180340"/>
                </a:moveTo>
                <a:lnTo>
                  <a:pt x="230327" y="184150"/>
                </a:lnTo>
                <a:lnTo>
                  <a:pt x="232092" y="181610"/>
                </a:lnTo>
                <a:lnTo>
                  <a:pt x="230174" y="181610"/>
                </a:lnTo>
                <a:lnTo>
                  <a:pt x="228384" y="180340"/>
                </a:lnTo>
                <a:close/>
              </a:path>
              <a:path w="322580" h="349250">
                <a:moveTo>
                  <a:pt x="234124" y="182880"/>
                </a:moveTo>
                <a:lnTo>
                  <a:pt x="231209" y="182880"/>
                </a:lnTo>
                <a:lnTo>
                  <a:pt x="230327" y="184150"/>
                </a:lnTo>
                <a:lnTo>
                  <a:pt x="235483" y="184150"/>
                </a:lnTo>
                <a:lnTo>
                  <a:pt x="234124" y="182880"/>
                </a:lnTo>
                <a:close/>
              </a:path>
              <a:path w="322580" h="349250">
                <a:moveTo>
                  <a:pt x="273989" y="177800"/>
                </a:moveTo>
                <a:lnTo>
                  <a:pt x="270217" y="177800"/>
                </a:lnTo>
                <a:lnTo>
                  <a:pt x="296189" y="184150"/>
                </a:lnTo>
                <a:lnTo>
                  <a:pt x="286116" y="180340"/>
                </a:lnTo>
                <a:lnTo>
                  <a:pt x="282244" y="180340"/>
                </a:lnTo>
                <a:lnTo>
                  <a:pt x="273989" y="177800"/>
                </a:lnTo>
                <a:close/>
              </a:path>
              <a:path w="322580" h="349250">
                <a:moveTo>
                  <a:pt x="7480" y="182880"/>
                </a:moveTo>
                <a:lnTo>
                  <a:pt x="5753" y="182880"/>
                </a:lnTo>
                <a:lnTo>
                  <a:pt x="7651" y="184023"/>
                </a:lnTo>
                <a:lnTo>
                  <a:pt x="7480" y="182880"/>
                </a:lnTo>
                <a:close/>
              </a:path>
              <a:path w="322580" h="349250">
                <a:moveTo>
                  <a:pt x="205460" y="180340"/>
                </a:moveTo>
                <a:lnTo>
                  <a:pt x="204410" y="182880"/>
                </a:lnTo>
                <a:lnTo>
                  <a:pt x="204285" y="183970"/>
                </a:lnTo>
                <a:lnTo>
                  <a:pt x="206717" y="182880"/>
                </a:lnTo>
                <a:lnTo>
                  <a:pt x="205244" y="182880"/>
                </a:lnTo>
                <a:lnTo>
                  <a:pt x="205460" y="180340"/>
                </a:lnTo>
                <a:close/>
              </a:path>
              <a:path w="322580" h="349250">
                <a:moveTo>
                  <a:pt x="116814" y="180340"/>
                </a:moveTo>
                <a:lnTo>
                  <a:pt x="117043" y="182880"/>
                </a:lnTo>
                <a:lnTo>
                  <a:pt x="115557" y="182880"/>
                </a:lnTo>
                <a:lnTo>
                  <a:pt x="117997" y="183969"/>
                </a:lnTo>
                <a:lnTo>
                  <a:pt x="117872" y="182880"/>
                </a:lnTo>
                <a:lnTo>
                  <a:pt x="116814" y="180340"/>
                </a:lnTo>
                <a:close/>
              </a:path>
              <a:path w="322580" h="349250">
                <a:moveTo>
                  <a:pt x="256781" y="182814"/>
                </a:moveTo>
                <a:lnTo>
                  <a:pt x="256940" y="183231"/>
                </a:lnTo>
                <a:lnTo>
                  <a:pt x="256971" y="182880"/>
                </a:lnTo>
                <a:lnTo>
                  <a:pt x="256781" y="182814"/>
                </a:lnTo>
                <a:close/>
              </a:path>
              <a:path w="322580" h="349250">
                <a:moveTo>
                  <a:pt x="65491" y="182819"/>
                </a:moveTo>
                <a:lnTo>
                  <a:pt x="65344" y="183206"/>
                </a:lnTo>
                <a:lnTo>
                  <a:pt x="65491" y="182819"/>
                </a:lnTo>
                <a:close/>
              </a:path>
              <a:path w="322580" h="349250">
                <a:moveTo>
                  <a:pt x="7200" y="181610"/>
                </a:moveTo>
                <a:lnTo>
                  <a:pt x="6604" y="181610"/>
                </a:lnTo>
                <a:lnTo>
                  <a:pt x="6883" y="182880"/>
                </a:lnTo>
                <a:lnTo>
                  <a:pt x="7454" y="182880"/>
                </a:lnTo>
                <a:lnTo>
                  <a:pt x="7200" y="181610"/>
                </a:lnTo>
                <a:close/>
              </a:path>
              <a:path w="322580" h="349250">
                <a:moveTo>
                  <a:pt x="9613" y="181610"/>
                </a:moveTo>
                <a:lnTo>
                  <a:pt x="8597" y="181610"/>
                </a:lnTo>
                <a:lnTo>
                  <a:pt x="9194" y="182880"/>
                </a:lnTo>
                <a:lnTo>
                  <a:pt x="9906" y="182880"/>
                </a:lnTo>
                <a:lnTo>
                  <a:pt x="9613" y="181610"/>
                </a:lnTo>
                <a:close/>
              </a:path>
              <a:path w="322580" h="349250">
                <a:moveTo>
                  <a:pt x="11455" y="181610"/>
                </a:moveTo>
                <a:lnTo>
                  <a:pt x="11239" y="182880"/>
                </a:lnTo>
                <a:lnTo>
                  <a:pt x="11480" y="182880"/>
                </a:lnTo>
                <a:lnTo>
                  <a:pt x="11455" y="181610"/>
                </a:lnTo>
                <a:close/>
              </a:path>
              <a:path w="322580" h="349250">
                <a:moveTo>
                  <a:pt x="12776" y="181610"/>
                </a:moveTo>
                <a:lnTo>
                  <a:pt x="12573" y="181610"/>
                </a:lnTo>
                <a:lnTo>
                  <a:pt x="12433" y="182880"/>
                </a:lnTo>
                <a:lnTo>
                  <a:pt x="12687" y="182880"/>
                </a:lnTo>
                <a:lnTo>
                  <a:pt x="12776" y="181610"/>
                </a:lnTo>
                <a:close/>
              </a:path>
              <a:path w="322580" h="349250">
                <a:moveTo>
                  <a:pt x="20193" y="181610"/>
                </a:moveTo>
                <a:lnTo>
                  <a:pt x="19608" y="181610"/>
                </a:lnTo>
                <a:lnTo>
                  <a:pt x="19545" y="182880"/>
                </a:lnTo>
                <a:lnTo>
                  <a:pt x="20167" y="182880"/>
                </a:lnTo>
                <a:lnTo>
                  <a:pt x="20193" y="181610"/>
                </a:lnTo>
                <a:close/>
              </a:path>
              <a:path w="322580" h="349250">
                <a:moveTo>
                  <a:pt x="22419" y="180644"/>
                </a:moveTo>
                <a:lnTo>
                  <a:pt x="21818" y="182880"/>
                </a:lnTo>
                <a:lnTo>
                  <a:pt x="22415" y="182880"/>
                </a:lnTo>
                <a:lnTo>
                  <a:pt x="22694" y="181610"/>
                </a:lnTo>
                <a:lnTo>
                  <a:pt x="22390" y="181610"/>
                </a:lnTo>
                <a:lnTo>
                  <a:pt x="22419" y="180644"/>
                </a:lnTo>
                <a:close/>
              </a:path>
              <a:path w="322580" h="349250">
                <a:moveTo>
                  <a:pt x="24498" y="181610"/>
                </a:moveTo>
                <a:lnTo>
                  <a:pt x="24536" y="182880"/>
                </a:lnTo>
                <a:lnTo>
                  <a:pt x="24498" y="181610"/>
                </a:lnTo>
                <a:close/>
              </a:path>
              <a:path w="322580" h="349250">
                <a:moveTo>
                  <a:pt x="26733" y="181610"/>
                </a:moveTo>
                <a:lnTo>
                  <a:pt x="26619" y="182880"/>
                </a:lnTo>
                <a:lnTo>
                  <a:pt x="26746" y="182880"/>
                </a:lnTo>
                <a:lnTo>
                  <a:pt x="26733" y="181610"/>
                </a:lnTo>
                <a:close/>
              </a:path>
              <a:path w="322580" h="349250">
                <a:moveTo>
                  <a:pt x="30670" y="181610"/>
                </a:moveTo>
                <a:lnTo>
                  <a:pt x="30137" y="181610"/>
                </a:lnTo>
                <a:lnTo>
                  <a:pt x="29921" y="182880"/>
                </a:lnTo>
                <a:lnTo>
                  <a:pt x="30416" y="182880"/>
                </a:lnTo>
                <a:lnTo>
                  <a:pt x="30548" y="182827"/>
                </a:lnTo>
                <a:lnTo>
                  <a:pt x="30670" y="181610"/>
                </a:lnTo>
                <a:close/>
              </a:path>
              <a:path w="322580" h="349250">
                <a:moveTo>
                  <a:pt x="30548" y="182827"/>
                </a:moveTo>
                <a:lnTo>
                  <a:pt x="30416" y="182880"/>
                </a:lnTo>
                <a:lnTo>
                  <a:pt x="30548" y="182827"/>
                </a:lnTo>
                <a:close/>
              </a:path>
              <a:path w="322580" h="349250">
                <a:moveTo>
                  <a:pt x="58153" y="171450"/>
                </a:moveTo>
                <a:lnTo>
                  <a:pt x="54800" y="171450"/>
                </a:lnTo>
                <a:lnTo>
                  <a:pt x="53822" y="172720"/>
                </a:lnTo>
                <a:lnTo>
                  <a:pt x="53276" y="173990"/>
                </a:lnTo>
                <a:lnTo>
                  <a:pt x="52946" y="173990"/>
                </a:lnTo>
                <a:lnTo>
                  <a:pt x="30581" y="182814"/>
                </a:lnTo>
                <a:lnTo>
                  <a:pt x="30734" y="182880"/>
                </a:lnTo>
                <a:lnTo>
                  <a:pt x="41471" y="180340"/>
                </a:lnTo>
                <a:lnTo>
                  <a:pt x="40043" y="180340"/>
                </a:lnTo>
                <a:lnTo>
                  <a:pt x="52557" y="175308"/>
                </a:lnTo>
                <a:lnTo>
                  <a:pt x="54222" y="175260"/>
                </a:lnTo>
                <a:lnTo>
                  <a:pt x="54622" y="172720"/>
                </a:lnTo>
                <a:lnTo>
                  <a:pt x="58153" y="171450"/>
                </a:lnTo>
                <a:close/>
              </a:path>
              <a:path w="322580" h="349250">
                <a:moveTo>
                  <a:pt x="98120" y="173990"/>
                </a:moveTo>
                <a:lnTo>
                  <a:pt x="96862" y="173990"/>
                </a:lnTo>
                <a:lnTo>
                  <a:pt x="95173" y="179070"/>
                </a:lnTo>
                <a:lnTo>
                  <a:pt x="94576" y="181610"/>
                </a:lnTo>
                <a:lnTo>
                  <a:pt x="93878" y="182880"/>
                </a:lnTo>
                <a:lnTo>
                  <a:pt x="96558" y="182880"/>
                </a:lnTo>
                <a:lnTo>
                  <a:pt x="96622" y="182631"/>
                </a:lnTo>
                <a:lnTo>
                  <a:pt x="96469" y="181610"/>
                </a:lnTo>
                <a:lnTo>
                  <a:pt x="96469" y="180340"/>
                </a:lnTo>
                <a:lnTo>
                  <a:pt x="98348" y="175260"/>
                </a:lnTo>
                <a:lnTo>
                  <a:pt x="98120" y="173990"/>
                </a:lnTo>
                <a:close/>
              </a:path>
              <a:path w="322580" h="349250">
                <a:moveTo>
                  <a:pt x="96626" y="182659"/>
                </a:moveTo>
                <a:lnTo>
                  <a:pt x="96558" y="182880"/>
                </a:lnTo>
                <a:lnTo>
                  <a:pt x="96626" y="182659"/>
                </a:lnTo>
                <a:close/>
              </a:path>
              <a:path w="322580" h="349250">
                <a:moveTo>
                  <a:pt x="225652" y="182631"/>
                </a:moveTo>
                <a:lnTo>
                  <a:pt x="225615" y="182880"/>
                </a:lnTo>
                <a:lnTo>
                  <a:pt x="225652" y="182631"/>
                </a:lnTo>
                <a:close/>
              </a:path>
              <a:path w="322580" h="349250">
                <a:moveTo>
                  <a:pt x="225425" y="173990"/>
                </a:moveTo>
                <a:lnTo>
                  <a:pt x="224154" y="173990"/>
                </a:lnTo>
                <a:lnTo>
                  <a:pt x="223926" y="175260"/>
                </a:lnTo>
                <a:lnTo>
                  <a:pt x="225806" y="180340"/>
                </a:lnTo>
                <a:lnTo>
                  <a:pt x="225729" y="182880"/>
                </a:lnTo>
                <a:lnTo>
                  <a:pt x="228396" y="182880"/>
                </a:lnTo>
                <a:lnTo>
                  <a:pt x="227711" y="181610"/>
                </a:lnTo>
                <a:lnTo>
                  <a:pt x="227101" y="179070"/>
                </a:lnTo>
                <a:lnTo>
                  <a:pt x="225425" y="173990"/>
                </a:lnTo>
                <a:close/>
              </a:path>
              <a:path w="322580" h="349250">
                <a:moveTo>
                  <a:pt x="8013" y="180340"/>
                </a:moveTo>
                <a:lnTo>
                  <a:pt x="7467" y="180340"/>
                </a:lnTo>
                <a:lnTo>
                  <a:pt x="6654" y="181610"/>
                </a:lnTo>
                <a:lnTo>
                  <a:pt x="7937" y="181610"/>
                </a:lnTo>
                <a:lnTo>
                  <a:pt x="8013" y="180340"/>
                </a:lnTo>
                <a:close/>
              </a:path>
              <a:path w="322580" h="349250">
                <a:moveTo>
                  <a:pt x="9194" y="180340"/>
                </a:moveTo>
                <a:lnTo>
                  <a:pt x="8928" y="180340"/>
                </a:lnTo>
                <a:lnTo>
                  <a:pt x="8356" y="181610"/>
                </a:lnTo>
                <a:lnTo>
                  <a:pt x="9321" y="181610"/>
                </a:lnTo>
                <a:lnTo>
                  <a:pt x="9194" y="180340"/>
                </a:lnTo>
                <a:close/>
              </a:path>
              <a:path w="322580" h="349250">
                <a:moveTo>
                  <a:pt x="10528" y="180340"/>
                </a:moveTo>
                <a:lnTo>
                  <a:pt x="10083" y="180340"/>
                </a:lnTo>
                <a:lnTo>
                  <a:pt x="10096" y="181610"/>
                </a:lnTo>
                <a:lnTo>
                  <a:pt x="10769" y="181610"/>
                </a:lnTo>
                <a:lnTo>
                  <a:pt x="10528" y="180340"/>
                </a:lnTo>
                <a:close/>
              </a:path>
              <a:path w="322580" h="349250">
                <a:moveTo>
                  <a:pt x="13792" y="180340"/>
                </a:moveTo>
                <a:lnTo>
                  <a:pt x="12814" y="180340"/>
                </a:lnTo>
                <a:lnTo>
                  <a:pt x="12865" y="181610"/>
                </a:lnTo>
                <a:lnTo>
                  <a:pt x="13144" y="181610"/>
                </a:lnTo>
                <a:lnTo>
                  <a:pt x="13792" y="180340"/>
                </a:lnTo>
                <a:close/>
              </a:path>
              <a:path w="322580" h="349250">
                <a:moveTo>
                  <a:pt x="14528" y="180340"/>
                </a:moveTo>
                <a:lnTo>
                  <a:pt x="14122" y="180340"/>
                </a:lnTo>
                <a:lnTo>
                  <a:pt x="13652" y="181610"/>
                </a:lnTo>
                <a:lnTo>
                  <a:pt x="14528" y="180340"/>
                </a:lnTo>
                <a:close/>
              </a:path>
              <a:path w="322580" h="349250">
                <a:moveTo>
                  <a:pt x="15582" y="180340"/>
                </a:moveTo>
                <a:lnTo>
                  <a:pt x="14922" y="180340"/>
                </a:lnTo>
                <a:lnTo>
                  <a:pt x="14795" y="181610"/>
                </a:lnTo>
                <a:lnTo>
                  <a:pt x="15582" y="181610"/>
                </a:lnTo>
                <a:lnTo>
                  <a:pt x="15582" y="180340"/>
                </a:lnTo>
                <a:close/>
              </a:path>
              <a:path w="322580" h="349250">
                <a:moveTo>
                  <a:pt x="17881" y="180340"/>
                </a:moveTo>
                <a:lnTo>
                  <a:pt x="16471" y="180340"/>
                </a:lnTo>
                <a:lnTo>
                  <a:pt x="16408" y="181610"/>
                </a:lnTo>
                <a:lnTo>
                  <a:pt x="17564" y="181610"/>
                </a:lnTo>
                <a:lnTo>
                  <a:pt x="17881" y="180340"/>
                </a:lnTo>
                <a:close/>
              </a:path>
              <a:path w="322580" h="349250">
                <a:moveTo>
                  <a:pt x="22428" y="180340"/>
                </a:moveTo>
                <a:lnTo>
                  <a:pt x="20319" y="180340"/>
                </a:lnTo>
                <a:lnTo>
                  <a:pt x="20154" y="181610"/>
                </a:lnTo>
                <a:lnTo>
                  <a:pt x="22148" y="181610"/>
                </a:lnTo>
                <a:lnTo>
                  <a:pt x="22419" y="180644"/>
                </a:lnTo>
                <a:lnTo>
                  <a:pt x="22428" y="180340"/>
                </a:lnTo>
                <a:close/>
              </a:path>
              <a:path w="322580" h="349250">
                <a:moveTo>
                  <a:pt x="23329" y="180340"/>
                </a:moveTo>
                <a:lnTo>
                  <a:pt x="22504" y="180340"/>
                </a:lnTo>
                <a:lnTo>
                  <a:pt x="22390" y="181610"/>
                </a:lnTo>
                <a:lnTo>
                  <a:pt x="22694" y="181610"/>
                </a:lnTo>
                <a:lnTo>
                  <a:pt x="23329" y="180340"/>
                </a:lnTo>
                <a:close/>
              </a:path>
              <a:path w="322580" h="349250">
                <a:moveTo>
                  <a:pt x="23507" y="180340"/>
                </a:moveTo>
                <a:lnTo>
                  <a:pt x="23253" y="181610"/>
                </a:lnTo>
                <a:lnTo>
                  <a:pt x="23507" y="180340"/>
                </a:lnTo>
                <a:close/>
              </a:path>
              <a:path w="322580" h="349250">
                <a:moveTo>
                  <a:pt x="23863" y="180340"/>
                </a:moveTo>
                <a:lnTo>
                  <a:pt x="23723" y="181610"/>
                </a:lnTo>
                <a:lnTo>
                  <a:pt x="23863" y="181610"/>
                </a:lnTo>
                <a:lnTo>
                  <a:pt x="23863" y="180340"/>
                </a:lnTo>
                <a:close/>
              </a:path>
              <a:path w="322580" h="349250">
                <a:moveTo>
                  <a:pt x="25958" y="180340"/>
                </a:moveTo>
                <a:lnTo>
                  <a:pt x="25603" y="180340"/>
                </a:lnTo>
                <a:lnTo>
                  <a:pt x="25412" y="181610"/>
                </a:lnTo>
                <a:lnTo>
                  <a:pt x="25615" y="181610"/>
                </a:lnTo>
                <a:lnTo>
                  <a:pt x="25958" y="180340"/>
                </a:lnTo>
                <a:close/>
              </a:path>
              <a:path w="322580" h="349250">
                <a:moveTo>
                  <a:pt x="26301" y="180340"/>
                </a:moveTo>
                <a:lnTo>
                  <a:pt x="26238" y="181610"/>
                </a:lnTo>
                <a:lnTo>
                  <a:pt x="26377" y="181610"/>
                </a:lnTo>
                <a:lnTo>
                  <a:pt x="26301" y="180340"/>
                </a:lnTo>
                <a:close/>
              </a:path>
              <a:path w="322580" h="349250">
                <a:moveTo>
                  <a:pt x="30276" y="180340"/>
                </a:moveTo>
                <a:lnTo>
                  <a:pt x="29768" y="180340"/>
                </a:lnTo>
                <a:lnTo>
                  <a:pt x="29527" y="181610"/>
                </a:lnTo>
                <a:lnTo>
                  <a:pt x="30149" y="181610"/>
                </a:lnTo>
                <a:lnTo>
                  <a:pt x="30276" y="180340"/>
                </a:lnTo>
                <a:close/>
              </a:path>
              <a:path w="322580" h="349250">
                <a:moveTo>
                  <a:pt x="79705" y="177800"/>
                </a:moveTo>
                <a:lnTo>
                  <a:pt x="78232" y="177800"/>
                </a:lnTo>
                <a:lnTo>
                  <a:pt x="76377" y="180340"/>
                </a:lnTo>
                <a:lnTo>
                  <a:pt x="74345" y="181610"/>
                </a:lnTo>
                <a:lnTo>
                  <a:pt x="75427" y="181610"/>
                </a:lnTo>
                <a:lnTo>
                  <a:pt x="79705" y="177800"/>
                </a:lnTo>
                <a:close/>
              </a:path>
              <a:path w="322580" h="349250">
                <a:moveTo>
                  <a:pt x="86423" y="175260"/>
                </a:moveTo>
                <a:lnTo>
                  <a:pt x="84399" y="178280"/>
                </a:lnTo>
                <a:lnTo>
                  <a:pt x="84455" y="179070"/>
                </a:lnTo>
                <a:lnTo>
                  <a:pt x="87160" y="179070"/>
                </a:lnTo>
                <a:lnTo>
                  <a:pt x="87528" y="181610"/>
                </a:lnTo>
                <a:lnTo>
                  <a:pt x="92100" y="181610"/>
                </a:lnTo>
                <a:lnTo>
                  <a:pt x="90538" y="180340"/>
                </a:lnTo>
                <a:lnTo>
                  <a:pt x="88265" y="180340"/>
                </a:lnTo>
                <a:lnTo>
                  <a:pt x="87579" y="179070"/>
                </a:lnTo>
                <a:lnTo>
                  <a:pt x="84993" y="177838"/>
                </a:lnTo>
                <a:lnTo>
                  <a:pt x="85005" y="177643"/>
                </a:lnTo>
                <a:lnTo>
                  <a:pt x="86423" y="175260"/>
                </a:lnTo>
                <a:close/>
              </a:path>
              <a:path w="322580" h="349250">
                <a:moveTo>
                  <a:pt x="102019" y="173990"/>
                </a:moveTo>
                <a:lnTo>
                  <a:pt x="100876" y="173990"/>
                </a:lnTo>
                <a:lnTo>
                  <a:pt x="100876" y="181610"/>
                </a:lnTo>
                <a:lnTo>
                  <a:pt x="101549" y="181610"/>
                </a:lnTo>
                <a:lnTo>
                  <a:pt x="101676" y="180340"/>
                </a:lnTo>
                <a:lnTo>
                  <a:pt x="102311" y="177800"/>
                </a:lnTo>
                <a:lnTo>
                  <a:pt x="101549" y="177800"/>
                </a:lnTo>
                <a:lnTo>
                  <a:pt x="101523" y="175260"/>
                </a:lnTo>
                <a:lnTo>
                  <a:pt x="102235" y="175260"/>
                </a:lnTo>
                <a:lnTo>
                  <a:pt x="102019" y="173990"/>
                </a:lnTo>
                <a:close/>
              </a:path>
              <a:path w="322580" h="349250">
                <a:moveTo>
                  <a:pt x="111531" y="175260"/>
                </a:moveTo>
                <a:lnTo>
                  <a:pt x="110858" y="175260"/>
                </a:lnTo>
                <a:lnTo>
                  <a:pt x="112471" y="181610"/>
                </a:lnTo>
                <a:lnTo>
                  <a:pt x="113004" y="181610"/>
                </a:lnTo>
                <a:lnTo>
                  <a:pt x="113118" y="180340"/>
                </a:lnTo>
                <a:lnTo>
                  <a:pt x="112928" y="180340"/>
                </a:lnTo>
                <a:lnTo>
                  <a:pt x="112818" y="177800"/>
                </a:lnTo>
                <a:lnTo>
                  <a:pt x="112141" y="177800"/>
                </a:lnTo>
                <a:lnTo>
                  <a:pt x="111531" y="175260"/>
                </a:lnTo>
                <a:close/>
              </a:path>
              <a:path w="322580" h="349250">
                <a:moveTo>
                  <a:pt x="121589" y="170180"/>
                </a:moveTo>
                <a:lnTo>
                  <a:pt x="120865" y="170180"/>
                </a:lnTo>
                <a:lnTo>
                  <a:pt x="120180" y="171450"/>
                </a:lnTo>
                <a:lnTo>
                  <a:pt x="120954" y="172720"/>
                </a:lnTo>
                <a:lnTo>
                  <a:pt x="121869" y="173990"/>
                </a:lnTo>
                <a:lnTo>
                  <a:pt x="121869" y="179070"/>
                </a:lnTo>
                <a:lnTo>
                  <a:pt x="120611" y="179070"/>
                </a:lnTo>
                <a:lnTo>
                  <a:pt x="121196" y="180340"/>
                </a:lnTo>
                <a:lnTo>
                  <a:pt x="121869" y="180340"/>
                </a:lnTo>
                <a:lnTo>
                  <a:pt x="121869" y="181610"/>
                </a:lnTo>
                <a:lnTo>
                  <a:pt x="123431" y="181610"/>
                </a:lnTo>
                <a:lnTo>
                  <a:pt x="123431" y="172720"/>
                </a:lnTo>
                <a:lnTo>
                  <a:pt x="121869" y="172720"/>
                </a:lnTo>
                <a:lnTo>
                  <a:pt x="121412" y="171450"/>
                </a:lnTo>
                <a:lnTo>
                  <a:pt x="121589" y="170180"/>
                </a:lnTo>
                <a:close/>
              </a:path>
              <a:path w="322580" h="349250">
                <a:moveTo>
                  <a:pt x="206667" y="172720"/>
                </a:moveTo>
                <a:lnTo>
                  <a:pt x="205193" y="172720"/>
                </a:lnTo>
                <a:lnTo>
                  <a:pt x="202742" y="180340"/>
                </a:lnTo>
                <a:lnTo>
                  <a:pt x="202463" y="180340"/>
                </a:lnTo>
                <a:lnTo>
                  <a:pt x="202082" y="181610"/>
                </a:lnTo>
                <a:lnTo>
                  <a:pt x="204012" y="181610"/>
                </a:lnTo>
                <a:lnTo>
                  <a:pt x="206667" y="172720"/>
                </a:lnTo>
                <a:close/>
              </a:path>
              <a:path w="322580" h="349250">
                <a:moveTo>
                  <a:pt x="211175" y="173990"/>
                </a:moveTo>
                <a:lnTo>
                  <a:pt x="210248" y="173990"/>
                </a:lnTo>
                <a:lnTo>
                  <a:pt x="209778" y="175369"/>
                </a:lnTo>
                <a:lnTo>
                  <a:pt x="209511" y="176530"/>
                </a:lnTo>
                <a:lnTo>
                  <a:pt x="209346" y="180340"/>
                </a:lnTo>
                <a:lnTo>
                  <a:pt x="209270" y="181610"/>
                </a:lnTo>
                <a:lnTo>
                  <a:pt x="209816" y="181610"/>
                </a:lnTo>
                <a:lnTo>
                  <a:pt x="210776" y="177800"/>
                </a:lnTo>
                <a:lnTo>
                  <a:pt x="210146" y="177800"/>
                </a:lnTo>
                <a:lnTo>
                  <a:pt x="210223" y="176530"/>
                </a:lnTo>
                <a:lnTo>
                  <a:pt x="210451" y="175260"/>
                </a:lnTo>
                <a:lnTo>
                  <a:pt x="211709" y="175260"/>
                </a:lnTo>
                <a:lnTo>
                  <a:pt x="211175" y="173990"/>
                </a:lnTo>
                <a:close/>
              </a:path>
              <a:path w="322580" h="349250">
                <a:moveTo>
                  <a:pt x="220319" y="175260"/>
                </a:moveTo>
                <a:lnTo>
                  <a:pt x="219621" y="175260"/>
                </a:lnTo>
                <a:lnTo>
                  <a:pt x="219659" y="176530"/>
                </a:lnTo>
                <a:lnTo>
                  <a:pt x="220129" y="177800"/>
                </a:lnTo>
                <a:lnTo>
                  <a:pt x="220599" y="180340"/>
                </a:lnTo>
                <a:lnTo>
                  <a:pt x="220738" y="181610"/>
                </a:lnTo>
                <a:lnTo>
                  <a:pt x="221399" y="181610"/>
                </a:lnTo>
                <a:lnTo>
                  <a:pt x="221429" y="177800"/>
                </a:lnTo>
                <a:lnTo>
                  <a:pt x="220726" y="177800"/>
                </a:lnTo>
                <a:lnTo>
                  <a:pt x="220345" y="176530"/>
                </a:lnTo>
                <a:lnTo>
                  <a:pt x="220319" y="175260"/>
                </a:lnTo>
                <a:close/>
              </a:path>
              <a:path w="322580" h="349250">
                <a:moveTo>
                  <a:pt x="235851" y="175260"/>
                </a:moveTo>
                <a:lnTo>
                  <a:pt x="237269" y="177643"/>
                </a:lnTo>
                <a:lnTo>
                  <a:pt x="237282" y="177838"/>
                </a:lnTo>
                <a:lnTo>
                  <a:pt x="234696" y="179070"/>
                </a:lnTo>
                <a:lnTo>
                  <a:pt x="234022" y="180340"/>
                </a:lnTo>
                <a:lnTo>
                  <a:pt x="231736" y="180340"/>
                </a:lnTo>
                <a:lnTo>
                  <a:pt x="230174" y="181610"/>
                </a:lnTo>
                <a:lnTo>
                  <a:pt x="234759" y="181610"/>
                </a:lnTo>
                <a:lnTo>
                  <a:pt x="235115" y="179070"/>
                </a:lnTo>
                <a:lnTo>
                  <a:pt x="237832" y="179070"/>
                </a:lnTo>
                <a:lnTo>
                  <a:pt x="237875" y="178280"/>
                </a:lnTo>
                <a:lnTo>
                  <a:pt x="235851" y="175260"/>
                </a:lnTo>
                <a:close/>
              </a:path>
              <a:path w="322580" h="349250">
                <a:moveTo>
                  <a:pt x="244779" y="176530"/>
                </a:moveTo>
                <a:lnTo>
                  <a:pt x="244170" y="176530"/>
                </a:lnTo>
                <a:lnTo>
                  <a:pt x="246367" y="179070"/>
                </a:lnTo>
                <a:lnTo>
                  <a:pt x="247929" y="181610"/>
                </a:lnTo>
                <a:lnTo>
                  <a:pt x="248672" y="181610"/>
                </a:lnTo>
                <a:lnTo>
                  <a:pt x="244779" y="176530"/>
                </a:lnTo>
                <a:close/>
              </a:path>
              <a:path w="322580" h="349250">
                <a:moveTo>
                  <a:pt x="304221" y="178788"/>
                </a:moveTo>
                <a:lnTo>
                  <a:pt x="305532" y="181376"/>
                </a:lnTo>
                <a:lnTo>
                  <a:pt x="305409" y="179070"/>
                </a:lnTo>
                <a:lnTo>
                  <a:pt x="304221" y="178788"/>
                </a:lnTo>
                <a:close/>
              </a:path>
              <a:path w="322580" h="349250">
                <a:moveTo>
                  <a:pt x="10210" y="179070"/>
                </a:moveTo>
                <a:lnTo>
                  <a:pt x="7975" y="179070"/>
                </a:lnTo>
                <a:lnTo>
                  <a:pt x="7734" y="180340"/>
                </a:lnTo>
                <a:lnTo>
                  <a:pt x="10464" y="180340"/>
                </a:lnTo>
                <a:lnTo>
                  <a:pt x="10210" y="179070"/>
                </a:lnTo>
                <a:close/>
              </a:path>
              <a:path w="322580" h="349250">
                <a:moveTo>
                  <a:pt x="10325" y="179070"/>
                </a:moveTo>
                <a:lnTo>
                  <a:pt x="10464" y="180340"/>
                </a:lnTo>
                <a:lnTo>
                  <a:pt x="10325" y="179070"/>
                </a:lnTo>
                <a:close/>
              </a:path>
              <a:path w="322580" h="349250">
                <a:moveTo>
                  <a:pt x="11125" y="179070"/>
                </a:moveTo>
                <a:lnTo>
                  <a:pt x="10325" y="179070"/>
                </a:lnTo>
                <a:lnTo>
                  <a:pt x="10464" y="180340"/>
                </a:lnTo>
                <a:lnTo>
                  <a:pt x="11125" y="180340"/>
                </a:lnTo>
                <a:lnTo>
                  <a:pt x="11125" y="179070"/>
                </a:lnTo>
                <a:close/>
              </a:path>
              <a:path w="322580" h="349250">
                <a:moveTo>
                  <a:pt x="13055" y="179070"/>
                </a:moveTo>
                <a:lnTo>
                  <a:pt x="11582" y="179070"/>
                </a:lnTo>
                <a:lnTo>
                  <a:pt x="11645" y="180340"/>
                </a:lnTo>
                <a:lnTo>
                  <a:pt x="13360" y="180340"/>
                </a:lnTo>
                <a:lnTo>
                  <a:pt x="13055" y="179070"/>
                </a:lnTo>
                <a:close/>
              </a:path>
              <a:path w="322580" h="349250">
                <a:moveTo>
                  <a:pt x="14338" y="179070"/>
                </a:moveTo>
                <a:lnTo>
                  <a:pt x="13627" y="179070"/>
                </a:lnTo>
                <a:lnTo>
                  <a:pt x="13360" y="180340"/>
                </a:lnTo>
                <a:lnTo>
                  <a:pt x="14160" y="180340"/>
                </a:lnTo>
                <a:lnTo>
                  <a:pt x="14338" y="179070"/>
                </a:lnTo>
                <a:close/>
              </a:path>
              <a:path w="322580" h="349250">
                <a:moveTo>
                  <a:pt x="16078" y="179070"/>
                </a:moveTo>
                <a:lnTo>
                  <a:pt x="15138" y="179070"/>
                </a:lnTo>
                <a:lnTo>
                  <a:pt x="14820" y="180340"/>
                </a:lnTo>
                <a:lnTo>
                  <a:pt x="15570" y="180340"/>
                </a:lnTo>
                <a:lnTo>
                  <a:pt x="16078" y="179070"/>
                </a:lnTo>
                <a:close/>
              </a:path>
              <a:path w="322580" h="349250">
                <a:moveTo>
                  <a:pt x="17081" y="179070"/>
                </a:moveTo>
                <a:lnTo>
                  <a:pt x="16357" y="179070"/>
                </a:lnTo>
                <a:lnTo>
                  <a:pt x="16459" y="180340"/>
                </a:lnTo>
                <a:lnTo>
                  <a:pt x="17437" y="180340"/>
                </a:lnTo>
                <a:lnTo>
                  <a:pt x="17081" y="179070"/>
                </a:lnTo>
                <a:close/>
              </a:path>
              <a:path w="322580" h="349250">
                <a:moveTo>
                  <a:pt x="22390" y="179070"/>
                </a:moveTo>
                <a:lnTo>
                  <a:pt x="21145" y="179070"/>
                </a:lnTo>
                <a:lnTo>
                  <a:pt x="20942" y="180340"/>
                </a:lnTo>
                <a:lnTo>
                  <a:pt x="21310" y="180340"/>
                </a:lnTo>
                <a:lnTo>
                  <a:pt x="22390" y="179070"/>
                </a:lnTo>
                <a:close/>
              </a:path>
              <a:path w="322580" h="349250">
                <a:moveTo>
                  <a:pt x="23939" y="179070"/>
                </a:moveTo>
                <a:lnTo>
                  <a:pt x="23202" y="179070"/>
                </a:lnTo>
                <a:lnTo>
                  <a:pt x="23126" y="180340"/>
                </a:lnTo>
                <a:lnTo>
                  <a:pt x="23660" y="180340"/>
                </a:lnTo>
                <a:lnTo>
                  <a:pt x="23939" y="179070"/>
                </a:lnTo>
                <a:close/>
              </a:path>
              <a:path w="322580" h="349250">
                <a:moveTo>
                  <a:pt x="24650" y="179070"/>
                </a:moveTo>
                <a:lnTo>
                  <a:pt x="24587" y="180340"/>
                </a:lnTo>
                <a:lnTo>
                  <a:pt x="24752" y="180340"/>
                </a:lnTo>
                <a:lnTo>
                  <a:pt x="24650" y="179070"/>
                </a:lnTo>
                <a:close/>
              </a:path>
              <a:path w="322580" h="349250">
                <a:moveTo>
                  <a:pt x="30022" y="179070"/>
                </a:moveTo>
                <a:lnTo>
                  <a:pt x="29222" y="179070"/>
                </a:lnTo>
                <a:lnTo>
                  <a:pt x="28943" y="180340"/>
                </a:lnTo>
                <a:lnTo>
                  <a:pt x="30251" y="180340"/>
                </a:lnTo>
                <a:lnTo>
                  <a:pt x="30022" y="179070"/>
                </a:lnTo>
                <a:close/>
              </a:path>
              <a:path w="322580" h="349250">
                <a:moveTo>
                  <a:pt x="54222" y="175260"/>
                </a:moveTo>
                <a:lnTo>
                  <a:pt x="52679" y="175260"/>
                </a:lnTo>
                <a:lnTo>
                  <a:pt x="52374" y="176530"/>
                </a:lnTo>
                <a:lnTo>
                  <a:pt x="40043" y="180340"/>
                </a:lnTo>
                <a:lnTo>
                  <a:pt x="41471" y="180340"/>
                </a:lnTo>
                <a:lnTo>
                  <a:pt x="52046" y="177838"/>
                </a:lnTo>
                <a:lnTo>
                  <a:pt x="53822" y="177800"/>
                </a:lnTo>
                <a:lnTo>
                  <a:pt x="54222" y="175260"/>
                </a:lnTo>
                <a:close/>
              </a:path>
              <a:path w="322580" h="349250">
                <a:moveTo>
                  <a:pt x="272686" y="175260"/>
                </a:moveTo>
                <a:lnTo>
                  <a:pt x="269608" y="175260"/>
                </a:lnTo>
                <a:lnTo>
                  <a:pt x="282244" y="180340"/>
                </a:lnTo>
                <a:lnTo>
                  <a:pt x="286116" y="180340"/>
                </a:lnTo>
                <a:lnTo>
                  <a:pt x="272686" y="175260"/>
                </a:lnTo>
                <a:close/>
              </a:path>
              <a:path w="322580" h="349250">
                <a:moveTo>
                  <a:pt x="11366" y="177800"/>
                </a:moveTo>
                <a:lnTo>
                  <a:pt x="11163" y="177800"/>
                </a:lnTo>
                <a:lnTo>
                  <a:pt x="10477" y="179070"/>
                </a:lnTo>
                <a:lnTo>
                  <a:pt x="11531" y="179070"/>
                </a:lnTo>
                <a:lnTo>
                  <a:pt x="11366" y="177800"/>
                </a:lnTo>
                <a:close/>
              </a:path>
              <a:path w="322580" h="349250">
                <a:moveTo>
                  <a:pt x="12903" y="176530"/>
                </a:moveTo>
                <a:lnTo>
                  <a:pt x="12357" y="176530"/>
                </a:lnTo>
                <a:lnTo>
                  <a:pt x="12306" y="177800"/>
                </a:lnTo>
                <a:lnTo>
                  <a:pt x="12534" y="177800"/>
                </a:lnTo>
                <a:lnTo>
                  <a:pt x="12687" y="179070"/>
                </a:lnTo>
                <a:lnTo>
                  <a:pt x="13538" y="179070"/>
                </a:lnTo>
                <a:lnTo>
                  <a:pt x="12626" y="177838"/>
                </a:lnTo>
                <a:lnTo>
                  <a:pt x="12635" y="177643"/>
                </a:lnTo>
                <a:lnTo>
                  <a:pt x="12903" y="176530"/>
                </a:lnTo>
                <a:close/>
              </a:path>
              <a:path w="322580" h="349250">
                <a:moveTo>
                  <a:pt x="18732" y="177800"/>
                </a:moveTo>
                <a:lnTo>
                  <a:pt x="16408" y="177800"/>
                </a:lnTo>
                <a:lnTo>
                  <a:pt x="16573" y="179070"/>
                </a:lnTo>
                <a:lnTo>
                  <a:pt x="18872" y="179070"/>
                </a:lnTo>
                <a:lnTo>
                  <a:pt x="18732" y="177800"/>
                </a:lnTo>
                <a:close/>
              </a:path>
              <a:path w="322580" h="349250">
                <a:moveTo>
                  <a:pt x="24041" y="177800"/>
                </a:moveTo>
                <a:lnTo>
                  <a:pt x="22161" y="177800"/>
                </a:lnTo>
                <a:lnTo>
                  <a:pt x="22364" y="179070"/>
                </a:lnTo>
                <a:lnTo>
                  <a:pt x="24091" y="179070"/>
                </a:lnTo>
                <a:lnTo>
                  <a:pt x="24041" y="177800"/>
                </a:lnTo>
                <a:close/>
              </a:path>
              <a:path w="322580" h="349250">
                <a:moveTo>
                  <a:pt x="29705" y="177800"/>
                </a:moveTo>
                <a:lnTo>
                  <a:pt x="28282" y="177800"/>
                </a:lnTo>
                <a:lnTo>
                  <a:pt x="28194" y="179070"/>
                </a:lnTo>
                <a:lnTo>
                  <a:pt x="29870" y="179070"/>
                </a:lnTo>
                <a:lnTo>
                  <a:pt x="29705" y="177800"/>
                </a:lnTo>
                <a:close/>
              </a:path>
              <a:path w="322580" h="349250">
                <a:moveTo>
                  <a:pt x="53657" y="177800"/>
                </a:moveTo>
                <a:lnTo>
                  <a:pt x="52209" y="177800"/>
                </a:lnTo>
                <a:lnTo>
                  <a:pt x="52051" y="177837"/>
                </a:lnTo>
                <a:lnTo>
                  <a:pt x="51854" y="179070"/>
                </a:lnTo>
                <a:lnTo>
                  <a:pt x="53327" y="179070"/>
                </a:lnTo>
                <a:lnTo>
                  <a:pt x="53657" y="177800"/>
                </a:lnTo>
                <a:close/>
              </a:path>
              <a:path w="322580" h="349250">
                <a:moveTo>
                  <a:pt x="61925" y="171450"/>
                </a:moveTo>
                <a:lnTo>
                  <a:pt x="57111" y="172720"/>
                </a:lnTo>
                <a:lnTo>
                  <a:pt x="55270" y="173990"/>
                </a:lnTo>
                <a:lnTo>
                  <a:pt x="55077" y="175981"/>
                </a:lnTo>
                <a:lnTo>
                  <a:pt x="54971" y="177838"/>
                </a:lnTo>
                <a:lnTo>
                  <a:pt x="57200" y="179070"/>
                </a:lnTo>
                <a:lnTo>
                  <a:pt x="58508" y="179070"/>
                </a:lnTo>
                <a:lnTo>
                  <a:pt x="56403" y="177838"/>
                </a:lnTo>
                <a:lnTo>
                  <a:pt x="56400" y="173990"/>
                </a:lnTo>
                <a:lnTo>
                  <a:pt x="58254" y="172720"/>
                </a:lnTo>
                <a:lnTo>
                  <a:pt x="61925" y="171450"/>
                </a:lnTo>
                <a:close/>
              </a:path>
              <a:path w="322580" h="349250">
                <a:moveTo>
                  <a:pt x="61747" y="177800"/>
                </a:moveTo>
                <a:lnTo>
                  <a:pt x="58508" y="179070"/>
                </a:lnTo>
                <a:lnTo>
                  <a:pt x="64211" y="179070"/>
                </a:lnTo>
                <a:lnTo>
                  <a:pt x="61747" y="177800"/>
                </a:lnTo>
                <a:close/>
              </a:path>
              <a:path w="322580" h="349250">
                <a:moveTo>
                  <a:pt x="84399" y="178280"/>
                </a:moveTo>
                <a:lnTo>
                  <a:pt x="83870" y="179070"/>
                </a:lnTo>
                <a:lnTo>
                  <a:pt x="84455" y="179070"/>
                </a:lnTo>
                <a:lnTo>
                  <a:pt x="84399" y="178280"/>
                </a:lnTo>
                <a:close/>
              </a:path>
              <a:path w="322580" h="349250">
                <a:moveTo>
                  <a:pt x="120129" y="177800"/>
                </a:moveTo>
                <a:lnTo>
                  <a:pt x="120611" y="179070"/>
                </a:lnTo>
                <a:lnTo>
                  <a:pt x="120129" y="177800"/>
                </a:lnTo>
                <a:close/>
              </a:path>
              <a:path w="322580" h="349250">
                <a:moveTo>
                  <a:pt x="202158" y="177800"/>
                </a:moveTo>
                <a:lnTo>
                  <a:pt x="201637" y="179070"/>
                </a:lnTo>
                <a:lnTo>
                  <a:pt x="202158" y="177800"/>
                </a:lnTo>
                <a:close/>
              </a:path>
              <a:path w="322580" h="349250">
                <a:moveTo>
                  <a:pt x="233921" y="170180"/>
                </a:moveTo>
                <a:lnTo>
                  <a:pt x="233426" y="170180"/>
                </a:lnTo>
                <a:lnTo>
                  <a:pt x="232816" y="171450"/>
                </a:lnTo>
                <a:lnTo>
                  <a:pt x="233121" y="171450"/>
                </a:lnTo>
                <a:lnTo>
                  <a:pt x="237909" y="176530"/>
                </a:lnTo>
                <a:lnTo>
                  <a:pt x="237893" y="178308"/>
                </a:lnTo>
                <a:lnTo>
                  <a:pt x="238404" y="179070"/>
                </a:lnTo>
                <a:lnTo>
                  <a:pt x="240350" y="179070"/>
                </a:lnTo>
                <a:lnTo>
                  <a:pt x="239496" y="177800"/>
                </a:lnTo>
                <a:lnTo>
                  <a:pt x="239433" y="176530"/>
                </a:lnTo>
                <a:lnTo>
                  <a:pt x="240995" y="176530"/>
                </a:lnTo>
                <a:lnTo>
                  <a:pt x="238417" y="173990"/>
                </a:lnTo>
                <a:lnTo>
                  <a:pt x="236804" y="172720"/>
                </a:lnTo>
                <a:lnTo>
                  <a:pt x="233921" y="170180"/>
                </a:lnTo>
                <a:close/>
              </a:path>
              <a:path w="322580" h="349250">
                <a:moveTo>
                  <a:pt x="260527" y="177800"/>
                </a:moveTo>
                <a:lnTo>
                  <a:pt x="258064" y="179070"/>
                </a:lnTo>
                <a:lnTo>
                  <a:pt x="263779" y="179070"/>
                </a:lnTo>
                <a:lnTo>
                  <a:pt x="260527" y="177800"/>
                </a:lnTo>
                <a:close/>
              </a:path>
              <a:path w="322580" h="349250">
                <a:moveTo>
                  <a:pt x="260350" y="171450"/>
                </a:moveTo>
                <a:lnTo>
                  <a:pt x="264020" y="172720"/>
                </a:lnTo>
                <a:lnTo>
                  <a:pt x="265874" y="173990"/>
                </a:lnTo>
                <a:lnTo>
                  <a:pt x="265884" y="177838"/>
                </a:lnTo>
                <a:lnTo>
                  <a:pt x="263779" y="179070"/>
                </a:lnTo>
                <a:lnTo>
                  <a:pt x="265074" y="179070"/>
                </a:lnTo>
                <a:lnTo>
                  <a:pt x="267315" y="177838"/>
                </a:lnTo>
                <a:lnTo>
                  <a:pt x="267209" y="175981"/>
                </a:lnTo>
                <a:lnTo>
                  <a:pt x="267017" y="173990"/>
                </a:lnTo>
                <a:lnTo>
                  <a:pt x="265176" y="172720"/>
                </a:lnTo>
                <a:lnTo>
                  <a:pt x="260350" y="171450"/>
                </a:lnTo>
                <a:close/>
              </a:path>
              <a:path w="322580" h="349250">
                <a:moveTo>
                  <a:pt x="256711" y="168910"/>
                </a:moveTo>
                <a:lnTo>
                  <a:pt x="249034" y="168910"/>
                </a:lnTo>
                <a:lnTo>
                  <a:pt x="264134" y="171450"/>
                </a:lnTo>
                <a:lnTo>
                  <a:pt x="267652" y="172720"/>
                </a:lnTo>
                <a:lnTo>
                  <a:pt x="268627" y="177837"/>
                </a:lnTo>
                <a:lnTo>
                  <a:pt x="268947" y="179070"/>
                </a:lnTo>
                <a:lnTo>
                  <a:pt x="270421" y="179070"/>
                </a:lnTo>
                <a:lnTo>
                  <a:pt x="270219" y="177837"/>
                </a:lnTo>
                <a:lnTo>
                  <a:pt x="270065" y="177800"/>
                </a:lnTo>
                <a:lnTo>
                  <a:pt x="273989" y="177800"/>
                </a:lnTo>
                <a:lnTo>
                  <a:pt x="269862" y="176530"/>
                </a:lnTo>
                <a:lnTo>
                  <a:pt x="269608" y="175260"/>
                </a:lnTo>
                <a:lnTo>
                  <a:pt x="272686" y="175260"/>
                </a:lnTo>
                <a:lnTo>
                  <a:pt x="269328" y="173990"/>
                </a:lnTo>
                <a:lnTo>
                  <a:pt x="268998" y="173990"/>
                </a:lnTo>
                <a:lnTo>
                  <a:pt x="268452" y="172720"/>
                </a:lnTo>
                <a:lnTo>
                  <a:pt x="267474" y="171450"/>
                </a:lnTo>
                <a:lnTo>
                  <a:pt x="278494" y="171450"/>
                </a:lnTo>
                <a:lnTo>
                  <a:pt x="270154" y="170180"/>
                </a:lnTo>
                <a:lnTo>
                  <a:pt x="264591" y="170180"/>
                </a:lnTo>
                <a:lnTo>
                  <a:pt x="256711" y="168910"/>
                </a:lnTo>
                <a:close/>
              </a:path>
              <a:path w="322580" h="349250">
                <a:moveTo>
                  <a:pt x="270217" y="177800"/>
                </a:moveTo>
                <a:lnTo>
                  <a:pt x="270065" y="177800"/>
                </a:lnTo>
                <a:lnTo>
                  <a:pt x="270224" y="177838"/>
                </a:lnTo>
                <a:close/>
              </a:path>
              <a:path w="322580" h="349250">
                <a:moveTo>
                  <a:pt x="52209" y="177800"/>
                </a:moveTo>
                <a:lnTo>
                  <a:pt x="52057" y="177800"/>
                </a:lnTo>
                <a:lnTo>
                  <a:pt x="52209" y="177800"/>
                </a:lnTo>
                <a:close/>
              </a:path>
              <a:path w="322580" h="349250">
                <a:moveTo>
                  <a:pt x="16598" y="175260"/>
                </a:moveTo>
                <a:lnTo>
                  <a:pt x="15748" y="175260"/>
                </a:lnTo>
                <a:lnTo>
                  <a:pt x="16357" y="176530"/>
                </a:lnTo>
                <a:lnTo>
                  <a:pt x="16459" y="177800"/>
                </a:lnTo>
                <a:lnTo>
                  <a:pt x="17043" y="177800"/>
                </a:lnTo>
                <a:lnTo>
                  <a:pt x="16992" y="176530"/>
                </a:lnTo>
                <a:lnTo>
                  <a:pt x="16738" y="176530"/>
                </a:lnTo>
                <a:lnTo>
                  <a:pt x="16598" y="175260"/>
                </a:lnTo>
                <a:close/>
              </a:path>
              <a:path w="322580" h="349250">
                <a:moveTo>
                  <a:pt x="18224" y="176530"/>
                </a:moveTo>
                <a:lnTo>
                  <a:pt x="17487" y="176530"/>
                </a:lnTo>
                <a:lnTo>
                  <a:pt x="17360" y="177800"/>
                </a:lnTo>
                <a:lnTo>
                  <a:pt x="17932" y="177800"/>
                </a:lnTo>
                <a:lnTo>
                  <a:pt x="18224" y="176530"/>
                </a:lnTo>
                <a:close/>
              </a:path>
              <a:path w="322580" h="349250">
                <a:moveTo>
                  <a:pt x="20980" y="176530"/>
                </a:moveTo>
                <a:lnTo>
                  <a:pt x="20218" y="176530"/>
                </a:lnTo>
                <a:lnTo>
                  <a:pt x="20269" y="177800"/>
                </a:lnTo>
                <a:lnTo>
                  <a:pt x="21120" y="177800"/>
                </a:lnTo>
                <a:lnTo>
                  <a:pt x="21203" y="177643"/>
                </a:lnTo>
                <a:lnTo>
                  <a:pt x="20980" y="176530"/>
                </a:lnTo>
                <a:close/>
              </a:path>
              <a:path w="322580" h="349250">
                <a:moveTo>
                  <a:pt x="21203" y="177643"/>
                </a:moveTo>
                <a:lnTo>
                  <a:pt x="21120" y="177800"/>
                </a:lnTo>
                <a:lnTo>
                  <a:pt x="21203" y="177643"/>
                </a:lnTo>
                <a:close/>
              </a:path>
              <a:path w="322580" h="349250">
                <a:moveTo>
                  <a:pt x="22402" y="176530"/>
                </a:moveTo>
                <a:lnTo>
                  <a:pt x="21793" y="176530"/>
                </a:lnTo>
                <a:lnTo>
                  <a:pt x="21203" y="177643"/>
                </a:lnTo>
                <a:lnTo>
                  <a:pt x="21234" y="177800"/>
                </a:lnTo>
                <a:lnTo>
                  <a:pt x="22999" y="177800"/>
                </a:lnTo>
                <a:lnTo>
                  <a:pt x="22402" y="176530"/>
                </a:lnTo>
                <a:close/>
              </a:path>
              <a:path w="322580" h="349250">
                <a:moveTo>
                  <a:pt x="24828" y="173990"/>
                </a:moveTo>
                <a:lnTo>
                  <a:pt x="22783" y="173990"/>
                </a:lnTo>
                <a:lnTo>
                  <a:pt x="23177" y="175260"/>
                </a:lnTo>
                <a:lnTo>
                  <a:pt x="24041" y="175260"/>
                </a:lnTo>
                <a:lnTo>
                  <a:pt x="24218" y="176530"/>
                </a:lnTo>
                <a:lnTo>
                  <a:pt x="23380" y="176530"/>
                </a:lnTo>
                <a:lnTo>
                  <a:pt x="23558" y="177800"/>
                </a:lnTo>
                <a:lnTo>
                  <a:pt x="24282" y="177800"/>
                </a:lnTo>
                <a:lnTo>
                  <a:pt x="24625" y="176530"/>
                </a:lnTo>
                <a:lnTo>
                  <a:pt x="24828" y="173990"/>
                </a:lnTo>
                <a:close/>
              </a:path>
              <a:path w="322580" h="349250">
                <a:moveTo>
                  <a:pt x="25920" y="177673"/>
                </a:moveTo>
                <a:lnTo>
                  <a:pt x="25882" y="177800"/>
                </a:lnTo>
                <a:lnTo>
                  <a:pt x="25920" y="177673"/>
                </a:lnTo>
                <a:close/>
              </a:path>
              <a:path w="322580" h="349250">
                <a:moveTo>
                  <a:pt x="32042" y="175260"/>
                </a:moveTo>
                <a:lnTo>
                  <a:pt x="27152" y="175260"/>
                </a:lnTo>
                <a:lnTo>
                  <a:pt x="27266" y="177800"/>
                </a:lnTo>
                <a:lnTo>
                  <a:pt x="27914" y="176530"/>
                </a:lnTo>
                <a:lnTo>
                  <a:pt x="32042" y="175260"/>
                </a:lnTo>
                <a:close/>
              </a:path>
              <a:path w="322580" h="349250">
                <a:moveTo>
                  <a:pt x="28600" y="176530"/>
                </a:moveTo>
                <a:lnTo>
                  <a:pt x="27914" y="176530"/>
                </a:lnTo>
                <a:lnTo>
                  <a:pt x="28206" y="177800"/>
                </a:lnTo>
                <a:lnTo>
                  <a:pt x="28702" y="177800"/>
                </a:lnTo>
                <a:lnTo>
                  <a:pt x="28600" y="176530"/>
                </a:lnTo>
                <a:close/>
              </a:path>
              <a:path w="322580" h="349250">
                <a:moveTo>
                  <a:pt x="30594" y="176530"/>
                </a:moveTo>
                <a:lnTo>
                  <a:pt x="28702" y="177800"/>
                </a:lnTo>
                <a:lnTo>
                  <a:pt x="30594" y="176530"/>
                </a:lnTo>
                <a:close/>
              </a:path>
              <a:path w="322580" h="349250">
                <a:moveTo>
                  <a:pt x="81915" y="176530"/>
                </a:moveTo>
                <a:lnTo>
                  <a:pt x="78105" y="176530"/>
                </a:lnTo>
                <a:lnTo>
                  <a:pt x="78816" y="177800"/>
                </a:lnTo>
                <a:lnTo>
                  <a:pt x="80886" y="177800"/>
                </a:lnTo>
                <a:lnTo>
                  <a:pt x="81915" y="176530"/>
                </a:lnTo>
                <a:close/>
              </a:path>
              <a:path w="322580" h="349250">
                <a:moveTo>
                  <a:pt x="88849" y="170180"/>
                </a:moveTo>
                <a:lnTo>
                  <a:pt x="88353" y="170180"/>
                </a:lnTo>
                <a:lnTo>
                  <a:pt x="85471" y="172720"/>
                </a:lnTo>
                <a:lnTo>
                  <a:pt x="83858" y="173990"/>
                </a:lnTo>
                <a:lnTo>
                  <a:pt x="81280" y="176530"/>
                </a:lnTo>
                <a:lnTo>
                  <a:pt x="82842" y="176530"/>
                </a:lnTo>
                <a:lnTo>
                  <a:pt x="82778" y="177800"/>
                </a:lnTo>
                <a:lnTo>
                  <a:pt x="84340" y="177800"/>
                </a:lnTo>
                <a:lnTo>
                  <a:pt x="84366" y="176530"/>
                </a:lnTo>
                <a:lnTo>
                  <a:pt x="89154" y="171450"/>
                </a:lnTo>
                <a:lnTo>
                  <a:pt x="89458" y="171450"/>
                </a:lnTo>
                <a:lnTo>
                  <a:pt x="88849" y="170180"/>
                </a:lnTo>
                <a:close/>
              </a:path>
              <a:path w="322580" h="349250">
                <a:moveTo>
                  <a:pt x="93586" y="171450"/>
                </a:moveTo>
                <a:lnTo>
                  <a:pt x="92595" y="171450"/>
                </a:lnTo>
                <a:lnTo>
                  <a:pt x="92062" y="172720"/>
                </a:lnTo>
                <a:lnTo>
                  <a:pt x="89890" y="176530"/>
                </a:lnTo>
                <a:lnTo>
                  <a:pt x="90170" y="177800"/>
                </a:lnTo>
                <a:lnTo>
                  <a:pt x="90373" y="176530"/>
                </a:lnTo>
                <a:lnTo>
                  <a:pt x="92138" y="175260"/>
                </a:lnTo>
                <a:lnTo>
                  <a:pt x="93332" y="173990"/>
                </a:lnTo>
                <a:lnTo>
                  <a:pt x="91897" y="173990"/>
                </a:lnTo>
                <a:lnTo>
                  <a:pt x="92671" y="172720"/>
                </a:lnTo>
                <a:lnTo>
                  <a:pt x="93941" y="172720"/>
                </a:lnTo>
                <a:lnTo>
                  <a:pt x="93586" y="171450"/>
                </a:lnTo>
                <a:close/>
              </a:path>
              <a:path w="322580" h="349250">
                <a:moveTo>
                  <a:pt x="102666" y="175260"/>
                </a:moveTo>
                <a:lnTo>
                  <a:pt x="101955" y="175260"/>
                </a:lnTo>
                <a:lnTo>
                  <a:pt x="101930" y="176530"/>
                </a:lnTo>
                <a:lnTo>
                  <a:pt x="101549" y="177800"/>
                </a:lnTo>
                <a:lnTo>
                  <a:pt x="102311" y="177800"/>
                </a:lnTo>
                <a:lnTo>
                  <a:pt x="102628" y="176530"/>
                </a:lnTo>
                <a:lnTo>
                  <a:pt x="102666" y="175260"/>
                </a:lnTo>
                <a:close/>
              </a:path>
              <a:path w="322580" h="349250">
                <a:moveTo>
                  <a:pt x="112039" y="173990"/>
                </a:moveTo>
                <a:lnTo>
                  <a:pt x="111112" y="173990"/>
                </a:lnTo>
                <a:lnTo>
                  <a:pt x="110566" y="175260"/>
                </a:lnTo>
                <a:lnTo>
                  <a:pt x="111823" y="175260"/>
                </a:lnTo>
                <a:lnTo>
                  <a:pt x="112052" y="176530"/>
                </a:lnTo>
                <a:lnTo>
                  <a:pt x="112141" y="177800"/>
                </a:lnTo>
                <a:lnTo>
                  <a:pt x="112818" y="177800"/>
                </a:lnTo>
                <a:lnTo>
                  <a:pt x="112763" y="176530"/>
                </a:lnTo>
                <a:lnTo>
                  <a:pt x="112471" y="175260"/>
                </a:lnTo>
                <a:lnTo>
                  <a:pt x="112039" y="173990"/>
                </a:lnTo>
                <a:close/>
              </a:path>
              <a:path w="322580" h="349250">
                <a:moveTo>
                  <a:pt x="211416" y="175260"/>
                </a:moveTo>
                <a:lnTo>
                  <a:pt x="210781" y="175260"/>
                </a:lnTo>
                <a:lnTo>
                  <a:pt x="210146" y="177800"/>
                </a:lnTo>
                <a:lnTo>
                  <a:pt x="210776" y="177800"/>
                </a:lnTo>
                <a:lnTo>
                  <a:pt x="211416" y="175260"/>
                </a:lnTo>
                <a:close/>
              </a:path>
              <a:path w="322580" h="349250">
                <a:moveTo>
                  <a:pt x="221411" y="173990"/>
                </a:moveTo>
                <a:lnTo>
                  <a:pt x="220256" y="173990"/>
                </a:lnTo>
                <a:lnTo>
                  <a:pt x="220040" y="175260"/>
                </a:lnTo>
                <a:lnTo>
                  <a:pt x="220764" y="175260"/>
                </a:lnTo>
                <a:lnTo>
                  <a:pt x="220726" y="177800"/>
                </a:lnTo>
                <a:lnTo>
                  <a:pt x="221429" y="177800"/>
                </a:lnTo>
                <a:lnTo>
                  <a:pt x="221411" y="173990"/>
                </a:lnTo>
                <a:close/>
              </a:path>
              <a:path w="322580" h="349250">
                <a:moveTo>
                  <a:pt x="229476" y="172720"/>
                </a:moveTo>
                <a:lnTo>
                  <a:pt x="228625" y="172720"/>
                </a:lnTo>
                <a:lnTo>
                  <a:pt x="228942" y="173990"/>
                </a:lnTo>
                <a:lnTo>
                  <a:pt x="230136" y="175260"/>
                </a:lnTo>
                <a:lnTo>
                  <a:pt x="231914" y="176530"/>
                </a:lnTo>
                <a:lnTo>
                  <a:pt x="232117" y="177800"/>
                </a:lnTo>
                <a:lnTo>
                  <a:pt x="232410" y="176530"/>
                </a:lnTo>
                <a:lnTo>
                  <a:pt x="231279" y="173990"/>
                </a:lnTo>
                <a:lnTo>
                  <a:pt x="230378" y="173990"/>
                </a:lnTo>
                <a:lnTo>
                  <a:pt x="229476" y="172720"/>
                </a:lnTo>
                <a:close/>
              </a:path>
              <a:path w="322580" h="349250">
                <a:moveTo>
                  <a:pt x="243992" y="176530"/>
                </a:moveTo>
                <a:lnTo>
                  <a:pt x="240360" y="176530"/>
                </a:lnTo>
                <a:lnTo>
                  <a:pt x="241401" y="177800"/>
                </a:lnTo>
                <a:lnTo>
                  <a:pt x="243459" y="177800"/>
                </a:lnTo>
                <a:lnTo>
                  <a:pt x="243992" y="176530"/>
                </a:lnTo>
                <a:close/>
              </a:path>
              <a:path w="322580" h="349250">
                <a:moveTo>
                  <a:pt x="82016" y="163830"/>
                </a:moveTo>
                <a:lnTo>
                  <a:pt x="76123" y="163830"/>
                </a:lnTo>
                <a:lnTo>
                  <a:pt x="75247" y="165100"/>
                </a:lnTo>
                <a:lnTo>
                  <a:pt x="74485" y="165100"/>
                </a:lnTo>
                <a:lnTo>
                  <a:pt x="73685" y="166370"/>
                </a:lnTo>
                <a:lnTo>
                  <a:pt x="73545" y="167640"/>
                </a:lnTo>
                <a:lnTo>
                  <a:pt x="57683" y="170180"/>
                </a:lnTo>
                <a:lnTo>
                  <a:pt x="52120" y="170180"/>
                </a:lnTo>
                <a:lnTo>
                  <a:pt x="26136" y="173990"/>
                </a:lnTo>
                <a:lnTo>
                  <a:pt x="25704" y="173990"/>
                </a:lnTo>
                <a:lnTo>
                  <a:pt x="26111" y="175260"/>
                </a:lnTo>
                <a:lnTo>
                  <a:pt x="26035" y="176530"/>
                </a:lnTo>
                <a:lnTo>
                  <a:pt x="25920" y="177673"/>
                </a:lnTo>
                <a:lnTo>
                  <a:pt x="26644" y="175260"/>
                </a:lnTo>
                <a:lnTo>
                  <a:pt x="32042" y="175260"/>
                </a:lnTo>
                <a:lnTo>
                  <a:pt x="49276" y="172720"/>
                </a:lnTo>
                <a:lnTo>
                  <a:pt x="53454" y="171450"/>
                </a:lnTo>
                <a:lnTo>
                  <a:pt x="58140" y="171450"/>
                </a:lnTo>
                <a:lnTo>
                  <a:pt x="73240" y="168910"/>
                </a:lnTo>
                <a:lnTo>
                  <a:pt x="74815" y="168910"/>
                </a:lnTo>
                <a:lnTo>
                  <a:pt x="74917" y="167640"/>
                </a:lnTo>
                <a:lnTo>
                  <a:pt x="75362" y="166662"/>
                </a:lnTo>
                <a:lnTo>
                  <a:pt x="74955" y="166370"/>
                </a:lnTo>
                <a:lnTo>
                  <a:pt x="75576" y="166206"/>
                </a:lnTo>
                <a:lnTo>
                  <a:pt x="76085" y="165100"/>
                </a:lnTo>
                <a:lnTo>
                  <a:pt x="82016" y="163830"/>
                </a:lnTo>
                <a:close/>
              </a:path>
              <a:path w="322580" h="349250">
                <a:moveTo>
                  <a:pt x="13690" y="175260"/>
                </a:moveTo>
                <a:lnTo>
                  <a:pt x="12598" y="175260"/>
                </a:lnTo>
                <a:lnTo>
                  <a:pt x="12979" y="176530"/>
                </a:lnTo>
                <a:lnTo>
                  <a:pt x="13690" y="176530"/>
                </a:lnTo>
                <a:lnTo>
                  <a:pt x="13690" y="175260"/>
                </a:lnTo>
                <a:close/>
              </a:path>
              <a:path w="322580" h="349250">
                <a:moveTo>
                  <a:pt x="15748" y="175260"/>
                </a:moveTo>
                <a:lnTo>
                  <a:pt x="14490" y="175260"/>
                </a:lnTo>
                <a:lnTo>
                  <a:pt x="14465" y="176530"/>
                </a:lnTo>
                <a:lnTo>
                  <a:pt x="14960" y="176530"/>
                </a:lnTo>
                <a:lnTo>
                  <a:pt x="15748" y="175260"/>
                </a:lnTo>
                <a:close/>
              </a:path>
              <a:path w="322580" h="349250">
                <a:moveTo>
                  <a:pt x="18275" y="175260"/>
                </a:moveTo>
                <a:lnTo>
                  <a:pt x="17627" y="175260"/>
                </a:lnTo>
                <a:lnTo>
                  <a:pt x="17614" y="176530"/>
                </a:lnTo>
                <a:lnTo>
                  <a:pt x="18440" y="176530"/>
                </a:lnTo>
                <a:lnTo>
                  <a:pt x="18275" y="175260"/>
                </a:lnTo>
                <a:close/>
              </a:path>
              <a:path w="322580" h="349250">
                <a:moveTo>
                  <a:pt x="19989" y="175260"/>
                </a:moveTo>
                <a:lnTo>
                  <a:pt x="18834" y="175260"/>
                </a:lnTo>
                <a:lnTo>
                  <a:pt x="18986" y="176530"/>
                </a:lnTo>
                <a:lnTo>
                  <a:pt x="20193" y="176530"/>
                </a:lnTo>
                <a:lnTo>
                  <a:pt x="19989" y="175260"/>
                </a:lnTo>
                <a:close/>
              </a:path>
              <a:path w="322580" h="349250">
                <a:moveTo>
                  <a:pt x="22313" y="175260"/>
                </a:moveTo>
                <a:lnTo>
                  <a:pt x="21069" y="175260"/>
                </a:lnTo>
                <a:lnTo>
                  <a:pt x="21577" y="176530"/>
                </a:lnTo>
                <a:lnTo>
                  <a:pt x="22212" y="176530"/>
                </a:lnTo>
                <a:lnTo>
                  <a:pt x="22313" y="175260"/>
                </a:lnTo>
                <a:close/>
              </a:path>
              <a:path w="322580" h="349250">
                <a:moveTo>
                  <a:pt x="23837" y="175260"/>
                </a:moveTo>
                <a:lnTo>
                  <a:pt x="23431" y="175260"/>
                </a:lnTo>
                <a:lnTo>
                  <a:pt x="23152" y="176530"/>
                </a:lnTo>
                <a:lnTo>
                  <a:pt x="23571" y="176530"/>
                </a:lnTo>
                <a:lnTo>
                  <a:pt x="23837" y="175260"/>
                </a:lnTo>
                <a:close/>
              </a:path>
              <a:path w="322580" h="349250">
                <a:moveTo>
                  <a:pt x="74815" y="168910"/>
                </a:moveTo>
                <a:lnTo>
                  <a:pt x="73240" y="168910"/>
                </a:lnTo>
                <a:lnTo>
                  <a:pt x="73012" y="171450"/>
                </a:lnTo>
                <a:lnTo>
                  <a:pt x="59397" y="176530"/>
                </a:lnTo>
                <a:lnTo>
                  <a:pt x="72021" y="173990"/>
                </a:lnTo>
                <a:lnTo>
                  <a:pt x="67627" y="173990"/>
                </a:lnTo>
                <a:lnTo>
                  <a:pt x="72453" y="172720"/>
                </a:lnTo>
                <a:lnTo>
                  <a:pt x="74168" y="172720"/>
                </a:lnTo>
                <a:lnTo>
                  <a:pt x="74612" y="171450"/>
                </a:lnTo>
                <a:lnTo>
                  <a:pt x="74815" y="168910"/>
                </a:lnTo>
                <a:close/>
              </a:path>
              <a:path w="322580" h="349250">
                <a:moveTo>
                  <a:pt x="79032" y="175260"/>
                </a:moveTo>
                <a:lnTo>
                  <a:pt x="75692" y="175260"/>
                </a:lnTo>
                <a:lnTo>
                  <a:pt x="77076" y="176530"/>
                </a:lnTo>
                <a:lnTo>
                  <a:pt x="79578" y="176530"/>
                </a:lnTo>
                <a:lnTo>
                  <a:pt x="79226" y="175369"/>
                </a:lnTo>
                <a:lnTo>
                  <a:pt x="79032" y="175260"/>
                </a:lnTo>
                <a:close/>
              </a:path>
              <a:path w="322580" h="349250">
                <a:moveTo>
                  <a:pt x="79226" y="175369"/>
                </a:moveTo>
                <a:lnTo>
                  <a:pt x="79578" y="176530"/>
                </a:lnTo>
                <a:lnTo>
                  <a:pt x="80308" y="175981"/>
                </a:lnTo>
                <a:lnTo>
                  <a:pt x="79226" y="175369"/>
                </a:lnTo>
                <a:close/>
              </a:path>
              <a:path w="322580" h="349250">
                <a:moveTo>
                  <a:pt x="80308" y="175981"/>
                </a:moveTo>
                <a:lnTo>
                  <a:pt x="79578" y="176530"/>
                </a:lnTo>
                <a:lnTo>
                  <a:pt x="81280" y="176530"/>
                </a:lnTo>
                <a:lnTo>
                  <a:pt x="80308" y="175981"/>
                </a:lnTo>
                <a:close/>
              </a:path>
              <a:path w="322580" h="349250">
                <a:moveTo>
                  <a:pt x="241966" y="175981"/>
                </a:moveTo>
                <a:lnTo>
                  <a:pt x="240995" y="176530"/>
                </a:lnTo>
                <a:lnTo>
                  <a:pt x="242697" y="176530"/>
                </a:lnTo>
                <a:lnTo>
                  <a:pt x="241966" y="175981"/>
                </a:lnTo>
                <a:close/>
              </a:path>
              <a:path w="322580" h="349250">
                <a:moveTo>
                  <a:pt x="243053" y="175367"/>
                </a:moveTo>
                <a:lnTo>
                  <a:pt x="241966" y="175981"/>
                </a:lnTo>
                <a:lnTo>
                  <a:pt x="242697" y="176530"/>
                </a:lnTo>
                <a:lnTo>
                  <a:pt x="243053" y="175367"/>
                </a:lnTo>
                <a:close/>
              </a:path>
              <a:path w="322580" h="349250">
                <a:moveTo>
                  <a:pt x="249478" y="172720"/>
                </a:moveTo>
                <a:lnTo>
                  <a:pt x="246875" y="172720"/>
                </a:lnTo>
                <a:lnTo>
                  <a:pt x="245922" y="173990"/>
                </a:lnTo>
                <a:lnTo>
                  <a:pt x="243052" y="175369"/>
                </a:lnTo>
                <a:lnTo>
                  <a:pt x="242697" y="176530"/>
                </a:lnTo>
                <a:lnTo>
                  <a:pt x="245211" y="176530"/>
                </a:lnTo>
                <a:lnTo>
                  <a:pt x="246583" y="175260"/>
                </a:lnTo>
                <a:lnTo>
                  <a:pt x="249840" y="175260"/>
                </a:lnTo>
                <a:lnTo>
                  <a:pt x="248437" y="173990"/>
                </a:lnTo>
                <a:lnTo>
                  <a:pt x="254660" y="173990"/>
                </a:lnTo>
                <a:lnTo>
                  <a:pt x="249478" y="172720"/>
                </a:lnTo>
                <a:close/>
              </a:path>
              <a:path w="322580" h="349250">
                <a:moveTo>
                  <a:pt x="248780" y="162560"/>
                </a:moveTo>
                <a:lnTo>
                  <a:pt x="238467" y="162560"/>
                </a:lnTo>
                <a:lnTo>
                  <a:pt x="240258" y="163830"/>
                </a:lnTo>
                <a:lnTo>
                  <a:pt x="246202" y="165100"/>
                </a:lnTo>
                <a:lnTo>
                  <a:pt x="246706" y="166208"/>
                </a:lnTo>
                <a:lnTo>
                  <a:pt x="247319" y="166370"/>
                </a:lnTo>
                <a:lnTo>
                  <a:pt x="246914" y="166665"/>
                </a:lnTo>
                <a:lnTo>
                  <a:pt x="247357" y="167640"/>
                </a:lnTo>
                <a:lnTo>
                  <a:pt x="247662" y="171450"/>
                </a:lnTo>
                <a:lnTo>
                  <a:pt x="248107" y="172720"/>
                </a:lnTo>
                <a:lnTo>
                  <a:pt x="249821" y="172720"/>
                </a:lnTo>
                <a:lnTo>
                  <a:pt x="254660" y="173990"/>
                </a:lnTo>
                <a:lnTo>
                  <a:pt x="250266" y="173990"/>
                </a:lnTo>
                <a:lnTo>
                  <a:pt x="262877" y="176530"/>
                </a:lnTo>
                <a:lnTo>
                  <a:pt x="249275" y="171450"/>
                </a:lnTo>
                <a:lnTo>
                  <a:pt x="249034" y="168910"/>
                </a:lnTo>
                <a:lnTo>
                  <a:pt x="256711" y="168910"/>
                </a:lnTo>
                <a:lnTo>
                  <a:pt x="248831" y="167640"/>
                </a:lnTo>
                <a:lnTo>
                  <a:pt x="248602" y="166370"/>
                </a:lnTo>
                <a:lnTo>
                  <a:pt x="247802" y="165100"/>
                </a:lnTo>
                <a:lnTo>
                  <a:pt x="247027" y="165100"/>
                </a:lnTo>
                <a:lnTo>
                  <a:pt x="246151" y="163830"/>
                </a:lnTo>
                <a:lnTo>
                  <a:pt x="248107" y="163830"/>
                </a:lnTo>
                <a:lnTo>
                  <a:pt x="248780" y="162560"/>
                </a:lnTo>
                <a:close/>
              </a:path>
              <a:path w="322580" h="349250">
                <a:moveTo>
                  <a:pt x="79781" y="165100"/>
                </a:moveTo>
                <a:lnTo>
                  <a:pt x="75576" y="166206"/>
                </a:lnTo>
                <a:lnTo>
                  <a:pt x="75365" y="166665"/>
                </a:lnTo>
                <a:lnTo>
                  <a:pt x="76720" y="167640"/>
                </a:lnTo>
                <a:lnTo>
                  <a:pt x="75539" y="172720"/>
                </a:lnTo>
                <a:lnTo>
                  <a:pt x="78422" y="172720"/>
                </a:lnTo>
                <a:lnTo>
                  <a:pt x="79226" y="175369"/>
                </a:lnTo>
                <a:lnTo>
                  <a:pt x="80308" y="175981"/>
                </a:lnTo>
                <a:lnTo>
                  <a:pt x="82956" y="173990"/>
                </a:lnTo>
                <a:lnTo>
                  <a:pt x="79971" y="173990"/>
                </a:lnTo>
                <a:lnTo>
                  <a:pt x="79616" y="172720"/>
                </a:lnTo>
                <a:lnTo>
                  <a:pt x="77127" y="171450"/>
                </a:lnTo>
                <a:lnTo>
                  <a:pt x="77520" y="168910"/>
                </a:lnTo>
                <a:lnTo>
                  <a:pt x="76415" y="166370"/>
                </a:lnTo>
                <a:lnTo>
                  <a:pt x="79781" y="165100"/>
                </a:lnTo>
                <a:close/>
              </a:path>
              <a:path w="322580" h="349250">
                <a:moveTo>
                  <a:pt x="242493" y="165100"/>
                </a:moveTo>
                <a:lnTo>
                  <a:pt x="245859" y="166370"/>
                </a:lnTo>
                <a:lnTo>
                  <a:pt x="244767" y="168910"/>
                </a:lnTo>
                <a:lnTo>
                  <a:pt x="245160" y="171450"/>
                </a:lnTo>
                <a:lnTo>
                  <a:pt x="242658" y="172720"/>
                </a:lnTo>
                <a:lnTo>
                  <a:pt x="242303" y="173990"/>
                </a:lnTo>
                <a:lnTo>
                  <a:pt x="239318" y="173990"/>
                </a:lnTo>
                <a:lnTo>
                  <a:pt x="241966" y="175981"/>
                </a:lnTo>
                <a:lnTo>
                  <a:pt x="243048" y="175369"/>
                </a:lnTo>
                <a:lnTo>
                  <a:pt x="243865" y="172720"/>
                </a:lnTo>
                <a:lnTo>
                  <a:pt x="246748" y="172720"/>
                </a:lnTo>
                <a:lnTo>
                  <a:pt x="245554" y="167640"/>
                </a:lnTo>
                <a:lnTo>
                  <a:pt x="246913" y="166662"/>
                </a:lnTo>
                <a:lnTo>
                  <a:pt x="246698" y="166206"/>
                </a:lnTo>
                <a:lnTo>
                  <a:pt x="242493" y="165100"/>
                </a:lnTo>
                <a:close/>
              </a:path>
              <a:path w="322580" h="349250">
                <a:moveTo>
                  <a:pt x="52679" y="175260"/>
                </a:moveTo>
                <a:close/>
              </a:path>
              <a:path w="322580" h="349250">
                <a:moveTo>
                  <a:pt x="14630" y="173990"/>
                </a:moveTo>
                <a:lnTo>
                  <a:pt x="12839" y="173990"/>
                </a:lnTo>
                <a:lnTo>
                  <a:pt x="12725" y="175260"/>
                </a:lnTo>
                <a:lnTo>
                  <a:pt x="14922" y="175260"/>
                </a:lnTo>
                <a:lnTo>
                  <a:pt x="14630" y="173990"/>
                </a:lnTo>
                <a:close/>
              </a:path>
              <a:path w="322580" h="349250">
                <a:moveTo>
                  <a:pt x="20599" y="173990"/>
                </a:moveTo>
                <a:lnTo>
                  <a:pt x="14630" y="173990"/>
                </a:lnTo>
                <a:lnTo>
                  <a:pt x="15595" y="175260"/>
                </a:lnTo>
                <a:lnTo>
                  <a:pt x="20281" y="175260"/>
                </a:lnTo>
                <a:lnTo>
                  <a:pt x="20599" y="173990"/>
                </a:lnTo>
                <a:close/>
              </a:path>
              <a:path w="322580" h="349250">
                <a:moveTo>
                  <a:pt x="22783" y="173990"/>
                </a:moveTo>
                <a:lnTo>
                  <a:pt x="21221" y="173990"/>
                </a:lnTo>
                <a:lnTo>
                  <a:pt x="21894" y="175260"/>
                </a:lnTo>
                <a:lnTo>
                  <a:pt x="22072" y="175260"/>
                </a:lnTo>
                <a:lnTo>
                  <a:pt x="22783" y="173990"/>
                </a:lnTo>
                <a:close/>
              </a:path>
              <a:path w="322580" h="349250">
                <a:moveTo>
                  <a:pt x="311928" y="161290"/>
                </a:moveTo>
                <a:lnTo>
                  <a:pt x="303860" y="161290"/>
                </a:lnTo>
                <a:lnTo>
                  <a:pt x="309448" y="162560"/>
                </a:lnTo>
                <a:lnTo>
                  <a:pt x="314439" y="165100"/>
                </a:lnTo>
                <a:lnTo>
                  <a:pt x="315010" y="166370"/>
                </a:lnTo>
                <a:lnTo>
                  <a:pt x="314833" y="166370"/>
                </a:lnTo>
                <a:lnTo>
                  <a:pt x="313613" y="168910"/>
                </a:lnTo>
                <a:lnTo>
                  <a:pt x="308127" y="172720"/>
                </a:lnTo>
                <a:lnTo>
                  <a:pt x="303161" y="175260"/>
                </a:lnTo>
                <a:lnTo>
                  <a:pt x="306565" y="175260"/>
                </a:lnTo>
                <a:lnTo>
                  <a:pt x="310388" y="173990"/>
                </a:lnTo>
                <a:lnTo>
                  <a:pt x="315429" y="168910"/>
                </a:lnTo>
                <a:lnTo>
                  <a:pt x="316611" y="166370"/>
                </a:lnTo>
                <a:lnTo>
                  <a:pt x="316611" y="163830"/>
                </a:lnTo>
                <a:lnTo>
                  <a:pt x="311928" y="161290"/>
                </a:lnTo>
                <a:close/>
              </a:path>
              <a:path w="322580" h="349250">
                <a:moveTo>
                  <a:pt x="55549" y="160020"/>
                </a:moveTo>
                <a:lnTo>
                  <a:pt x="12700" y="160020"/>
                </a:lnTo>
                <a:lnTo>
                  <a:pt x="5664" y="163830"/>
                </a:lnTo>
                <a:lnTo>
                  <a:pt x="5664" y="166370"/>
                </a:lnTo>
                <a:lnTo>
                  <a:pt x="6845" y="168910"/>
                </a:lnTo>
                <a:lnTo>
                  <a:pt x="10604" y="172720"/>
                </a:lnTo>
                <a:lnTo>
                  <a:pt x="11950" y="173990"/>
                </a:lnTo>
                <a:lnTo>
                  <a:pt x="16040" y="173990"/>
                </a:lnTo>
                <a:lnTo>
                  <a:pt x="13220" y="172720"/>
                </a:lnTo>
                <a:lnTo>
                  <a:pt x="8674" y="168910"/>
                </a:lnTo>
                <a:lnTo>
                  <a:pt x="7442" y="166370"/>
                </a:lnTo>
                <a:lnTo>
                  <a:pt x="7264" y="166370"/>
                </a:lnTo>
                <a:lnTo>
                  <a:pt x="7848" y="165100"/>
                </a:lnTo>
                <a:lnTo>
                  <a:pt x="12839" y="162560"/>
                </a:lnTo>
                <a:lnTo>
                  <a:pt x="18415" y="161290"/>
                </a:lnTo>
                <a:lnTo>
                  <a:pt x="51803" y="161290"/>
                </a:lnTo>
                <a:lnTo>
                  <a:pt x="55549" y="160020"/>
                </a:lnTo>
                <a:close/>
              </a:path>
              <a:path w="322580" h="349250">
                <a:moveTo>
                  <a:pt x="20802" y="161290"/>
                </a:moveTo>
                <a:lnTo>
                  <a:pt x="13271" y="163830"/>
                </a:lnTo>
                <a:lnTo>
                  <a:pt x="9613" y="166370"/>
                </a:lnTo>
                <a:lnTo>
                  <a:pt x="11633" y="170180"/>
                </a:lnTo>
                <a:lnTo>
                  <a:pt x="18961" y="173990"/>
                </a:lnTo>
                <a:lnTo>
                  <a:pt x="27940" y="172720"/>
                </a:lnTo>
                <a:lnTo>
                  <a:pt x="21793" y="172720"/>
                </a:lnTo>
                <a:lnTo>
                  <a:pt x="13550" y="170180"/>
                </a:lnTo>
                <a:lnTo>
                  <a:pt x="11874" y="166370"/>
                </a:lnTo>
                <a:lnTo>
                  <a:pt x="14465" y="163830"/>
                </a:lnTo>
                <a:lnTo>
                  <a:pt x="20612" y="162560"/>
                </a:lnTo>
                <a:lnTo>
                  <a:pt x="25209" y="162560"/>
                </a:lnTo>
                <a:lnTo>
                  <a:pt x="20802" y="161290"/>
                </a:lnTo>
                <a:close/>
              </a:path>
              <a:path w="322580" h="349250">
                <a:moveTo>
                  <a:pt x="72796" y="172720"/>
                </a:moveTo>
                <a:lnTo>
                  <a:pt x="72453" y="172720"/>
                </a:lnTo>
                <a:lnTo>
                  <a:pt x="67627" y="173990"/>
                </a:lnTo>
                <a:lnTo>
                  <a:pt x="72796" y="172720"/>
                </a:lnTo>
                <a:close/>
              </a:path>
              <a:path w="322580" h="349250">
                <a:moveTo>
                  <a:pt x="93853" y="172720"/>
                </a:moveTo>
                <a:lnTo>
                  <a:pt x="92811" y="172720"/>
                </a:lnTo>
                <a:lnTo>
                  <a:pt x="91897" y="173990"/>
                </a:lnTo>
                <a:lnTo>
                  <a:pt x="93332" y="173990"/>
                </a:lnTo>
                <a:lnTo>
                  <a:pt x="93853" y="172720"/>
                </a:lnTo>
                <a:close/>
              </a:path>
              <a:path w="322580" h="349250">
                <a:moveTo>
                  <a:pt x="230682" y="172720"/>
                </a:moveTo>
                <a:lnTo>
                  <a:pt x="229615" y="172720"/>
                </a:lnTo>
                <a:lnTo>
                  <a:pt x="230378" y="173990"/>
                </a:lnTo>
                <a:lnTo>
                  <a:pt x="231279" y="173990"/>
                </a:lnTo>
                <a:lnTo>
                  <a:pt x="230682" y="172720"/>
                </a:lnTo>
                <a:close/>
              </a:path>
              <a:path w="322580" h="349250">
                <a:moveTo>
                  <a:pt x="249821" y="172720"/>
                </a:moveTo>
                <a:lnTo>
                  <a:pt x="249478" y="172720"/>
                </a:lnTo>
                <a:lnTo>
                  <a:pt x="254660" y="173990"/>
                </a:lnTo>
                <a:lnTo>
                  <a:pt x="249821" y="172720"/>
                </a:lnTo>
                <a:close/>
              </a:path>
              <a:path w="322580" h="349250">
                <a:moveTo>
                  <a:pt x="301472" y="161290"/>
                </a:moveTo>
                <a:lnTo>
                  <a:pt x="297078" y="162560"/>
                </a:lnTo>
                <a:lnTo>
                  <a:pt x="301663" y="162560"/>
                </a:lnTo>
                <a:lnTo>
                  <a:pt x="307809" y="163830"/>
                </a:lnTo>
                <a:lnTo>
                  <a:pt x="310400" y="166370"/>
                </a:lnTo>
                <a:lnTo>
                  <a:pt x="308724" y="170180"/>
                </a:lnTo>
                <a:lnTo>
                  <a:pt x="300494" y="172720"/>
                </a:lnTo>
                <a:lnTo>
                  <a:pt x="294335" y="172720"/>
                </a:lnTo>
                <a:lnTo>
                  <a:pt x="303314" y="173990"/>
                </a:lnTo>
                <a:lnTo>
                  <a:pt x="310642" y="170180"/>
                </a:lnTo>
                <a:lnTo>
                  <a:pt x="312674" y="166370"/>
                </a:lnTo>
                <a:lnTo>
                  <a:pt x="309003" y="163830"/>
                </a:lnTo>
                <a:lnTo>
                  <a:pt x="301472" y="161290"/>
                </a:lnTo>
                <a:close/>
              </a:path>
              <a:path w="322580" h="349250">
                <a:moveTo>
                  <a:pt x="123431" y="163830"/>
                </a:moveTo>
                <a:lnTo>
                  <a:pt x="121869" y="163830"/>
                </a:lnTo>
                <a:lnTo>
                  <a:pt x="121869" y="170180"/>
                </a:lnTo>
                <a:lnTo>
                  <a:pt x="121666" y="170180"/>
                </a:lnTo>
                <a:lnTo>
                  <a:pt x="121869" y="171450"/>
                </a:lnTo>
                <a:lnTo>
                  <a:pt x="121869" y="172720"/>
                </a:lnTo>
                <a:lnTo>
                  <a:pt x="123431" y="172720"/>
                </a:lnTo>
                <a:lnTo>
                  <a:pt x="123431" y="163830"/>
                </a:lnTo>
                <a:close/>
              </a:path>
              <a:path w="322580" h="349250">
                <a:moveTo>
                  <a:pt x="201409" y="170180"/>
                </a:moveTo>
                <a:lnTo>
                  <a:pt x="200685" y="170180"/>
                </a:lnTo>
                <a:lnTo>
                  <a:pt x="200939" y="171450"/>
                </a:lnTo>
                <a:lnTo>
                  <a:pt x="200406" y="172720"/>
                </a:lnTo>
                <a:lnTo>
                  <a:pt x="201320" y="172720"/>
                </a:lnTo>
                <a:lnTo>
                  <a:pt x="202095" y="171450"/>
                </a:lnTo>
                <a:lnTo>
                  <a:pt x="201409" y="170180"/>
                </a:lnTo>
                <a:close/>
              </a:path>
              <a:path w="322580" h="349250">
                <a:moveTo>
                  <a:pt x="229692" y="171450"/>
                </a:moveTo>
                <a:lnTo>
                  <a:pt x="228688" y="171450"/>
                </a:lnTo>
                <a:lnTo>
                  <a:pt x="228346" y="172720"/>
                </a:lnTo>
                <a:lnTo>
                  <a:pt x="230225" y="172720"/>
                </a:lnTo>
                <a:lnTo>
                  <a:pt x="229692" y="171450"/>
                </a:lnTo>
                <a:close/>
              </a:path>
              <a:path w="322580" h="349250">
                <a:moveTo>
                  <a:pt x="75253" y="111760"/>
                </a:moveTo>
                <a:lnTo>
                  <a:pt x="73494" y="111760"/>
                </a:lnTo>
                <a:lnTo>
                  <a:pt x="76644" y="116840"/>
                </a:lnTo>
                <a:lnTo>
                  <a:pt x="81089" y="120650"/>
                </a:lnTo>
                <a:lnTo>
                  <a:pt x="89331" y="128270"/>
                </a:lnTo>
                <a:lnTo>
                  <a:pt x="96316" y="135890"/>
                </a:lnTo>
                <a:lnTo>
                  <a:pt x="98704" y="138430"/>
                </a:lnTo>
                <a:lnTo>
                  <a:pt x="98780" y="147320"/>
                </a:lnTo>
                <a:lnTo>
                  <a:pt x="91097" y="154940"/>
                </a:lnTo>
                <a:lnTo>
                  <a:pt x="91020" y="161290"/>
                </a:lnTo>
                <a:lnTo>
                  <a:pt x="92316" y="163830"/>
                </a:lnTo>
                <a:lnTo>
                  <a:pt x="96253" y="167640"/>
                </a:lnTo>
                <a:lnTo>
                  <a:pt x="100063" y="170180"/>
                </a:lnTo>
                <a:lnTo>
                  <a:pt x="111658" y="171450"/>
                </a:lnTo>
                <a:lnTo>
                  <a:pt x="115785" y="168910"/>
                </a:lnTo>
                <a:lnTo>
                  <a:pt x="100647" y="168910"/>
                </a:lnTo>
                <a:lnTo>
                  <a:pt x="97205" y="166370"/>
                </a:lnTo>
                <a:lnTo>
                  <a:pt x="93726" y="162560"/>
                </a:lnTo>
                <a:lnTo>
                  <a:pt x="92557" y="160020"/>
                </a:lnTo>
                <a:lnTo>
                  <a:pt x="92646" y="156210"/>
                </a:lnTo>
                <a:lnTo>
                  <a:pt x="100431" y="148590"/>
                </a:lnTo>
                <a:lnTo>
                  <a:pt x="100253" y="137160"/>
                </a:lnTo>
                <a:lnTo>
                  <a:pt x="96888" y="133350"/>
                </a:lnTo>
                <a:lnTo>
                  <a:pt x="90424" y="127000"/>
                </a:lnTo>
                <a:lnTo>
                  <a:pt x="77101" y="114300"/>
                </a:lnTo>
                <a:lnTo>
                  <a:pt x="75253" y="111760"/>
                </a:lnTo>
                <a:close/>
              </a:path>
              <a:path w="322580" h="349250">
                <a:moveTo>
                  <a:pt x="205701" y="163830"/>
                </a:moveTo>
                <a:lnTo>
                  <a:pt x="204063" y="163830"/>
                </a:lnTo>
                <a:lnTo>
                  <a:pt x="206489" y="168910"/>
                </a:lnTo>
                <a:lnTo>
                  <a:pt x="210629" y="171450"/>
                </a:lnTo>
                <a:lnTo>
                  <a:pt x="222224" y="170180"/>
                </a:lnTo>
                <a:lnTo>
                  <a:pt x="224123" y="168910"/>
                </a:lnTo>
                <a:lnTo>
                  <a:pt x="211378" y="168910"/>
                </a:lnTo>
                <a:lnTo>
                  <a:pt x="207899" y="167640"/>
                </a:lnTo>
                <a:lnTo>
                  <a:pt x="205701" y="163830"/>
                </a:lnTo>
                <a:close/>
              </a:path>
              <a:path w="322580" h="349250">
                <a:moveTo>
                  <a:pt x="51803" y="161290"/>
                </a:moveTo>
                <a:lnTo>
                  <a:pt x="49504" y="161290"/>
                </a:lnTo>
                <a:lnTo>
                  <a:pt x="48437" y="162560"/>
                </a:lnTo>
                <a:lnTo>
                  <a:pt x="47637" y="163830"/>
                </a:lnTo>
                <a:lnTo>
                  <a:pt x="47180" y="165100"/>
                </a:lnTo>
                <a:lnTo>
                  <a:pt x="46988" y="165119"/>
                </a:lnTo>
                <a:lnTo>
                  <a:pt x="46913" y="166370"/>
                </a:lnTo>
                <a:lnTo>
                  <a:pt x="47129" y="166370"/>
                </a:lnTo>
                <a:lnTo>
                  <a:pt x="47459" y="167640"/>
                </a:lnTo>
                <a:lnTo>
                  <a:pt x="48044" y="167640"/>
                </a:lnTo>
                <a:lnTo>
                  <a:pt x="49098" y="168910"/>
                </a:lnTo>
                <a:lnTo>
                  <a:pt x="50469" y="170180"/>
                </a:lnTo>
                <a:lnTo>
                  <a:pt x="54584" y="170180"/>
                </a:lnTo>
                <a:lnTo>
                  <a:pt x="50622" y="168910"/>
                </a:lnTo>
                <a:lnTo>
                  <a:pt x="48539" y="166370"/>
                </a:lnTo>
                <a:lnTo>
                  <a:pt x="49288" y="162560"/>
                </a:lnTo>
                <a:lnTo>
                  <a:pt x="51803" y="161290"/>
                </a:lnTo>
                <a:close/>
              </a:path>
              <a:path w="322580" h="349250">
                <a:moveTo>
                  <a:pt x="86931" y="165100"/>
                </a:moveTo>
                <a:lnTo>
                  <a:pt x="85344" y="165100"/>
                </a:lnTo>
                <a:lnTo>
                  <a:pt x="80873" y="168910"/>
                </a:lnTo>
                <a:lnTo>
                  <a:pt x="81038" y="170180"/>
                </a:lnTo>
                <a:lnTo>
                  <a:pt x="81229" y="170180"/>
                </a:lnTo>
                <a:lnTo>
                  <a:pt x="82219" y="168910"/>
                </a:lnTo>
                <a:lnTo>
                  <a:pt x="85902" y="167640"/>
                </a:lnTo>
                <a:lnTo>
                  <a:pt x="83972" y="167640"/>
                </a:lnTo>
                <a:lnTo>
                  <a:pt x="85598" y="166370"/>
                </a:lnTo>
                <a:lnTo>
                  <a:pt x="87083" y="166370"/>
                </a:lnTo>
                <a:lnTo>
                  <a:pt x="86931" y="165100"/>
                </a:lnTo>
                <a:close/>
              </a:path>
              <a:path w="322580" h="349250">
                <a:moveTo>
                  <a:pt x="236321" y="166370"/>
                </a:moveTo>
                <a:lnTo>
                  <a:pt x="235419" y="166370"/>
                </a:lnTo>
                <a:lnTo>
                  <a:pt x="236385" y="167640"/>
                </a:lnTo>
                <a:lnTo>
                  <a:pt x="240068" y="168910"/>
                </a:lnTo>
                <a:lnTo>
                  <a:pt x="241046" y="170180"/>
                </a:lnTo>
                <a:lnTo>
                  <a:pt x="241249" y="170180"/>
                </a:lnTo>
                <a:lnTo>
                  <a:pt x="241452" y="168910"/>
                </a:lnTo>
                <a:lnTo>
                  <a:pt x="239915" y="167640"/>
                </a:lnTo>
                <a:lnTo>
                  <a:pt x="238302" y="167640"/>
                </a:lnTo>
                <a:lnTo>
                  <a:pt x="236321" y="166370"/>
                </a:lnTo>
                <a:close/>
              </a:path>
              <a:path w="322580" h="349250">
                <a:moveTo>
                  <a:pt x="309587" y="160020"/>
                </a:moveTo>
                <a:lnTo>
                  <a:pt x="266725" y="160020"/>
                </a:lnTo>
                <a:lnTo>
                  <a:pt x="270471" y="161290"/>
                </a:lnTo>
                <a:lnTo>
                  <a:pt x="272986" y="162560"/>
                </a:lnTo>
                <a:lnTo>
                  <a:pt x="273748" y="166370"/>
                </a:lnTo>
                <a:lnTo>
                  <a:pt x="271653" y="168910"/>
                </a:lnTo>
                <a:lnTo>
                  <a:pt x="267703" y="170180"/>
                </a:lnTo>
                <a:lnTo>
                  <a:pt x="271805" y="170180"/>
                </a:lnTo>
                <a:lnTo>
                  <a:pt x="273177" y="168910"/>
                </a:lnTo>
                <a:lnTo>
                  <a:pt x="274231" y="167640"/>
                </a:lnTo>
                <a:lnTo>
                  <a:pt x="274815" y="167640"/>
                </a:lnTo>
                <a:lnTo>
                  <a:pt x="275145" y="166370"/>
                </a:lnTo>
                <a:lnTo>
                  <a:pt x="275450" y="166370"/>
                </a:lnTo>
                <a:lnTo>
                  <a:pt x="275286" y="165119"/>
                </a:lnTo>
                <a:lnTo>
                  <a:pt x="275094" y="165100"/>
                </a:lnTo>
                <a:lnTo>
                  <a:pt x="274637" y="163830"/>
                </a:lnTo>
                <a:lnTo>
                  <a:pt x="273837" y="162560"/>
                </a:lnTo>
                <a:lnTo>
                  <a:pt x="272770" y="161290"/>
                </a:lnTo>
                <a:lnTo>
                  <a:pt x="311928" y="161290"/>
                </a:lnTo>
                <a:lnTo>
                  <a:pt x="309587" y="160020"/>
                </a:lnTo>
                <a:close/>
              </a:path>
              <a:path w="322580" h="349250">
                <a:moveTo>
                  <a:pt x="59321" y="161290"/>
                </a:moveTo>
                <a:lnTo>
                  <a:pt x="55054" y="161290"/>
                </a:lnTo>
                <a:lnTo>
                  <a:pt x="51511" y="162560"/>
                </a:lnTo>
                <a:lnTo>
                  <a:pt x="49923" y="166370"/>
                </a:lnTo>
                <a:lnTo>
                  <a:pt x="51701" y="167640"/>
                </a:lnTo>
                <a:lnTo>
                  <a:pt x="55003" y="168910"/>
                </a:lnTo>
                <a:lnTo>
                  <a:pt x="55854" y="168910"/>
                </a:lnTo>
                <a:lnTo>
                  <a:pt x="52539" y="167640"/>
                </a:lnTo>
                <a:lnTo>
                  <a:pt x="51333" y="165100"/>
                </a:lnTo>
                <a:lnTo>
                  <a:pt x="52654" y="162560"/>
                </a:lnTo>
                <a:lnTo>
                  <a:pt x="54825" y="162560"/>
                </a:lnTo>
                <a:lnTo>
                  <a:pt x="59321" y="161290"/>
                </a:lnTo>
                <a:close/>
              </a:path>
              <a:path w="322580" h="349250">
                <a:moveTo>
                  <a:pt x="200406" y="152400"/>
                </a:moveTo>
                <a:lnTo>
                  <a:pt x="121869" y="152400"/>
                </a:lnTo>
                <a:lnTo>
                  <a:pt x="121869" y="161290"/>
                </a:lnTo>
                <a:lnTo>
                  <a:pt x="118516" y="162560"/>
                </a:lnTo>
                <a:lnTo>
                  <a:pt x="115176" y="162560"/>
                </a:lnTo>
                <a:lnTo>
                  <a:pt x="116573" y="163830"/>
                </a:lnTo>
                <a:lnTo>
                  <a:pt x="114388" y="167640"/>
                </a:lnTo>
                <a:lnTo>
                  <a:pt x="110896" y="168910"/>
                </a:lnTo>
                <a:lnTo>
                  <a:pt x="115785" y="168910"/>
                </a:lnTo>
                <a:lnTo>
                  <a:pt x="118224" y="163830"/>
                </a:lnTo>
                <a:lnTo>
                  <a:pt x="123431" y="163830"/>
                </a:lnTo>
                <a:lnTo>
                  <a:pt x="123431" y="153670"/>
                </a:lnTo>
                <a:lnTo>
                  <a:pt x="200406" y="153670"/>
                </a:lnTo>
                <a:lnTo>
                  <a:pt x="200406" y="152400"/>
                </a:lnTo>
                <a:close/>
              </a:path>
              <a:path w="322580" h="349250">
                <a:moveTo>
                  <a:pt x="248881" y="109220"/>
                </a:moveTo>
                <a:lnTo>
                  <a:pt x="245173" y="114300"/>
                </a:lnTo>
                <a:lnTo>
                  <a:pt x="231851" y="127000"/>
                </a:lnTo>
                <a:lnTo>
                  <a:pt x="225399" y="133350"/>
                </a:lnTo>
                <a:lnTo>
                  <a:pt x="222034" y="137160"/>
                </a:lnTo>
                <a:lnTo>
                  <a:pt x="221856" y="148590"/>
                </a:lnTo>
                <a:lnTo>
                  <a:pt x="229628" y="156210"/>
                </a:lnTo>
                <a:lnTo>
                  <a:pt x="229717" y="160020"/>
                </a:lnTo>
                <a:lnTo>
                  <a:pt x="228549" y="162560"/>
                </a:lnTo>
                <a:lnTo>
                  <a:pt x="225069" y="166370"/>
                </a:lnTo>
                <a:lnTo>
                  <a:pt x="221627" y="168910"/>
                </a:lnTo>
                <a:lnTo>
                  <a:pt x="224123" y="168910"/>
                </a:lnTo>
                <a:lnTo>
                  <a:pt x="226021" y="167640"/>
                </a:lnTo>
                <a:lnTo>
                  <a:pt x="229958" y="163830"/>
                </a:lnTo>
                <a:lnTo>
                  <a:pt x="231254" y="161290"/>
                </a:lnTo>
                <a:lnTo>
                  <a:pt x="231178" y="154940"/>
                </a:lnTo>
                <a:lnTo>
                  <a:pt x="223494" y="147320"/>
                </a:lnTo>
                <a:lnTo>
                  <a:pt x="223583" y="138430"/>
                </a:lnTo>
                <a:lnTo>
                  <a:pt x="225958" y="135890"/>
                </a:lnTo>
                <a:lnTo>
                  <a:pt x="232943" y="128270"/>
                </a:lnTo>
                <a:lnTo>
                  <a:pt x="241185" y="120650"/>
                </a:lnTo>
                <a:lnTo>
                  <a:pt x="245630" y="116840"/>
                </a:lnTo>
                <a:lnTo>
                  <a:pt x="248793" y="111760"/>
                </a:lnTo>
                <a:lnTo>
                  <a:pt x="250507" y="111760"/>
                </a:lnTo>
                <a:lnTo>
                  <a:pt x="250088" y="110490"/>
                </a:lnTo>
                <a:lnTo>
                  <a:pt x="248881" y="109220"/>
                </a:lnTo>
                <a:close/>
              </a:path>
              <a:path w="322580" h="349250">
                <a:moveTo>
                  <a:pt x="267233" y="161290"/>
                </a:moveTo>
                <a:lnTo>
                  <a:pt x="262953" y="161290"/>
                </a:lnTo>
                <a:lnTo>
                  <a:pt x="267449" y="162560"/>
                </a:lnTo>
                <a:lnTo>
                  <a:pt x="269621" y="162560"/>
                </a:lnTo>
                <a:lnTo>
                  <a:pt x="270954" y="165100"/>
                </a:lnTo>
                <a:lnTo>
                  <a:pt x="269735" y="167640"/>
                </a:lnTo>
                <a:lnTo>
                  <a:pt x="266420" y="168910"/>
                </a:lnTo>
                <a:lnTo>
                  <a:pt x="267271" y="168910"/>
                </a:lnTo>
                <a:lnTo>
                  <a:pt x="270586" y="167640"/>
                </a:lnTo>
                <a:lnTo>
                  <a:pt x="272351" y="166370"/>
                </a:lnTo>
                <a:lnTo>
                  <a:pt x="270764" y="162560"/>
                </a:lnTo>
                <a:lnTo>
                  <a:pt x="267233" y="161290"/>
                </a:lnTo>
                <a:close/>
              </a:path>
              <a:path w="322580" h="349250">
                <a:moveTo>
                  <a:pt x="46753" y="165142"/>
                </a:moveTo>
                <a:lnTo>
                  <a:pt x="21628" y="167640"/>
                </a:lnTo>
                <a:lnTo>
                  <a:pt x="32842" y="167640"/>
                </a:lnTo>
                <a:lnTo>
                  <a:pt x="46753" y="165142"/>
                </a:lnTo>
                <a:close/>
              </a:path>
              <a:path w="322580" h="349250">
                <a:moveTo>
                  <a:pt x="85953" y="166370"/>
                </a:moveTo>
                <a:lnTo>
                  <a:pt x="85598" y="166370"/>
                </a:lnTo>
                <a:lnTo>
                  <a:pt x="83972" y="167640"/>
                </a:lnTo>
                <a:lnTo>
                  <a:pt x="85953" y="166370"/>
                </a:lnTo>
                <a:close/>
              </a:path>
              <a:path w="322580" h="349250">
                <a:moveTo>
                  <a:pt x="86855" y="166370"/>
                </a:moveTo>
                <a:lnTo>
                  <a:pt x="85953" y="166370"/>
                </a:lnTo>
                <a:lnTo>
                  <a:pt x="83972" y="167640"/>
                </a:lnTo>
                <a:lnTo>
                  <a:pt x="85902" y="167640"/>
                </a:lnTo>
                <a:lnTo>
                  <a:pt x="86855" y="166370"/>
                </a:lnTo>
                <a:close/>
              </a:path>
              <a:path w="322580" h="349250">
                <a:moveTo>
                  <a:pt x="236677" y="166370"/>
                </a:moveTo>
                <a:lnTo>
                  <a:pt x="236321" y="166370"/>
                </a:lnTo>
                <a:lnTo>
                  <a:pt x="238302" y="167640"/>
                </a:lnTo>
                <a:lnTo>
                  <a:pt x="236677" y="166370"/>
                </a:lnTo>
                <a:close/>
              </a:path>
              <a:path w="322580" h="349250">
                <a:moveTo>
                  <a:pt x="236943" y="165100"/>
                </a:moveTo>
                <a:lnTo>
                  <a:pt x="235496" y="165100"/>
                </a:lnTo>
                <a:lnTo>
                  <a:pt x="235191" y="166370"/>
                </a:lnTo>
                <a:lnTo>
                  <a:pt x="236677" y="166370"/>
                </a:lnTo>
                <a:lnTo>
                  <a:pt x="238302" y="167640"/>
                </a:lnTo>
                <a:lnTo>
                  <a:pt x="239915" y="167640"/>
                </a:lnTo>
                <a:lnTo>
                  <a:pt x="236943" y="165100"/>
                </a:lnTo>
                <a:close/>
              </a:path>
              <a:path w="322580" h="349250">
                <a:moveTo>
                  <a:pt x="275521" y="165142"/>
                </a:moveTo>
                <a:lnTo>
                  <a:pt x="289433" y="167640"/>
                </a:lnTo>
                <a:lnTo>
                  <a:pt x="300659" y="167640"/>
                </a:lnTo>
                <a:lnTo>
                  <a:pt x="275521" y="165142"/>
                </a:lnTo>
                <a:close/>
              </a:path>
              <a:path w="322580" h="349250">
                <a:moveTo>
                  <a:pt x="75576" y="166206"/>
                </a:moveTo>
                <a:lnTo>
                  <a:pt x="74955" y="166370"/>
                </a:lnTo>
                <a:lnTo>
                  <a:pt x="75365" y="166665"/>
                </a:lnTo>
                <a:lnTo>
                  <a:pt x="75576" y="166206"/>
                </a:lnTo>
                <a:close/>
              </a:path>
              <a:path w="322580" h="349250">
                <a:moveTo>
                  <a:pt x="246706" y="166208"/>
                </a:moveTo>
                <a:lnTo>
                  <a:pt x="246913" y="166662"/>
                </a:lnTo>
                <a:lnTo>
                  <a:pt x="247319" y="166370"/>
                </a:lnTo>
                <a:lnTo>
                  <a:pt x="246706" y="166208"/>
                </a:lnTo>
                <a:close/>
              </a:path>
              <a:path w="322580" h="349250">
                <a:moveTo>
                  <a:pt x="46990" y="165100"/>
                </a:moveTo>
                <a:lnTo>
                  <a:pt x="46753" y="165142"/>
                </a:lnTo>
                <a:lnTo>
                  <a:pt x="46987" y="165119"/>
                </a:lnTo>
                <a:close/>
              </a:path>
              <a:path w="322580" h="349250">
                <a:moveTo>
                  <a:pt x="275285" y="165100"/>
                </a:moveTo>
                <a:lnTo>
                  <a:pt x="275521" y="165142"/>
                </a:lnTo>
                <a:lnTo>
                  <a:pt x="275285" y="165100"/>
                </a:lnTo>
                <a:close/>
              </a:path>
              <a:path w="322580" h="349250">
                <a:moveTo>
                  <a:pt x="17526" y="151130"/>
                </a:moveTo>
                <a:lnTo>
                  <a:pt x="46164" y="156210"/>
                </a:lnTo>
                <a:lnTo>
                  <a:pt x="47802" y="157480"/>
                </a:lnTo>
                <a:lnTo>
                  <a:pt x="49949" y="158750"/>
                </a:lnTo>
                <a:lnTo>
                  <a:pt x="52285" y="160020"/>
                </a:lnTo>
                <a:lnTo>
                  <a:pt x="70154" y="160020"/>
                </a:lnTo>
                <a:lnTo>
                  <a:pt x="70726" y="161290"/>
                </a:lnTo>
                <a:lnTo>
                  <a:pt x="71361" y="161290"/>
                </a:lnTo>
                <a:lnTo>
                  <a:pt x="72174" y="162560"/>
                </a:lnTo>
                <a:lnTo>
                  <a:pt x="56578" y="165100"/>
                </a:lnTo>
                <a:lnTo>
                  <a:pt x="76123" y="163830"/>
                </a:lnTo>
                <a:lnTo>
                  <a:pt x="67360" y="163830"/>
                </a:lnTo>
                <a:lnTo>
                  <a:pt x="73012" y="162560"/>
                </a:lnTo>
                <a:lnTo>
                  <a:pt x="76187" y="162560"/>
                </a:lnTo>
                <a:lnTo>
                  <a:pt x="72809" y="161290"/>
                </a:lnTo>
                <a:lnTo>
                  <a:pt x="71022" y="158750"/>
                </a:lnTo>
                <a:lnTo>
                  <a:pt x="51066" y="158750"/>
                </a:lnTo>
                <a:lnTo>
                  <a:pt x="46609" y="154940"/>
                </a:lnTo>
                <a:lnTo>
                  <a:pt x="44856" y="154940"/>
                </a:lnTo>
                <a:lnTo>
                  <a:pt x="30010" y="152400"/>
                </a:lnTo>
                <a:lnTo>
                  <a:pt x="43395" y="152400"/>
                </a:lnTo>
                <a:lnTo>
                  <a:pt x="17526" y="151130"/>
                </a:lnTo>
                <a:close/>
              </a:path>
              <a:path w="322580" h="349250">
                <a:moveTo>
                  <a:pt x="250964" y="151130"/>
                </a:moveTo>
                <a:lnTo>
                  <a:pt x="249021" y="151130"/>
                </a:lnTo>
                <a:lnTo>
                  <a:pt x="249139" y="152111"/>
                </a:lnTo>
                <a:lnTo>
                  <a:pt x="249770" y="152400"/>
                </a:lnTo>
                <a:lnTo>
                  <a:pt x="251498" y="154940"/>
                </a:lnTo>
                <a:lnTo>
                  <a:pt x="252666" y="156210"/>
                </a:lnTo>
                <a:lnTo>
                  <a:pt x="252145" y="157480"/>
                </a:lnTo>
                <a:lnTo>
                  <a:pt x="249478" y="161290"/>
                </a:lnTo>
                <a:lnTo>
                  <a:pt x="246087" y="162560"/>
                </a:lnTo>
                <a:lnTo>
                  <a:pt x="249262" y="162560"/>
                </a:lnTo>
                <a:lnTo>
                  <a:pt x="254914" y="163830"/>
                </a:lnTo>
                <a:lnTo>
                  <a:pt x="246151" y="163830"/>
                </a:lnTo>
                <a:lnTo>
                  <a:pt x="265696" y="165100"/>
                </a:lnTo>
                <a:lnTo>
                  <a:pt x="250101" y="162560"/>
                </a:lnTo>
                <a:lnTo>
                  <a:pt x="250926" y="161290"/>
                </a:lnTo>
                <a:lnTo>
                  <a:pt x="251548" y="161290"/>
                </a:lnTo>
                <a:lnTo>
                  <a:pt x="252120" y="160020"/>
                </a:lnTo>
                <a:lnTo>
                  <a:pt x="269989" y="160020"/>
                </a:lnTo>
                <a:lnTo>
                  <a:pt x="272326" y="158750"/>
                </a:lnTo>
                <a:lnTo>
                  <a:pt x="253174" y="158750"/>
                </a:lnTo>
                <a:lnTo>
                  <a:pt x="253822" y="157480"/>
                </a:lnTo>
                <a:lnTo>
                  <a:pt x="254190" y="157480"/>
                </a:lnTo>
                <a:lnTo>
                  <a:pt x="254609" y="156210"/>
                </a:lnTo>
                <a:lnTo>
                  <a:pt x="253949" y="156210"/>
                </a:lnTo>
                <a:lnTo>
                  <a:pt x="259376" y="154940"/>
                </a:lnTo>
                <a:lnTo>
                  <a:pt x="253441" y="154940"/>
                </a:lnTo>
                <a:lnTo>
                  <a:pt x="252818" y="153670"/>
                </a:lnTo>
                <a:lnTo>
                  <a:pt x="252361" y="153670"/>
                </a:lnTo>
                <a:lnTo>
                  <a:pt x="250964" y="151130"/>
                </a:lnTo>
                <a:close/>
              </a:path>
              <a:path w="322580" h="349250">
                <a:moveTo>
                  <a:pt x="83807" y="162560"/>
                </a:moveTo>
                <a:lnTo>
                  <a:pt x="73774" y="162560"/>
                </a:lnTo>
                <a:lnTo>
                  <a:pt x="74383" y="163830"/>
                </a:lnTo>
                <a:lnTo>
                  <a:pt x="83477" y="163830"/>
                </a:lnTo>
                <a:lnTo>
                  <a:pt x="83807" y="162560"/>
                </a:lnTo>
                <a:close/>
              </a:path>
              <a:path w="322580" h="349250">
                <a:moveTo>
                  <a:pt x="83413" y="161290"/>
                </a:moveTo>
                <a:lnTo>
                  <a:pt x="81483" y="162560"/>
                </a:lnTo>
                <a:lnTo>
                  <a:pt x="83832" y="162560"/>
                </a:lnTo>
                <a:lnTo>
                  <a:pt x="83413" y="161290"/>
                </a:lnTo>
                <a:close/>
              </a:path>
              <a:path w="322580" h="349250">
                <a:moveTo>
                  <a:pt x="111366" y="147320"/>
                </a:moveTo>
                <a:lnTo>
                  <a:pt x="110324" y="147320"/>
                </a:lnTo>
                <a:lnTo>
                  <a:pt x="109105" y="149860"/>
                </a:lnTo>
                <a:lnTo>
                  <a:pt x="108915" y="151130"/>
                </a:lnTo>
                <a:lnTo>
                  <a:pt x="108822" y="153670"/>
                </a:lnTo>
                <a:lnTo>
                  <a:pt x="109016" y="156210"/>
                </a:lnTo>
                <a:lnTo>
                  <a:pt x="110134" y="160020"/>
                </a:lnTo>
                <a:lnTo>
                  <a:pt x="113919" y="162560"/>
                </a:lnTo>
                <a:lnTo>
                  <a:pt x="115785" y="162560"/>
                </a:lnTo>
                <a:lnTo>
                  <a:pt x="111493" y="158750"/>
                </a:lnTo>
                <a:lnTo>
                  <a:pt x="110566" y="156210"/>
                </a:lnTo>
                <a:lnTo>
                  <a:pt x="110491" y="154857"/>
                </a:lnTo>
                <a:lnTo>
                  <a:pt x="110478" y="152107"/>
                </a:lnTo>
                <a:lnTo>
                  <a:pt x="110693" y="151130"/>
                </a:lnTo>
                <a:lnTo>
                  <a:pt x="111074" y="149860"/>
                </a:lnTo>
                <a:lnTo>
                  <a:pt x="112877" y="149860"/>
                </a:lnTo>
                <a:lnTo>
                  <a:pt x="111366" y="147320"/>
                </a:lnTo>
                <a:close/>
              </a:path>
              <a:path w="322580" h="349250">
                <a:moveTo>
                  <a:pt x="213194" y="149860"/>
                </a:moveTo>
                <a:lnTo>
                  <a:pt x="211226" y="149860"/>
                </a:lnTo>
                <a:lnTo>
                  <a:pt x="211607" y="151130"/>
                </a:lnTo>
                <a:lnTo>
                  <a:pt x="211822" y="152107"/>
                </a:lnTo>
                <a:lnTo>
                  <a:pt x="211815" y="154857"/>
                </a:lnTo>
                <a:lnTo>
                  <a:pt x="211734" y="156210"/>
                </a:lnTo>
                <a:lnTo>
                  <a:pt x="210807" y="158750"/>
                </a:lnTo>
                <a:lnTo>
                  <a:pt x="206514" y="162560"/>
                </a:lnTo>
                <a:lnTo>
                  <a:pt x="208381" y="162560"/>
                </a:lnTo>
                <a:lnTo>
                  <a:pt x="212166" y="160020"/>
                </a:lnTo>
                <a:lnTo>
                  <a:pt x="213283" y="156210"/>
                </a:lnTo>
                <a:lnTo>
                  <a:pt x="213478" y="153670"/>
                </a:lnTo>
                <a:lnTo>
                  <a:pt x="213385" y="151130"/>
                </a:lnTo>
                <a:lnTo>
                  <a:pt x="213194" y="149860"/>
                </a:lnTo>
                <a:close/>
              </a:path>
              <a:path w="322580" h="349250">
                <a:moveTo>
                  <a:pt x="238861" y="161290"/>
                </a:moveTo>
                <a:lnTo>
                  <a:pt x="238455" y="162560"/>
                </a:lnTo>
                <a:lnTo>
                  <a:pt x="240792" y="162560"/>
                </a:lnTo>
                <a:lnTo>
                  <a:pt x="238861" y="161290"/>
                </a:lnTo>
                <a:close/>
              </a:path>
              <a:path w="322580" h="349250">
                <a:moveTo>
                  <a:pt x="74586" y="151449"/>
                </a:moveTo>
                <a:lnTo>
                  <a:pt x="73144" y="152107"/>
                </a:lnTo>
                <a:lnTo>
                  <a:pt x="72948" y="153670"/>
                </a:lnTo>
                <a:lnTo>
                  <a:pt x="71374" y="156210"/>
                </a:lnTo>
                <a:lnTo>
                  <a:pt x="72948" y="158750"/>
                </a:lnTo>
                <a:lnTo>
                  <a:pt x="74180" y="161290"/>
                </a:lnTo>
                <a:lnTo>
                  <a:pt x="77851" y="161290"/>
                </a:lnTo>
                <a:lnTo>
                  <a:pt x="74053" y="160020"/>
                </a:lnTo>
                <a:lnTo>
                  <a:pt x="74231" y="157480"/>
                </a:lnTo>
                <a:lnTo>
                  <a:pt x="73037" y="156210"/>
                </a:lnTo>
                <a:lnTo>
                  <a:pt x="74256" y="153670"/>
                </a:lnTo>
                <a:lnTo>
                  <a:pt x="73698" y="152400"/>
                </a:lnTo>
                <a:lnTo>
                  <a:pt x="78524" y="152400"/>
                </a:lnTo>
                <a:lnTo>
                  <a:pt x="74586" y="151449"/>
                </a:lnTo>
                <a:close/>
              </a:path>
              <a:path w="322580" h="349250">
                <a:moveTo>
                  <a:pt x="247691" y="151450"/>
                </a:moveTo>
                <a:lnTo>
                  <a:pt x="243751" y="152400"/>
                </a:lnTo>
                <a:lnTo>
                  <a:pt x="248577" y="152400"/>
                </a:lnTo>
                <a:lnTo>
                  <a:pt x="248018" y="153670"/>
                </a:lnTo>
                <a:lnTo>
                  <a:pt x="249237" y="156210"/>
                </a:lnTo>
                <a:lnTo>
                  <a:pt x="248056" y="157480"/>
                </a:lnTo>
                <a:lnTo>
                  <a:pt x="248234" y="160020"/>
                </a:lnTo>
                <a:lnTo>
                  <a:pt x="244436" y="161290"/>
                </a:lnTo>
                <a:lnTo>
                  <a:pt x="248094" y="161290"/>
                </a:lnTo>
                <a:lnTo>
                  <a:pt x="249326" y="158750"/>
                </a:lnTo>
                <a:lnTo>
                  <a:pt x="250901" y="156210"/>
                </a:lnTo>
                <a:lnTo>
                  <a:pt x="249326" y="153670"/>
                </a:lnTo>
                <a:lnTo>
                  <a:pt x="249131" y="152107"/>
                </a:lnTo>
                <a:lnTo>
                  <a:pt x="247691" y="151450"/>
                </a:lnTo>
                <a:close/>
              </a:path>
              <a:path w="322580" h="349250">
                <a:moveTo>
                  <a:pt x="28638" y="158750"/>
                </a:moveTo>
                <a:lnTo>
                  <a:pt x="14814" y="158750"/>
                </a:lnTo>
                <a:lnTo>
                  <a:pt x="19481" y="160020"/>
                </a:lnTo>
                <a:lnTo>
                  <a:pt x="46990" y="160020"/>
                </a:lnTo>
                <a:lnTo>
                  <a:pt x="28638" y="158750"/>
                </a:lnTo>
                <a:close/>
              </a:path>
              <a:path w="322580" h="349250">
                <a:moveTo>
                  <a:pt x="112128" y="152400"/>
                </a:moveTo>
                <a:lnTo>
                  <a:pt x="111556" y="154940"/>
                </a:lnTo>
                <a:lnTo>
                  <a:pt x="113157" y="160020"/>
                </a:lnTo>
                <a:lnTo>
                  <a:pt x="117348" y="160020"/>
                </a:lnTo>
                <a:lnTo>
                  <a:pt x="114300" y="158750"/>
                </a:lnTo>
                <a:lnTo>
                  <a:pt x="113207" y="156210"/>
                </a:lnTo>
                <a:lnTo>
                  <a:pt x="113157" y="153670"/>
                </a:lnTo>
                <a:lnTo>
                  <a:pt x="113550" y="153670"/>
                </a:lnTo>
                <a:lnTo>
                  <a:pt x="112128" y="152400"/>
                </a:lnTo>
                <a:close/>
              </a:path>
              <a:path w="322580" h="349250">
                <a:moveTo>
                  <a:pt x="210458" y="153670"/>
                </a:moveTo>
                <a:lnTo>
                  <a:pt x="209143" y="153670"/>
                </a:lnTo>
                <a:lnTo>
                  <a:pt x="209092" y="156210"/>
                </a:lnTo>
                <a:lnTo>
                  <a:pt x="208000" y="158750"/>
                </a:lnTo>
                <a:lnTo>
                  <a:pt x="204952" y="160020"/>
                </a:lnTo>
                <a:lnTo>
                  <a:pt x="209143" y="160020"/>
                </a:lnTo>
                <a:lnTo>
                  <a:pt x="210743" y="154940"/>
                </a:lnTo>
                <a:lnTo>
                  <a:pt x="210458" y="153670"/>
                </a:lnTo>
                <a:close/>
              </a:path>
              <a:path w="322580" h="349250">
                <a:moveTo>
                  <a:pt x="307460" y="158750"/>
                </a:moveTo>
                <a:lnTo>
                  <a:pt x="293636" y="158750"/>
                </a:lnTo>
                <a:lnTo>
                  <a:pt x="275285" y="160020"/>
                </a:lnTo>
                <a:lnTo>
                  <a:pt x="302793" y="160020"/>
                </a:lnTo>
                <a:lnTo>
                  <a:pt x="307460" y="158750"/>
                </a:lnTo>
                <a:close/>
              </a:path>
              <a:path w="322580" h="349250">
                <a:moveTo>
                  <a:pt x="13764" y="158464"/>
                </a:moveTo>
                <a:lnTo>
                  <a:pt x="14020" y="158750"/>
                </a:lnTo>
                <a:lnTo>
                  <a:pt x="14814" y="158750"/>
                </a:lnTo>
                <a:lnTo>
                  <a:pt x="13764" y="158464"/>
                </a:lnTo>
                <a:close/>
              </a:path>
              <a:path w="322580" h="349250">
                <a:moveTo>
                  <a:pt x="52057" y="152400"/>
                </a:moveTo>
                <a:lnTo>
                  <a:pt x="68326" y="156210"/>
                </a:lnTo>
                <a:lnTo>
                  <a:pt x="67678" y="156210"/>
                </a:lnTo>
                <a:lnTo>
                  <a:pt x="68084" y="157480"/>
                </a:lnTo>
                <a:lnTo>
                  <a:pt x="68453" y="157480"/>
                </a:lnTo>
                <a:lnTo>
                  <a:pt x="69100" y="158750"/>
                </a:lnTo>
                <a:lnTo>
                  <a:pt x="71022" y="158750"/>
                </a:lnTo>
                <a:lnTo>
                  <a:pt x="70129" y="157480"/>
                </a:lnTo>
                <a:lnTo>
                  <a:pt x="69621" y="156210"/>
                </a:lnTo>
                <a:lnTo>
                  <a:pt x="70789" y="154940"/>
                </a:lnTo>
                <a:lnTo>
                  <a:pt x="68707" y="154940"/>
                </a:lnTo>
                <a:lnTo>
                  <a:pt x="60388" y="153670"/>
                </a:lnTo>
                <a:lnTo>
                  <a:pt x="69913" y="153670"/>
                </a:lnTo>
                <a:lnTo>
                  <a:pt x="52057" y="152400"/>
                </a:lnTo>
                <a:close/>
              </a:path>
              <a:path w="322580" h="349250">
                <a:moveTo>
                  <a:pt x="272999" y="146050"/>
                </a:moveTo>
                <a:lnTo>
                  <a:pt x="269900" y="146050"/>
                </a:lnTo>
                <a:lnTo>
                  <a:pt x="272465" y="147320"/>
                </a:lnTo>
                <a:lnTo>
                  <a:pt x="274675" y="148590"/>
                </a:lnTo>
                <a:lnTo>
                  <a:pt x="276428" y="149860"/>
                </a:lnTo>
                <a:lnTo>
                  <a:pt x="277190" y="152400"/>
                </a:lnTo>
                <a:lnTo>
                  <a:pt x="275666" y="154940"/>
                </a:lnTo>
                <a:lnTo>
                  <a:pt x="271208" y="158750"/>
                </a:lnTo>
                <a:lnTo>
                  <a:pt x="272326" y="158750"/>
                </a:lnTo>
                <a:lnTo>
                  <a:pt x="274472" y="157480"/>
                </a:lnTo>
                <a:lnTo>
                  <a:pt x="276123" y="156210"/>
                </a:lnTo>
                <a:lnTo>
                  <a:pt x="283279" y="154940"/>
                </a:lnTo>
                <a:lnTo>
                  <a:pt x="276948" y="154940"/>
                </a:lnTo>
                <a:lnTo>
                  <a:pt x="277445" y="154857"/>
                </a:lnTo>
                <a:lnTo>
                  <a:pt x="277825" y="153670"/>
                </a:lnTo>
                <a:lnTo>
                  <a:pt x="278168" y="153670"/>
                </a:lnTo>
                <a:lnTo>
                  <a:pt x="292265" y="152400"/>
                </a:lnTo>
                <a:lnTo>
                  <a:pt x="278561" y="152400"/>
                </a:lnTo>
                <a:lnTo>
                  <a:pt x="278886" y="152384"/>
                </a:lnTo>
                <a:lnTo>
                  <a:pt x="278485" y="151130"/>
                </a:lnTo>
                <a:lnTo>
                  <a:pt x="277977" y="149860"/>
                </a:lnTo>
                <a:lnTo>
                  <a:pt x="277355" y="149860"/>
                </a:lnTo>
                <a:lnTo>
                  <a:pt x="284175" y="147320"/>
                </a:lnTo>
                <a:lnTo>
                  <a:pt x="274599" y="147320"/>
                </a:lnTo>
                <a:lnTo>
                  <a:pt x="272999" y="146050"/>
                </a:lnTo>
                <a:close/>
              </a:path>
              <a:path w="322580" h="349250">
                <a:moveTo>
                  <a:pt x="308510" y="158464"/>
                </a:moveTo>
                <a:lnTo>
                  <a:pt x="307460" y="158750"/>
                </a:lnTo>
                <a:lnTo>
                  <a:pt x="308254" y="158750"/>
                </a:lnTo>
                <a:lnTo>
                  <a:pt x="308510" y="158464"/>
                </a:lnTo>
                <a:close/>
              </a:path>
              <a:path w="322580" h="349250">
                <a:moveTo>
                  <a:pt x="10490" y="123190"/>
                </a:moveTo>
                <a:lnTo>
                  <a:pt x="1816" y="123190"/>
                </a:lnTo>
                <a:lnTo>
                  <a:pt x="0" y="127000"/>
                </a:lnTo>
                <a:lnTo>
                  <a:pt x="2806" y="132080"/>
                </a:lnTo>
                <a:lnTo>
                  <a:pt x="9651" y="138430"/>
                </a:lnTo>
                <a:lnTo>
                  <a:pt x="14960" y="140970"/>
                </a:lnTo>
                <a:lnTo>
                  <a:pt x="21259" y="143510"/>
                </a:lnTo>
                <a:lnTo>
                  <a:pt x="3098" y="143510"/>
                </a:lnTo>
                <a:lnTo>
                  <a:pt x="13764" y="158464"/>
                </a:lnTo>
                <a:lnTo>
                  <a:pt x="8315" y="152384"/>
                </a:lnTo>
                <a:lnTo>
                  <a:pt x="4584" y="148590"/>
                </a:lnTo>
                <a:lnTo>
                  <a:pt x="4025" y="147320"/>
                </a:lnTo>
                <a:lnTo>
                  <a:pt x="4673" y="146050"/>
                </a:lnTo>
                <a:lnTo>
                  <a:pt x="9944" y="144780"/>
                </a:lnTo>
                <a:lnTo>
                  <a:pt x="33824" y="144780"/>
                </a:lnTo>
                <a:lnTo>
                  <a:pt x="29104" y="143510"/>
                </a:lnTo>
                <a:lnTo>
                  <a:pt x="2197" y="127000"/>
                </a:lnTo>
                <a:lnTo>
                  <a:pt x="2197" y="125730"/>
                </a:lnTo>
                <a:lnTo>
                  <a:pt x="2946" y="125730"/>
                </a:lnTo>
                <a:lnTo>
                  <a:pt x="8496" y="124460"/>
                </a:lnTo>
                <a:lnTo>
                  <a:pt x="15557" y="124460"/>
                </a:lnTo>
                <a:lnTo>
                  <a:pt x="10490" y="123190"/>
                </a:lnTo>
                <a:close/>
              </a:path>
              <a:path w="322580" h="349250">
                <a:moveTo>
                  <a:pt x="319487" y="144780"/>
                </a:moveTo>
                <a:lnTo>
                  <a:pt x="312331" y="144780"/>
                </a:lnTo>
                <a:lnTo>
                  <a:pt x="317601" y="146050"/>
                </a:lnTo>
                <a:lnTo>
                  <a:pt x="318287" y="147320"/>
                </a:lnTo>
                <a:lnTo>
                  <a:pt x="317690" y="148590"/>
                </a:lnTo>
                <a:lnTo>
                  <a:pt x="313944" y="152400"/>
                </a:lnTo>
                <a:lnTo>
                  <a:pt x="308510" y="158464"/>
                </a:lnTo>
                <a:lnTo>
                  <a:pt x="312127" y="157480"/>
                </a:lnTo>
                <a:lnTo>
                  <a:pt x="316877" y="152384"/>
                </a:lnTo>
                <a:lnTo>
                  <a:pt x="318808" y="149860"/>
                </a:lnTo>
                <a:lnTo>
                  <a:pt x="320128" y="147320"/>
                </a:lnTo>
                <a:lnTo>
                  <a:pt x="319487" y="144780"/>
                </a:lnTo>
                <a:close/>
              </a:path>
              <a:path w="322580" h="349250">
                <a:moveTo>
                  <a:pt x="13944" y="146050"/>
                </a:moveTo>
                <a:lnTo>
                  <a:pt x="11150" y="146050"/>
                </a:lnTo>
                <a:lnTo>
                  <a:pt x="6540" y="147320"/>
                </a:lnTo>
                <a:lnTo>
                  <a:pt x="8623" y="152400"/>
                </a:lnTo>
                <a:lnTo>
                  <a:pt x="18313" y="157480"/>
                </a:lnTo>
                <a:lnTo>
                  <a:pt x="24676" y="157480"/>
                </a:lnTo>
                <a:lnTo>
                  <a:pt x="17335" y="156210"/>
                </a:lnTo>
                <a:lnTo>
                  <a:pt x="10858" y="151130"/>
                </a:lnTo>
                <a:lnTo>
                  <a:pt x="9232" y="148590"/>
                </a:lnTo>
                <a:lnTo>
                  <a:pt x="13944" y="146050"/>
                </a:lnTo>
                <a:close/>
              </a:path>
              <a:path w="322580" h="349250">
                <a:moveTo>
                  <a:pt x="53225" y="147320"/>
                </a:moveTo>
                <a:lnTo>
                  <a:pt x="48526" y="148590"/>
                </a:lnTo>
                <a:lnTo>
                  <a:pt x="46545" y="152400"/>
                </a:lnTo>
                <a:lnTo>
                  <a:pt x="47828" y="154940"/>
                </a:lnTo>
                <a:lnTo>
                  <a:pt x="51803" y="156210"/>
                </a:lnTo>
                <a:lnTo>
                  <a:pt x="54940" y="157480"/>
                </a:lnTo>
                <a:lnTo>
                  <a:pt x="49225" y="154940"/>
                </a:lnTo>
                <a:lnTo>
                  <a:pt x="48094" y="152400"/>
                </a:lnTo>
                <a:lnTo>
                  <a:pt x="49745" y="149860"/>
                </a:lnTo>
                <a:lnTo>
                  <a:pt x="52235" y="148590"/>
                </a:lnTo>
                <a:lnTo>
                  <a:pt x="56845" y="148590"/>
                </a:lnTo>
                <a:lnTo>
                  <a:pt x="53225" y="147320"/>
                </a:lnTo>
                <a:close/>
              </a:path>
              <a:path w="322580" h="349250">
                <a:moveTo>
                  <a:pt x="80327" y="156210"/>
                </a:moveTo>
                <a:lnTo>
                  <a:pt x="77990" y="156210"/>
                </a:lnTo>
                <a:lnTo>
                  <a:pt x="82550" y="157480"/>
                </a:lnTo>
                <a:lnTo>
                  <a:pt x="80327" y="156210"/>
                </a:lnTo>
                <a:close/>
              </a:path>
              <a:path w="322580" h="349250">
                <a:moveTo>
                  <a:pt x="84709" y="156210"/>
                </a:moveTo>
                <a:lnTo>
                  <a:pt x="84086" y="156210"/>
                </a:lnTo>
                <a:lnTo>
                  <a:pt x="84074" y="157480"/>
                </a:lnTo>
                <a:lnTo>
                  <a:pt x="84772" y="157480"/>
                </a:lnTo>
                <a:lnTo>
                  <a:pt x="84709" y="156210"/>
                </a:lnTo>
                <a:close/>
              </a:path>
              <a:path w="322580" h="349250">
                <a:moveTo>
                  <a:pt x="238201" y="156210"/>
                </a:moveTo>
                <a:lnTo>
                  <a:pt x="237515" y="156210"/>
                </a:lnTo>
                <a:lnTo>
                  <a:pt x="237515" y="157480"/>
                </a:lnTo>
                <a:lnTo>
                  <a:pt x="238201" y="157480"/>
                </a:lnTo>
                <a:lnTo>
                  <a:pt x="238201" y="156210"/>
                </a:lnTo>
                <a:close/>
              </a:path>
              <a:path w="322580" h="349250">
                <a:moveTo>
                  <a:pt x="244284" y="156210"/>
                </a:moveTo>
                <a:lnTo>
                  <a:pt x="241922" y="156210"/>
                </a:lnTo>
                <a:lnTo>
                  <a:pt x="239623" y="157480"/>
                </a:lnTo>
                <a:lnTo>
                  <a:pt x="244284" y="156210"/>
                </a:lnTo>
                <a:close/>
              </a:path>
              <a:path w="322580" h="349250">
                <a:moveTo>
                  <a:pt x="269049" y="147320"/>
                </a:moveTo>
                <a:lnTo>
                  <a:pt x="265430" y="148590"/>
                </a:lnTo>
                <a:lnTo>
                  <a:pt x="270040" y="148590"/>
                </a:lnTo>
                <a:lnTo>
                  <a:pt x="272529" y="149860"/>
                </a:lnTo>
                <a:lnTo>
                  <a:pt x="274193" y="152400"/>
                </a:lnTo>
                <a:lnTo>
                  <a:pt x="273050" y="154940"/>
                </a:lnTo>
                <a:lnTo>
                  <a:pt x="267347" y="157480"/>
                </a:lnTo>
                <a:lnTo>
                  <a:pt x="270471" y="156210"/>
                </a:lnTo>
                <a:lnTo>
                  <a:pt x="274459" y="154940"/>
                </a:lnTo>
                <a:lnTo>
                  <a:pt x="275729" y="152400"/>
                </a:lnTo>
                <a:lnTo>
                  <a:pt x="273748" y="148590"/>
                </a:lnTo>
                <a:lnTo>
                  <a:pt x="269049" y="147320"/>
                </a:lnTo>
                <a:close/>
              </a:path>
              <a:path w="322580" h="349250">
                <a:moveTo>
                  <a:pt x="311124" y="146050"/>
                </a:moveTo>
                <a:lnTo>
                  <a:pt x="308330" y="146050"/>
                </a:lnTo>
                <a:lnTo>
                  <a:pt x="313042" y="148590"/>
                </a:lnTo>
                <a:lnTo>
                  <a:pt x="311429" y="151130"/>
                </a:lnTo>
                <a:lnTo>
                  <a:pt x="304939" y="156210"/>
                </a:lnTo>
                <a:lnTo>
                  <a:pt x="297611" y="157480"/>
                </a:lnTo>
                <a:lnTo>
                  <a:pt x="303961" y="157480"/>
                </a:lnTo>
                <a:lnTo>
                  <a:pt x="313651" y="152400"/>
                </a:lnTo>
                <a:lnTo>
                  <a:pt x="315734" y="147320"/>
                </a:lnTo>
                <a:lnTo>
                  <a:pt x="311124" y="146050"/>
                </a:lnTo>
                <a:close/>
              </a:path>
              <a:path w="322580" h="349250">
                <a:moveTo>
                  <a:pt x="44830" y="154857"/>
                </a:moveTo>
                <a:lnTo>
                  <a:pt x="45326" y="154940"/>
                </a:lnTo>
                <a:lnTo>
                  <a:pt x="44830" y="154857"/>
                </a:lnTo>
                <a:close/>
              </a:path>
              <a:path w="322580" h="349250">
                <a:moveTo>
                  <a:pt x="33824" y="144780"/>
                </a:moveTo>
                <a:lnTo>
                  <a:pt x="20891" y="144780"/>
                </a:lnTo>
                <a:lnTo>
                  <a:pt x="38112" y="147320"/>
                </a:lnTo>
                <a:lnTo>
                  <a:pt x="40360" y="148590"/>
                </a:lnTo>
                <a:lnTo>
                  <a:pt x="44919" y="149860"/>
                </a:lnTo>
                <a:lnTo>
                  <a:pt x="44297" y="149860"/>
                </a:lnTo>
                <a:lnTo>
                  <a:pt x="43802" y="151130"/>
                </a:lnTo>
                <a:lnTo>
                  <a:pt x="43400" y="152384"/>
                </a:lnTo>
                <a:lnTo>
                  <a:pt x="43726" y="152400"/>
                </a:lnTo>
                <a:lnTo>
                  <a:pt x="30010" y="152400"/>
                </a:lnTo>
                <a:lnTo>
                  <a:pt x="44107" y="153670"/>
                </a:lnTo>
                <a:lnTo>
                  <a:pt x="44450" y="153670"/>
                </a:lnTo>
                <a:lnTo>
                  <a:pt x="44830" y="154857"/>
                </a:lnTo>
                <a:lnTo>
                  <a:pt x="45326" y="154940"/>
                </a:lnTo>
                <a:lnTo>
                  <a:pt x="46609" y="154940"/>
                </a:lnTo>
                <a:lnTo>
                  <a:pt x="45097" y="152400"/>
                </a:lnTo>
                <a:lnTo>
                  <a:pt x="45859" y="149860"/>
                </a:lnTo>
                <a:lnTo>
                  <a:pt x="47599" y="148590"/>
                </a:lnTo>
                <a:lnTo>
                  <a:pt x="49809" y="147320"/>
                </a:lnTo>
                <a:lnTo>
                  <a:pt x="46393" y="147320"/>
                </a:lnTo>
                <a:lnTo>
                  <a:pt x="38544" y="146050"/>
                </a:lnTo>
                <a:lnTo>
                  <a:pt x="33824" y="14478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1310" y="151130"/>
                </a:lnTo>
                <a:lnTo>
                  <a:pt x="69913" y="153670"/>
                </a:lnTo>
                <a:lnTo>
                  <a:pt x="69494" y="153670"/>
                </a:lnTo>
                <a:lnTo>
                  <a:pt x="68922" y="154940"/>
                </a:lnTo>
                <a:lnTo>
                  <a:pt x="70789" y="154940"/>
                </a:lnTo>
                <a:lnTo>
                  <a:pt x="72504" y="152400"/>
                </a:lnTo>
                <a:lnTo>
                  <a:pt x="73135" y="152111"/>
                </a:lnTo>
                <a:lnTo>
                  <a:pt x="73266" y="151130"/>
                </a:lnTo>
                <a:close/>
              </a:path>
              <a:path w="322580" h="349250">
                <a:moveTo>
                  <a:pt x="113550" y="153670"/>
                </a:moveTo>
                <a:lnTo>
                  <a:pt x="113157" y="153670"/>
                </a:lnTo>
                <a:lnTo>
                  <a:pt x="114439" y="154940"/>
                </a:lnTo>
                <a:lnTo>
                  <a:pt x="115684" y="154940"/>
                </a:lnTo>
                <a:lnTo>
                  <a:pt x="113550" y="153670"/>
                </a:lnTo>
                <a:close/>
              </a:path>
              <a:path w="322580" h="349250">
                <a:moveTo>
                  <a:pt x="210172" y="152400"/>
                </a:moveTo>
                <a:lnTo>
                  <a:pt x="208749" y="153670"/>
                </a:lnTo>
                <a:lnTo>
                  <a:pt x="206616" y="154940"/>
                </a:lnTo>
                <a:lnTo>
                  <a:pt x="207860" y="154940"/>
                </a:lnTo>
                <a:lnTo>
                  <a:pt x="209143" y="153670"/>
                </a:lnTo>
                <a:lnTo>
                  <a:pt x="210458" y="153670"/>
                </a:lnTo>
                <a:lnTo>
                  <a:pt x="210172" y="152400"/>
                </a:lnTo>
                <a:close/>
              </a:path>
              <a:path w="322580" h="349250">
                <a:moveTo>
                  <a:pt x="270230" y="152400"/>
                </a:moveTo>
                <a:lnTo>
                  <a:pt x="252361" y="153670"/>
                </a:lnTo>
                <a:lnTo>
                  <a:pt x="261886" y="153670"/>
                </a:lnTo>
                <a:lnTo>
                  <a:pt x="253580" y="154940"/>
                </a:lnTo>
                <a:lnTo>
                  <a:pt x="259376" y="154940"/>
                </a:lnTo>
                <a:lnTo>
                  <a:pt x="270230" y="152400"/>
                </a:lnTo>
                <a:close/>
              </a:path>
              <a:path w="322580" h="349250">
                <a:moveTo>
                  <a:pt x="277445" y="154857"/>
                </a:moveTo>
                <a:lnTo>
                  <a:pt x="276948" y="154940"/>
                </a:lnTo>
                <a:lnTo>
                  <a:pt x="277418" y="154940"/>
                </a:lnTo>
                <a:close/>
              </a:path>
              <a:path w="322580" h="349250">
                <a:moveTo>
                  <a:pt x="304749" y="151130"/>
                </a:moveTo>
                <a:lnTo>
                  <a:pt x="278886" y="152384"/>
                </a:lnTo>
                <a:lnTo>
                  <a:pt x="292265" y="152400"/>
                </a:lnTo>
                <a:lnTo>
                  <a:pt x="277445" y="154857"/>
                </a:lnTo>
                <a:lnTo>
                  <a:pt x="283279" y="154940"/>
                </a:lnTo>
                <a:lnTo>
                  <a:pt x="304749" y="151130"/>
                </a:lnTo>
                <a:close/>
              </a:path>
              <a:path w="322580" h="349250">
                <a:moveTo>
                  <a:pt x="43400" y="152384"/>
                </a:moveTo>
                <a:lnTo>
                  <a:pt x="43726" y="152400"/>
                </a:lnTo>
                <a:lnTo>
                  <a:pt x="43400" y="152384"/>
                </a:lnTo>
                <a:close/>
              </a:path>
              <a:path w="322580" h="349250">
                <a:moveTo>
                  <a:pt x="85191" y="151130"/>
                </a:moveTo>
                <a:lnTo>
                  <a:pt x="78828" y="151130"/>
                </a:lnTo>
                <a:lnTo>
                  <a:pt x="84683" y="152400"/>
                </a:lnTo>
                <a:lnTo>
                  <a:pt x="85382" y="152400"/>
                </a:lnTo>
                <a:lnTo>
                  <a:pt x="85191" y="151130"/>
                </a:lnTo>
                <a:close/>
              </a:path>
              <a:path w="322580" h="349250">
                <a:moveTo>
                  <a:pt x="112877" y="149860"/>
                </a:moveTo>
                <a:lnTo>
                  <a:pt x="111074" y="149860"/>
                </a:lnTo>
                <a:lnTo>
                  <a:pt x="112839" y="151130"/>
                </a:lnTo>
                <a:lnTo>
                  <a:pt x="115519" y="152400"/>
                </a:lnTo>
                <a:lnTo>
                  <a:pt x="122885" y="152400"/>
                </a:lnTo>
                <a:lnTo>
                  <a:pt x="127063" y="151130"/>
                </a:lnTo>
                <a:lnTo>
                  <a:pt x="115570" y="151130"/>
                </a:lnTo>
                <a:lnTo>
                  <a:pt x="112877" y="149860"/>
                </a:lnTo>
                <a:close/>
              </a:path>
              <a:path w="322580" h="349250">
                <a:moveTo>
                  <a:pt x="139644" y="142766"/>
                </a:moveTo>
                <a:lnTo>
                  <a:pt x="135763" y="147320"/>
                </a:lnTo>
                <a:lnTo>
                  <a:pt x="131508" y="152400"/>
                </a:lnTo>
                <a:lnTo>
                  <a:pt x="132702" y="152400"/>
                </a:lnTo>
                <a:lnTo>
                  <a:pt x="134696" y="149860"/>
                </a:lnTo>
                <a:lnTo>
                  <a:pt x="136740" y="147320"/>
                </a:lnTo>
                <a:lnTo>
                  <a:pt x="138328" y="144780"/>
                </a:lnTo>
                <a:lnTo>
                  <a:pt x="139169" y="144780"/>
                </a:lnTo>
                <a:lnTo>
                  <a:pt x="139644" y="142766"/>
                </a:lnTo>
                <a:close/>
              </a:path>
              <a:path w="322580" h="349250">
                <a:moveTo>
                  <a:pt x="139169" y="144780"/>
                </a:moveTo>
                <a:lnTo>
                  <a:pt x="138328" y="144780"/>
                </a:lnTo>
                <a:lnTo>
                  <a:pt x="138061" y="146050"/>
                </a:lnTo>
                <a:lnTo>
                  <a:pt x="137452" y="148590"/>
                </a:lnTo>
                <a:lnTo>
                  <a:pt x="136664" y="152400"/>
                </a:lnTo>
                <a:lnTo>
                  <a:pt x="137553" y="152400"/>
                </a:lnTo>
                <a:lnTo>
                  <a:pt x="138303" y="148590"/>
                </a:lnTo>
                <a:lnTo>
                  <a:pt x="139169" y="144780"/>
                </a:lnTo>
                <a:close/>
              </a:path>
              <a:path w="322580" h="349250">
                <a:moveTo>
                  <a:pt x="144437" y="133350"/>
                </a:moveTo>
                <a:lnTo>
                  <a:pt x="143408" y="133350"/>
                </a:lnTo>
                <a:lnTo>
                  <a:pt x="144259" y="138430"/>
                </a:lnTo>
                <a:lnTo>
                  <a:pt x="144386" y="142240"/>
                </a:lnTo>
                <a:lnTo>
                  <a:pt x="143584" y="144835"/>
                </a:lnTo>
                <a:lnTo>
                  <a:pt x="141744" y="148590"/>
                </a:lnTo>
                <a:lnTo>
                  <a:pt x="140144" y="152400"/>
                </a:lnTo>
                <a:lnTo>
                  <a:pt x="141122" y="152400"/>
                </a:lnTo>
                <a:lnTo>
                  <a:pt x="142265" y="149860"/>
                </a:lnTo>
                <a:lnTo>
                  <a:pt x="143522" y="147320"/>
                </a:lnTo>
                <a:lnTo>
                  <a:pt x="144411" y="144780"/>
                </a:lnTo>
                <a:lnTo>
                  <a:pt x="145385" y="144780"/>
                </a:lnTo>
                <a:lnTo>
                  <a:pt x="145669" y="139700"/>
                </a:lnTo>
                <a:lnTo>
                  <a:pt x="144437" y="133350"/>
                </a:lnTo>
                <a:close/>
              </a:path>
              <a:path w="322580" h="349250">
                <a:moveTo>
                  <a:pt x="145385" y="144780"/>
                </a:moveTo>
                <a:lnTo>
                  <a:pt x="144411" y="144780"/>
                </a:lnTo>
                <a:lnTo>
                  <a:pt x="144297" y="148590"/>
                </a:lnTo>
                <a:lnTo>
                  <a:pt x="144208" y="149860"/>
                </a:lnTo>
                <a:lnTo>
                  <a:pt x="143840" y="152400"/>
                </a:lnTo>
                <a:lnTo>
                  <a:pt x="144716" y="152400"/>
                </a:lnTo>
                <a:lnTo>
                  <a:pt x="144983" y="149860"/>
                </a:lnTo>
                <a:lnTo>
                  <a:pt x="145615" y="148590"/>
                </a:lnTo>
                <a:lnTo>
                  <a:pt x="145173" y="148590"/>
                </a:lnTo>
                <a:lnTo>
                  <a:pt x="145385" y="144780"/>
                </a:lnTo>
                <a:close/>
              </a:path>
              <a:path w="322580" h="349250">
                <a:moveTo>
                  <a:pt x="149405" y="142240"/>
                </a:moveTo>
                <a:lnTo>
                  <a:pt x="148590" y="142240"/>
                </a:lnTo>
                <a:lnTo>
                  <a:pt x="148879" y="144554"/>
                </a:lnTo>
                <a:lnTo>
                  <a:pt x="149093" y="147320"/>
                </a:lnTo>
                <a:lnTo>
                  <a:pt x="149136" y="149860"/>
                </a:lnTo>
                <a:lnTo>
                  <a:pt x="149034" y="152400"/>
                </a:lnTo>
                <a:lnTo>
                  <a:pt x="149910" y="152400"/>
                </a:lnTo>
                <a:lnTo>
                  <a:pt x="150075" y="147320"/>
                </a:lnTo>
                <a:lnTo>
                  <a:pt x="149405" y="142240"/>
                </a:lnTo>
                <a:close/>
              </a:path>
              <a:path w="322580" h="349250">
                <a:moveTo>
                  <a:pt x="153689" y="134620"/>
                </a:moveTo>
                <a:lnTo>
                  <a:pt x="152615" y="134620"/>
                </a:lnTo>
                <a:lnTo>
                  <a:pt x="153492" y="138430"/>
                </a:lnTo>
                <a:lnTo>
                  <a:pt x="154127" y="140970"/>
                </a:lnTo>
                <a:lnTo>
                  <a:pt x="154415" y="143510"/>
                </a:lnTo>
                <a:lnTo>
                  <a:pt x="154536" y="144835"/>
                </a:lnTo>
                <a:lnTo>
                  <a:pt x="154038" y="146050"/>
                </a:lnTo>
                <a:lnTo>
                  <a:pt x="152946" y="149860"/>
                </a:lnTo>
                <a:lnTo>
                  <a:pt x="152006" y="152400"/>
                </a:lnTo>
                <a:lnTo>
                  <a:pt x="152933" y="152400"/>
                </a:lnTo>
                <a:lnTo>
                  <a:pt x="153581" y="151130"/>
                </a:lnTo>
                <a:lnTo>
                  <a:pt x="154279" y="148590"/>
                </a:lnTo>
                <a:lnTo>
                  <a:pt x="154825" y="147320"/>
                </a:lnTo>
                <a:lnTo>
                  <a:pt x="155813" y="147320"/>
                </a:lnTo>
                <a:lnTo>
                  <a:pt x="155702" y="144780"/>
                </a:lnTo>
                <a:lnTo>
                  <a:pt x="154635" y="138430"/>
                </a:lnTo>
                <a:lnTo>
                  <a:pt x="153689" y="134620"/>
                </a:lnTo>
                <a:close/>
              </a:path>
              <a:path w="322580" h="349250">
                <a:moveTo>
                  <a:pt x="155813" y="147320"/>
                </a:moveTo>
                <a:lnTo>
                  <a:pt x="154825" y="147320"/>
                </a:lnTo>
                <a:lnTo>
                  <a:pt x="155016" y="148590"/>
                </a:lnTo>
                <a:lnTo>
                  <a:pt x="155130" y="149860"/>
                </a:lnTo>
                <a:lnTo>
                  <a:pt x="155168" y="152400"/>
                </a:lnTo>
                <a:lnTo>
                  <a:pt x="156159" y="152400"/>
                </a:lnTo>
                <a:lnTo>
                  <a:pt x="156921" y="151130"/>
                </a:lnTo>
                <a:lnTo>
                  <a:pt x="155981" y="151130"/>
                </a:lnTo>
                <a:lnTo>
                  <a:pt x="155813" y="147320"/>
                </a:lnTo>
                <a:close/>
              </a:path>
              <a:path w="322580" h="349250">
                <a:moveTo>
                  <a:pt x="160033" y="142240"/>
                </a:moveTo>
                <a:lnTo>
                  <a:pt x="159397" y="142240"/>
                </a:lnTo>
                <a:lnTo>
                  <a:pt x="159759" y="144835"/>
                </a:lnTo>
                <a:lnTo>
                  <a:pt x="160058" y="147320"/>
                </a:lnTo>
                <a:lnTo>
                  <a:pt x="160312" y="148590"/>
                </a:lnTo>
                <a:lnTo>
                  <a:pt x="160350" y="152400"/>
                </a:lnTo>
                <a:lnTo>
                  <a:pt x="161950" y="152400"/>
                </a:lnTo>
                <a:lnTo>
                  <a:pt x="161988" y="148590"/>
                </a:lnTo>
                <a:lnTo>
                  <a:pt x="162242" y="147320"/>
                </a:lnTo>
                <a:lnTo>
                  <a:pt x="162578" y="144554"/>
                </a:lnTo>
                <a:lnTo>
                  <a:pt x="162725" y="143510"/>
                </a:lnTo>
                <a:lnTo>
                  <a:pt x="160274" y="143510"/>
                </a:lnTo>
                <a:lnTo>
                  <a:pt x="160033" y="142240"/>
                </a:lnTo>
                <a:close/>
              </a:path>
              <a:path w="322580" h="349250">
                <a:moveTo>
                  <a:pt x="163588" y="142240"/>
                </a:moveTo>
                <a:lnTo>
                  <a:pt x="162902" y="142240"/>
                </a:lnTo>
                <a:lnTo>
                  <a:pt x="163487" y="146050"/>
                </a:lnTo>
                <a:lnTo>
                  <a:pt x="164617" y="149860"/>
                </a:lnTo>
                <a:lnTo>
                  <a:pt x="166141" y="152400"/>
                </a:lnTo>
                <a:lnTo>
                  <a:pt x="167132" y="152400"/>
                </a:lnTo>
                <a:lnTo>
                  <a:pt x="167151" y="151130"/>
                </a:lnTo>
                <a:lnTo>
                  <a:pt x="166319" y="151130"/>
                </a:lnTo>
                <a:lnTo>
                  <a:pt x="164795" y="147320"/>
                </a:lnTo>
                <a:lnTo>
                  <a:pt x="163764" y="144835"/>
                </a:lnTo>
                <a:lnTo>
                  <a:pt x="163588" y="142240"/>
                </a:lnTo>
                <a:close/>
              </a:path>
              <a:path w="322580" h="349250">
                <a:moveTo>
                  <a:pt x="168634" y="147320"/>
                </a:moveTo>
                <a:lnTo>
                  <a:pt x="167474" y="147320"/>
                </a:lnTo>
                <a:lnTo>
                  <a:pt x="168021" y="148590"/>
                </a:lnTo>
                <a:lnTo>
                  <a:pt x="168719" y="151130"/>
                </a:lnTo>
                <a:lnTo>
                  <a:pt x="169367" y="152400"/>
                </a:lnTo>
                <a:lnTo>
                  <a:pt x="170294" y="152400"/>
                </a:lnTo>
                <a:lnTo>
                  <a:pt x="169354" y="149860"/>
                </a:lnTo>
                <a:lnTo>
                  <a:pt x="168634" y="147320"/>
                </a:lnTo>
                <a:close/>
              </a:path>
              <a:path w="322580" h="349250">
                <a:moveTo>
                  <a:pt x="172812" y="137160"/>
                </a:moveTo>
                <a:lnTo>
                  <a:pt x="172110" y="137160"/>
                </a:lnTo>
                <a:lnTo>
                  <a:pt x="172389" y="138430"/>
                </a:lnTo>
                <a:lnTo>
                  <a:pt x="172707" y="139700"/>
                </a:lnTo>
                <a:lnTo>
                  <a:pt x="172914" y="140438"/>
                </a:lnTo>
                <a:lnTo>
                  <a:pt x="172954" y="142170"/>
                </a:lnTo>
                <a:lnTo>
                  <a:pt x="172224" y="147320"/>
                </a:lnTo>
                <a:lnTo>
                  <a:pt x="172389" y="152400"/>
                </a:lnTo>
                <a:lnTo>
                  <a:pt x="173266" y="152400"/>
                </a:lnTo>
                <a:lnTo>
                  <a:pt x="173164" y="149860"/>
                </a:lnTo>
                <a:lnTo>
                  <a:pt x="173206" y="147320"/>
                </a:lnTo>
                <a:lnTo>
                  <a:pt x="173422" y="144554"/>
                </a:lnTo>
                <a:lnTo>
                  <a:pt x="173723" y="142240"/>
                </a:lnTo>
                <a:lnTo>
                  <a:pt x="174091" y="142240"/>
                </a:lnTo>
                <a:lnTo>
                  <a:pt x="173507" y="140970"/>
                </a:lnTo>
                <a:lnTo>
                  <a:pt x="172812" y="137160"/>
                </a:lnTo>
                <a:close/>
              </a:path>
              <a:path w="322580" h="349250">
                <a:moveTo>
                  <a:pt x="174091" y="142240"/>
                </a:moveTo>
                <a:lnTo>
                  <a:pt x="173723" y="142240"/>
                </a:lnTo>
                <a:lnTo>
                  <a:pt x="174817" y="144835"/>
                </a:lnTo>
                <a:lnTo>
                  <a:pt x="177317" y="149860"/>
                </a:lnTo>
                <a:lnTo>
                  <a:pt x="177584" y="152400"/>
                </a:lnTo>
                <a:lnTo>
                  <a:pt x="178460" y="152400"/>
                </a:lnTo>
                <a:lnTo>
                  <a:pt x="178092" y="149860"/>
                </a:lnTo>
                <a:lnTo>
                  <a:pt x="178003" y="148590"/>
                </a:lnTo>
                <a:lnTo>
                  <a:pt x="177126" y="148590"/>
                </a:lnTo>
                <a:lnTo>
                  <a:pt x="175156" y="144554"/>
                </a:lnTo>
                <a:lnTo>
                  <a:pt x="174091" y="142240"/>
                </a:lnTo>
                <a:close/>
              </a:path>
              <a:path w="322580" h="349250">
                <a:moveTo>
                  <a:pt x="178689" y="144780"/>
                </a:moveTo>
                <a:lnTo>
                  <a:pt x="177888" y="144780"/>
                </a:lnTo>
                <a:lnTo>
                  <a:pt x="178777" y="147320"/>
                </a:lnTo>
                <a:lnTo>
                  <a:pt x="180035" y="149860"/>
                </a:lnTo>
                <a:lnTo>
                  <a:pt x="181178" y="152400"/>
                </a:lnTo>
                <a:lnTo>
                  <a:pt x="182156" y="152400"/>
                </a:lnTo>
                <a:lnTo>
                  <a:pt x="180555" y="148590"/>
                </a:lnTo>
                <a:lnTo>
                  <a:pt x="178689" y="144780"/>
                </a:lnTo>
                <a:close/>
              </a:path>
              <a:path w="322580" h="349250">
                <a:moveTo>
                  <a:pt x="182656" y="142766"/>
                </a:moveTo>
                <a:lnTo>
                  <a:pt x="183997" y="148590"/>
                </a:lnTo>
                <a:lnTo>
                  <a:pt x="184746" y="152400"/>
                </a:lnTo>
                <a:lnTo>
                  <a:pt x="185648" y="152400"/>
                </a:lnTo>
                <a:lnTo>
                  <a:pt x="184848" y="148590"/>
                </a:lnTo>
                <a:lnTo>
                  <a:pt x="184238" y="146050"/>
                </a:lnTo>
                <a:lnTo>
                  <a:pt x="183972" y="144780"/>
                </a:lnTo>
                <a:lnTo>
                  <a:pt x="184372" y="144780"/>
                </a:lnTo>
                <a:lnTo>
                  <a:pt x="182656" y="142766"/>
                </a:lnTo>
                <a:close/>
              </a:path>
              <a:path w="322580" h="349250">
                <a:moveTo>
                  <a:pt x="184372" y="144780"/>
                </a:moveTo>
                <a:lnTo>
                  <a:pt x="183972" y="144780"/>
                </a:lnTo>
                <a:lnTo>
                  <a:pt x="185559" y="147320"/>
                </a:lnTo>
                <a:lnTo>
                  <a:pt x="187604" y="149860"/>
                </a:lnTo>
                <a:lnTo>
                  <a:pt x="189598" y="152400"/>
                </a:lnTo>
                <a:lnTo>
                  <a:pt x="190792" y="152400"/>
                </a:lnTo>
                <a:lnTo>
                  <a:pt x="186537" y="147320"/>
                </a:lnTo>
                <a:lnTo>
                  <a:pt x="184372" y="144780"/>
                </a:lnTo>
                <a:close/>
              </a:path>
              <a:path w="322580" h="349250">
                <a:moveTo>
                  <a:pt x="194221" y="144780"/>
                </a:moveTo>
                <a:lnTo>
                  <a:pt x="189966" y="144780"/>
                </a:lnTo>
                <a:lnTo>
                  <a:pt x="192405" y="147320"/>
                </a:lnTo>
                <a:lnTo>
                  <a:pt x="195237" y="151130"/>
                </a:lnTo>
                <a:lnTo>
                  <a:pt x="199415" y="152400"/>
                </a:lnTo>
                <a:lnTo>
                  <a:pt x="206781" y="152400"/>
                </a:lnTo>
                <a:lnTo>
                  <a:pt x="209461" y="151130"/>
                </a:lnTo>
                <a:lnTo>
                  <a:pt x="198996" y="151130"/>
                </a:lnTo>
                <a:lnTo>
                  <a:pt x="195948" y="148590"/>
                </a:lnTo>
                <a:lnTo>
                  <a:pt x="194754" y="147320"/>
                </a:lnTo>
                <a:lnTo>
                  <a:pt x="193560" y="146050"/>
                </a:lnTo>
                <a:lnTo>
                  <a:pt x="195465" y="146050"/>
                </a:lnTo>
                <a:lnTo>
                  <a:pt x="194221" y="144780"/>
                </a:lnTo>
                <a:close/>
              </a:path>
              <a:path w="322580" h="349250">
                <a:moveTo>
                  <a:pt x="243446" y="151130"/>
                </a:moveTo>
                <a:lnTo>
                  <a:pt x="237096" y="151130"/>
                </a:lnTo>
                <a:lnTo>
                  <a:pt x="236893" y="152400"/>
                </a:lnTo>
                <a:lnTo>
                  <a:pt x="237591" y="152400"/>
                </a:lnTo>
                <a:lnTo>
                  <a:pt x="243446" y="151130"/>
                </a:lnTo>
                <a:close/>
              </a:path>
              <a:path w="322580" h="349250">
                <a:moveTo>
                  <a:pt x="278886" y="152384"/>
                </a:moveTo>
                <a:lnTo>
                  <a:pt x="278561" y="152400"/>
                </a:lnTo>
                <a:lnTo>
                  <a:pt x="278892" y="15240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7691" y="151450"/>
                </a:lnTo>
                <a:lnTo>
                  <a:pt x="249139" y="152111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3266" y="151130"/>
                </a:moveTo>
                <a:lnTo>
                  <a:pt x="73144" y="152107"/>
                </a:lnTo>
                <a:lnTo>
                  <a:pt x="74586" y="151449"/>
                </a:lnTo>
                <a:lnTo>
                  <a:pt x="73266" y="151130"/>
                </a:lnTo>
                <a:close/>
              </a:path>
              <a:path w="322580" h="349250">
                <a:moveTo>
                  <a:pt x="249021" y="151130"/>
                </a:moveTo>
                <a:lnTo>
                  <a:pt x="246989" y="151130"/>
                </a:lnTo>
                <a:lnTo>
                  <a:pt x="247697" y="151449"/>
                </a:lnTo>
                <a:lnTo>
                  <a:pt x="249021" y="151130"/>
                </a:lnTo>
                <a:close/>
              </a:path>
              <a:path w="322580" h="349250">
                <a:moveTo>
                  <a:pt x="75285" y="151130"/>
                </a:moveTo>
                <a:lnTo>
                  <a:pt x="73266" y="151130"/>
                </a:lnTo>
                <a:lnTo>
                  <a:pt x="74586" y="151449"/>
                </a:lnTo>
                <a:lnTo>
                  <a:pt x="75285" y="151130"/>
                </a:lnTo>
                <a:close/>
              </a:path>
              <a:path w="322580" h="349250">
                <a:moveTo>
                  <a:pt x="14351" y="132080"/>
                </a:moveTo>
                <a:lnTo>
                  <a:pt x="45003" y="143510"/>
                </a:lnTo>
                <a:lnTo>
                  <a:pt x="51041" y="146050"/>
                </a:lnTo>
                <a:lnTo>
                  <a:pt x="52374" y="146050"/>
                </a:lnTo>
                <a:lnTo>
                  <a:pt x="56591" y="147320"/>
                </a:lnTo>
                <a:lnTo>
                  <a:pt x="68503" y="149860"/>
                </a:lnTo>
                <a:lnTo>
                  <a:pt x="72275" y="151130"/>
                </a:lnTo>
                <a:lnTo>
                  <a:pt x="84810" y="151130"/>
                </a:lnTo>
                <a:lnTo>
                  <a:pt x="80479" y="149860"/>
                </a:lnTo>
                <a:lnTo>
                  <a:pt x="75006" y="149860"/>
                </a:lnTo>
                <a:lnTo>
                  <a:pt x="68300" y="148590"/>
                </a:lnTo>
                <a:lnTo>
                  <a:pt x="59880" y="146050"/>
                </a:lnTo>
                <a:lnTo>
                  <a:pt x="54775" y="144780"/>
                </a:lnTo>
                <a:lnTo>
                  <a:pt x="49657" y="144780"/>
                </a:lnTo>
                <a:lnTo>
                  <a:pt x="48364" y="143510"/>
                </a:lnTo>
                <a:lnTo>
                  <a:pt x="46774" y="143510"/>
                </a:lnTo>
                <a:lnTo>
                  <a:pt x="46578" y="143199"/>
                </a:lnTo>
                <a:lnTo>
                  <a:pt x="45542" y="142240"/>
                </a:lnTo>
                <a:lnTo>
                  <a:pt x="30149" y="137160"/>
                </a:lnTo>
                <a:lnTo>
                  <a:pt x="31601" y="137160"/>
                </a:lnTo>
                <a:lnTo>
                  <a:pt x="14351" y="132080"/>
                </a:lnTo>
                <a:close/>
              </a:path>
              <a:path w="322580" h="349250">
                <a:moveTo>
                  <a:pt x="132334" y="144780"/>
                </a:moveTo>
                <a:lnTo>
                  <a:pt x="128079" y="144780"/>
                </a:lnTo>
                <a:lnTo>
                  <a:pt x="126834" y="146050"/>
                </a:lnTo>
                <a:lnTo>
                  <a:pt x="128739" y="146050"/>
                </a:lnTo>
                <a:lnTo>
                  <a:pt x="127647" y="147320"/>
                </a:lnTo>
                <a:lnTo>
                  <a:pt x="126352" y="148590"/>
                </a:lnTo>
                <a:lnTo>
                  <a:pt x="123304" y="151130"/>
                </a:lnTo>
                <a:lnTo>
                  <a:pt x="127063" y="151130"/>
                </a:lnTo>
                <a:lnTo>
                  <a:pt x="129895" y="147320"/>
                </a:lnTo>
                <a:lnTo>
                  <a:pt x="132334" y="144780"/>
                </a:lnTo>
                <a:close/>
              </a:path>
              <a:path w="322580" h="349250">
                <a:moveTo>
                  <a:pt x="153816" y="120650"/>
                </a:moveTo>
                <a:lnTo>
                  <a:pt x="153060" y="120650"/>
                </a:lnTo>
                <a:lnTo>
                  <a:pt x="155168" y="125730"/>
                </a:lnTo>
                <a:lnTo>
                  <a:pt x="157314" y="132080"/>
                </a:lnTo>
                <a:lnTo>
                  <a:pt x="158864" y="139700"/>
                </a:lnTo>
                <a:lnTo>
                  <a:pt x="158654" y="143199"/>
                </a:lnTo>
                <a:lnTo>
                  <a:pt x="158536" y="144835"/>
                </a:lnTo>
                <a:lnTo>
                  <a:pt x="155981" y="151130"/>
                </a:lnTo>
                <a:lnTo>
                  <a:pt x="156921" y="151130"/>
                </a:lnTo>
                <a:lnTo>
                  <a:pt x="157683" y="149860"/>
                </a:lnTo>
                <a:lnTo>
                  <a:pt x="158813" y="146050"/>
                </a:lnTo>
                <a:lnTo>
                  <a:pt x="159397" y="142240"/>
                </a:lnTo>
                <a:lnTo>
                  <a:pt x="160033" y="142240"/>
                </a:lnTo>
                <a:lnTo>
                  <a:pt x="158591" y="134620"/>
                </a:lnTo>
                <a:lnTo>
                  <a:pt x="156568" y="128270"/>
                </a:lnTo>
                <a:lnTo>
                  <a:pt x="154369" y="121920"/>
                </a:lnTo>
                <a:lnTo>
                  <a:pt x="153816" y="120650"/>
                </a:lnTo>
                <a:close/>
              </a:path>
              <a:path w="322580" h="349250">
                <a:moveTo>
                  <a:pt x="170408" y="121920"/>
                </a:moveTo>
                <a:lnTo>
                  <a:pt x="169824" y="121920"/>
                </a:lnTo>
                <a:lnTo>
                  <a:pt x="169646" y="124460"/>
                </a:lnTo>
                <a:lnTo>
                  <a:pt x="169545" y="130810"/>
                </a:lnTo>
                <a:lnTo>
                  <a:pt x="167665" y="138430"/>
                </a:lnTo>
                <a:lnTo>
                  <a:pt x="166636" y="144554"/>
                </a:lnTo>
                <a:lnTo>
                  <a:pt x="166542" y="146050"/>
                </a:lnTo>
                <a:lnTo>
                  <a:pt x="166319" y="151130"/>
                </a:lnTo>
                <a:lnTo>
                  <a:pt x="167151" y="151130"/>
                </a:lnTo>
                <a:lnTo>
                  <a:pt x="167170" y="149860"/>
                </a:lnTo>
                <a:lnTo>
                  <a:pt x="167284" y="148590"/>
                </a:lnTo>
                <a:lnTo>
                  <a:pt x="167474" y="147320"/>
                </a:lnTo>
                <a:lnTo>
                  <a:pt x="168634" y="147320"/>
                </a:lnTo>
                <a:lnTo>
                  <a:pt x="168275" y="146050"/>
                </a:lnTo>
                <a:lnTo>
                  <a:pt x="167764" y="144835"/>
                </a:lnTo>
                <a:lnTo>
                  <a:pt x="168173" y="140970"/>
                </a:lnTo>
                <a:lnTo>
                  <a:pt x="169100" y="137160"/>
                </a:lnTo>
                <a:lnTo>
                  <a:pt x="169684" y="134620"/>
                </a:lnTo>
                <a:lnTo>
                  <a:pt x="170518" y="134620"/>
                </a:lnTo>
                <a:lnTo>
                  <a:pt x="170408" y="121920"/>
                </a:lnTo>
                <a:close/>
              </a:path>
              <a:path w="322580" h="349250">
                <a:moveTo>
                  <a:pt x="211975" y="147320"/>
                </a:moveTo>
                <a:lnTo>
                  <a:pt x="210934" y="147320"/>
                </a:lnTo>
                <a:lnTo>
                  <a:pt x="209423" y="149860"/>
                </a:lnTo>
                <a:lnTo>
                  <a:pt x="206730" y="151130"/>
                </a:lnTo>
                <a:lnTo>
                  <a:pt x="209461" y="151130"/>
                </a:lnTo>
                <a:lnTo>
                  <a:pt x="211226" y="149860"/>
                </a:lnTo>
                <a:lnTo>
                  <a:pt x="213194" y="149860"/>
                </a:lnTo>
                <a:lnTo>
                  <a:pt x="211975" y="147320"/>
                </a:lnTo>
                <a:close/>
              </a:path>
              <a:path w="322580" h="349250">
                <a:moveTo>
                  <a:pt x="257162" y="130810"/>
                </a:moveTo>
                <a:lnTo>
                  <a:pt x="256362" y="130810"/>
                </a:lnTo>
                <a:lnTo>
                  <a:pt x="253771" y="132080"/>
                </a:lnTo>
                <a:lnTo>
                  <a:pt x="250685" y="134620"/>
                </a:lnTo>
                <a:lnTo>
                  <a:pt x="248996" y="137160"/>
                </a:lnTo>
                <a:lnTo>
                  <a:pt x="247091" y="137160"/>
                </a:lnTo>
                <a:lnTo>
                  <a:pt x="251726" y="139700"/>
                </a:lnTo>
                <a:lnTo>
                  <a:pt x="251193" y="140970"/>
                </a:lnTo>
                <a:lnTo>
                  <a:pt x="250536" y="144554"/>
                </a:lnTo>
                <a:lnTo>
                  <a:pt x="250434" y="144835"/>
                </a:lnTo>
                <a:lnTo>
                  <a:pt x="247738" y="147320"/>
                </a:lnTo>
                <a:lnTo>
                  <a:pt x="241795" y="149860"/>
                </a:lnTo>
                <a:lnTo>
                  <a:pt x="237540" y="151130"/>
                </a:lnTo>
                <a:lnTo>
                  <a:pt x="249999" y="151130"/>
                </a:lnTo>
                <a:lnTo>
                  <a:pt x="253771" y="149860"/>
                </a:lnTo>
                <a:lnTo>
                  <a:pt x="247269" y="149860"/>
                </a:lnTo>
                <a:lnTo>
                  <a:pt x="248399" y="148590"/>
                </a:lnTo>
                <a:lnTo>
                  <a:pt x="249326" y="148590"/>
                </a:lnTo>
                <a:lnTo>
                  <a:pt x="250710" y="147320"/>
                </a:lnTo>
                <a:lnTo>
                  <a:pt x="251244" y="146050"/>
                </a:lnTo>
                <a:lnTo>
                  <a:pt x="251625" y="144780"/>
                </a:lnTo>
                <a:lnTo>
                  <a:pt x="252031" y="144780"/>
                </a:lnTo>
                <a:lnTo>
                  <a:pt x="252285" y="143510"/>
                </a:lnTo>
                <a:lnTo>
                  <a:pt x="258076" y="142240"/>
                </a:lnTo>
                <a:lnTo>
                  <a:pt x="252476" y="142240"/>
                </a:lnTo>
                <a:lnTo>
                  <a:pt x="252730" y="142170"/>
                </a:lnTo>
                <a:lnTo>
                  <a:pt x="253187" y="139700"/>
                </a:lnTo>
                <a:lnTo>
                  <a:pt x="255028" y="138430"/>
                </a:lnTo>
                <a:lnTo>
                  <a:pt x="253187" y="138430"/>
                </a:lnTo>
                <a:lnTo>
                  <a:pt x="249745" y="137160"/>
                </a:lnTo>
                <a:lnTo>
                  <a:pt x="253542" y="133350"/>
                </a:lnTo>
                <a:lnTo>
                  <a:pt x="257162" y="130810"/>
                </a:lnTo>
                <a:close/>
              </a:path>
              <a:path w="322580" h="349250">
                <a:moveTo>
                  <a:pt x="59347" y="133350"/>
                </a:moveTo>
                <a:lnTo>
                  <a:pt x="55283" y="133350"/>
                </a:lnTo>
                <a:lnTo>
                  <a:pt x="56540" y="134620"/>
                </a:lnTo>
                <a:lnTo>
                  <a:pt x="58762" y="134620"/>
                </a:lnTo>
                <a:lnTo>
                  <a:pt x="67246" y="138430"/>
                </a:lnTo>
                <a:lnTo>
                  <a:pt x="69088" y="139700"/>
                </a:lnTo>
                <a:lnTo>
                  <a:pt x="69545" y="142170"/>
                </a:lnTo>
                <a:lnTo>
                  <a:pt x="69799" y="142240"/>
                </a:lnTo>
                <a:lnTo>
                  <a:pt x="64198" y="142240"/>
                </a:lnTo>
                <a:lnTo>
                  <a:pt x="70002" y="143510"/>
                </a:lnTo>
                <a:lnTo>
                  <a:pt x="70243" y="144780"/>
                </a:lnTo>
                <a:lnTo>
                  <a:pt x="70650" y="144780"/>
                </a:lnTo>
                <a:lnTo>
                  <a:pt x="71043" y="146050"/>
                </a:lnTo>
                <a:lnTo>
                  <a:pt x="71564" y="147320"/>
                </a:lnTo>
                <a:lnTo>
                  <a:pt x="72948" y="148590"/>
                </a:lnTo>
                <a:lnTo>
                  <a:pt x="73875" y="148590"/>
                </a:lnTo>
                <a:lnTo>
                  <a:pt x="75006" y="149860"/>
                </a:lnTo>
                <a:lnTo>
                  <a:pt x="80479" y="149860"/>
                </a:lnTo>
                <a:lnTo>
                  <a:pt x="74549" y="147320"/>
                </a:lnTo>
                <a:lnTo>
                  <a:pt x="71840" y="144835"/>
                </a:lnTo>
                <a:lnTo>
                  <a:pt x="71739" y="144554"/>
                </a:lnTo>
                <a:lnTo>
                  <a:pt x="71094" y="140970"/>
                </a:lnTo>
                <a:lnTo>
                  <a:pt x="70548" y="139700"/>
                </a:lnTo>
                <a:lnTo>
                  <a:pt x="72866" y="138430"/>
                </a:lnTo>
                <a:lnTo>
                  <a:pt x="69088" y="138430"/>
                </a:lnTo>
                <a:lnTo>
                  <a:pt x="67348" y="137160"/>
                </a:lnTo>
                <a:lnTo>
                  <a:pt x="59347" y="133350"/>
                </a:lnTo>
                <a:close/>
              </a:path>
              <a:path w="322580" h="349250">
                <a:moveTo>
                  <a:pt x="86283" y="148590"/>
                </a:moveTo>
                <a:lnTo>
                  <a:pt x="85445" y="148590"/>
                </a:lnTo>
                <a:lnTo>
                  <a:pt x="85890" y="149860"/>
                </a:lnTo>
                <a:lnTo>
                  <a:pt x="86283" y="148590"/>
                </a:lnTo>
                <a:close/>
              </a:path>
              <a:path w="322580" h="349250">
                <a:moveTo>
                  <a:pt x="236842" y="148590"/>
                </a:moveTo>
                <a:lnTo>
                  <a:pt x="235991" y="148590"/>
                </a:lnTo>
                <a:lnTo>
                  <a:pt x="236385" y="149860"/>
                </a:lnTo>
                <a:lnTo>
                  <a:pt x="236842" y="148590"/>
                </a:lnTo>
                <a:close/>
              </a:path>
              <a:path w="322580" h="349250">
                <a:moveTo>
                  <a:pt x="272171" y="144835"/>
                </a:moveTo>
                <a:lnTo>
                  <a:pt x="262394" y="146050"/>
                </a:lnTo>
                <a:lnTo>
                  <a:pt x="253974" y="148590"/>
                </a:lnTo>
                <a:lnTo>
                  <a:pt x="247269" y="149860"/>
                </a:lnTo>
                <a:lnTo>
                  <a:pt x="253771" y="149860"/>
                </a:lnTo>
                <a:lnTo>
                  <a:pt x="265696" y="147320"/>
                </a:lnTo>
                <a:lnTo>
                  <a:pt x="269900" y="146050"/>
                </a:lnTo>
                <a:lnTo>
                  <a:pt x="271233" y="146050"/>
                </a:lnTo>
                <a:lnTo>
                  <a:pt x="272171" y="144835"/>
                </a:lnTo>
                <a:close/>
              </a:path>
              <a:path w="322580" h="349250">
                <a:moveTo>
                  <a:pt x="78892" y="143510"/>
                </a:moveTo>
                <a:lnTo>
                  <a:pt x="78587" y="143510"/>
                </a:lnTo>
                <a:lnTo>
                  <a:pt x="80987" y="144780"/>
                </a:lnTo>
                <a:lnTo>
                  <a:pt x="83756" y="147320"/>
                </a:lnTo>
                <a:lnTo>
                  <a:pt x="85039" y="148590"/>
                </a:lnTo>
                <a:lnTo>
                  <a:pt x="85458" y="148590"/>
                </a:lnTo>
                <a:lnTo>
                  <a:pt x="82816" y="146050"/>
                </a:lnTo>
                <a:lnTo>
                  <a:pt x="85623" y="146050"/>
                </a:lnTo>
                <a:lnTo>
                  <a:pt x="82562" y="144780"/>
                </a:lnTo>
                <a:lnTo>
                  <a:pt x="78892" y="143510"/>
                </a:lnTo>
                <a:close/>
              </a:path>
              <a:path w="322580" h="349250">
                <a:moveTo>
                  <a:pt x="85623" y="146050"/>
                </a:moveTo>
                <a:lnTo>
                  <a:pt x="82816" y="146050"/>
                </a:lnTo>
                <a:lnTo>
                  <a:pt x="84378" y="147320"/>
                </a:lnTo>
                <a:lnTo>
                  <a:pt x="85979" y="147320"/>
                </a:lnTo>
                <a:lnTo>
                  <a:pt x="86207" y="148590"/>
                </a:lnTo>
                <a:lnTo>
                  <a:pt x="86563" y="148590"/>
                </a:lnTo>
                <a:lnTo>
                  <a:pt x="87249" y="147320"/>
                </a:lnTo>
                <a:lnTo>
                  <a:pt x="85623" y="146050"/>
                </a:lnTo>
                <a:close/>
              </a:path>
              <a:path w="322580" h="349250">
                <a:moveTo>
                  <a:pt x="136321" y="143510"/>
                </a:moveTo>
                <a:lnTo>
                  <a:pt x="134124" y="144780"/>
                </a:lnTo>
                <a:lnTo>
                  <a:pt x="133337" y="146050"/>
                </a:lnTo>
                <a:lnTo>
                  <a:pt x="131508" y="148590"/>
                </a:lnTo>
                <a:lnTo>
                  <a:pt x="133946" y="147320"/>
                </a:lnTo>
                <a:lnTo>
                  <a:pt x="135621" y="144554"/>
                </a:lnTo>
                <a:lnTo>
                  <a:pt x="136321" y="143510"/>
                </a:lnTo>
                <a:close/>
              </a:path>
              <a:path w="322580" h="349250">
                <a:moveTo>
                  <a:pt x="146034" y="120650"/>
                </a:moveTo>
                <a:lnTo>
                  <a:pt x="145008" y="120650"/>
                </a:lnTo>
                <a:lnTo>
                  <a:pt x="146812" y="125730"/>
                </a:lnTo>
                <a:lnTo>
                  <a:pt x="148463" y="130810"/>
                </a:lnTo>
                <a:lnTo>
                  <a:pt x="149720" y="135890"/>
                </a:lnTo>
                <a:lnTo>
                  <a:pt x="148793" y="140970"/>
                </a:lnTo>
                <a:lnTo>
                  <a:pt x="147013" y="144835"/>
                </a:lnTo>
                <a:lnTo>
                  <a:pt x="145173" y="148590"/>
                </a:lnTo>
                <a:lnTo>
                  <a:pt x="145615" y="148590"/>
                </a:lnTo>
                <a:lnTo>
                  <a:pt x="147482" y="144835"/>
                </a:lnTo>
                <a:lnTo>
                  <a:pt x="148590" y="142240"/>
                </a:lnTo>
                <a:lnTo>
                  <a:pt x="149405" y="142240"/>
                </a:lnTo>
                <a:lnTo>
                  <a:pt x="149237" y="140970"/>
                </a:lnTo>
                <a:lnTo>
                  <a:pt x="149593" y="139700"/>
                </a:lnTo>
                <a:lnTo>
                  <a:pt x="150190" y="137160"/>
                </a:lnTo>
                <a:lnTo>
                  <a:pt x="151003" y="137160"/>
                </a:lnTo>
                <a:lnTo>
                  <a:pt x="149733" y="132080"/>
                </a:lnTo>
                <a:lnTo>
                  <a:pt x="147142" y="123190"/>
                </a:lnTo>
                <a:lnTo>
                  <a:pt x="146034" y="120650"/>
                </a:lnTo>
                <a:close/>
              </a:path>
              <a:path w="322580" h="349250">
                <a:moveTo>
                  <a:pt x="178752" y="121920"/>
                </a:moveTo>
                <a:lnTo>
                  <a:pt x="177914" y="121920"/>
                </a:lnTo>
                <a:lnTo>
                  <a:pt x="177940" y="122985"/>
                </a:lnTo>
                <a:lnTo>
                  <a:pt x="178060" y="125730"/>
                </a:lnTo>
                <a:lnTo>
                  <a:pt x="178142" y="127000"/>
                </a:lnTo>
                <a:lnTo>
                  <a:pt x="178523" y="130810"/>
                </a:lnTo>
                <a:lnTo>
                  <a:pt x="177863" y="133350"/>
                </a:lnTo>
                <a:lnTo>
                  <a:pt x="176631" y="139700"/>
                </a:lnTo>
                <a:lnTo>
                  <a:pt x="177126" y="148590"/>
                </a:lnTo>
                <a:lnTo>
                  <a:pt x="178003" y="148590"/>
                </a:lnTo>
                <a:lnTo>
                  <a:pt x="177888" y="144780"/>
                </a:lnTo>
                <a:lnTo>
                  <a:pt x="178689" y="144780"/>
                </a:lnTo>
                <a:lnTo>
                  <a:pt x="177927" y="142240"/>
                </a:lnTo>
                <a:lnTo>
                  <a:pt x="178041" y="138430"/>
                </a:lnTo>
                <a:lnTo>
                  <a:pt x="178904" y="133350"/>
                </a:lnTo>
                <a:lnTo>
                  <a:pt x="179476" y="133350"/>
                </a:lnTo>
                <a:lnTo>
                  <a:pt x="179133" y="132080"/>
                </a:lnTo>
                <a:lnTo>
                  <a:pt x="178879" y="127000"/>
                </a:lnTo>
                <a:lnTo>
                  <a:pt x="178752" y="121920"/>
                </a:lnTo>
                <a:close/>
              </a:path>
              <a:path w="322580" h="349250">
                <a:moveTo>
                  <a:pt x="185978" y="143510"/>
                </a:moveTo>
                <a:lnTo>
                  <a:pt x="186863" y="144835"/>
                </a:lnTo>
                <a:lnTo>
                  <a:pt x="188366" y="147320"/>
                </a:lnTo>
                <a:lnTo>
                  <a:pt x="190792" y="148590"/>
                </a:lnTo>
                <a:lnTo>
                  <a:pt x="188963" y="146050"/>
                </a:lnTo>
                <a:lnTo>
                  <a:pt x="188175" y="144780"/>
                </a:lnTo>
                <a:lnTo>
                  <a:pt x="185978" y="143510"/>
                </a:lnTo>
                <a:close/>
              </a:path>
              <a:path w="322580" h="349250">
                <a:moveTo>
                  <a:pt x="243700" y="143510"/>
                </a:moveTo>
                <a:lnTo>
                  <a:pt x="243395" y="143510"/>
                </a:lnTo>
                <a:lnTo>
                  <a:pt x="239712" y="144780"/>
                </a:lnTo>
                <a:lnTo>
                  <a:pt x="236651" y="146050"/>
                </a:lnTo>
                <a:lnTo>
                  <a:pt x="235026" y="147320"/>
                </a:lnTo>
                <a:lnTo>
                  <a:pt x="235572" y="148590"/>
                </a:lnTo>
                <a:lnTo>
                  <a:pt x="236080" y="148590"/>
                </a:lnTo>
                <a:lnTo>
                  <a:pt x="236296" y="147320"/>
                </a:lnTo>
                <a:lnTo>
                  <a:pt x="237896" y="147320"/>
                </a:lnTo>
                <a:lnTo>
                  <a:pt x="239458" y="146050"/>
                </a:lnTo>
                <a:lnTo>
                  <a:pt x="239915" y="146050"/>
                </a:lnTo>
                <a:lnTo>
                  <a:pt x="241300" y="144780"/>
                </a:lnTo>
                <a:lnTo>
                  <a:pt x="243700" y="143510"/>
                </a:lnTo>
                <a:close/>
              </a:path>
              <a:path w="322580" h="349250">
                <a:moveTo>
                  <a:pt x="239915" y="146050"/>
                </a:moveTo>
                <a:lnTo>
                  <a:pt x="239458" y="146050"/>
                </a:lnTo>
                <a:lnTo>
                  <a:pt x="236816" y="148590"/>
                </a:lnTo>
                <a:lnTo>
                  <a:pt x="237236" y="148590"/>
                </a:lnTo>
                <a:lnTo>
                  <a:pt x="238531" y="147320"/>
                </a:lnTo>
                <a:lnTo>
                  <a:pt x="239915" y="146050"/>
                </a:lnTo>
                <a:close/>
              </a:path>
              <a:path w="322580" h="349250">
                <a:moveTo>
                  <a:pt x="21602" y="146050"/>
                </a:moveTo>
                <a:lnTo>
                  <a:pt x="13944" y="146050"/>
                </a:lnTo>
                <a:lnTo>
                  <a:pt x="20269" y="147320"/>
                </a:lnTo>
                <a:lnTo>
                  <a:pt x="25184" y="147320"/>
                </a:lnTo>
                <a:lnTo>
                  <a:pt x="21602" y="146050"/>
                </a:lnTo>
                <a:close/>
              </a:path>
              <a:path w="322580" h="349250">
                <a:moveTo>
                  <a:pt x="52374" y="146050"/>
                </a:moveTo>
                <a:lnTo>
                  <a:pt x="49276" y="146050"/>
                </a:lnTo>
                <a:lnTo>
                  <a:pt x="47688" y="147320"/>
                </a:lnTo>
                <a:lnTo>
                  <a:pt x="49809" y="147320"/>
                </a:lnTo>
                <a:lnTo>
                  <a:pt x="52374" y="146050"/>
                </a:lnTo>
                <a:close/>
              </a:path>
              <a:path w="322580" h="349250">
                <a:moveTo>
                  <a:pt x="76958" y="137573"/>
                </a:moveTo>
                <a:lnTo>
                  <a:pt x="75450" y="138430"/>
                </a:lnTo>
                <a:lnTo>
                  <a:pt x="72237" y="139700"/>
                </a:lnTo>
                <a:lnTo>
                  <a:pt x="73660" y="146050"/>
                </a:lnTo>
                <a:lnTo>
                  <a:pt x="78308" y="147320"/>
                </a:lnTo>
                <a:lnTo>
                  <a:pt x="75628" y="146050"/>
                </a:lnTo>
                <a:lnTo>
                  <a:pt x="74037" y="144835"/>
                </a:lnTo>
                <a:lnTo>
                  <a:pt x="73964" y="140970"/>
                </a:lnTo>
                <a:lnTo>
                  <a:pt x="75984" y="139700"/>
                </a:lnTo>
                <a:lnTo>
                  <a:pt x="80149" y="139700"/>
                </a:lnTo>
                <a:lnTo>
                  <a:pt x="78413" y="137912"/>
                </a:lnTo>
                <a:lnTo>
                  <a:pt x="76958" y="137573"/>
                </a:lnTo>
                <a:close/>
              </a:path>
              <a:path w="322580" h="349250">
                <a:moveTo>
                  <a:pt x="120027" y="139700"/>
                </a:moveTo>
                <a:lnTo>
                  <a:pt x="117690" y="139700"/>
                </a:lnTo>
                <a:lnTo>
                  <a:pt x="117462" y="140970"/>
                </a:lnTo>
                <a:lnTo>
                  <a:pt x="118008" y="143510"/>
                </a:lnTo>
                <a:lnTo>
                  <a:pt x="120561" y="146050"/>
                </a:lnTo>
                <a:lnTo>
                  <a:pt x="122720" y="147320"/>
                </a:lnTo>
                <a:lnTo>
                  <a:pt x="127546" y="147320"/>
                </a:lnTo>
                <a:lnTo>
                  <a:pt x="128739" y="146050"/>
                </a:lnTo>
                <a:lnTo>
                  <a:pt x="123215" y="146050"/>
                </a:lnTo>
                <a:lnTo>
                  <a:pt x="121462" y="144780"/>
                </a:lnTo>
                <a:lnTo>
                  <a:pt x="119837" y="142240"/>
                </a:lnTo>
                <a:lnTo>
                  <a:pt x="119557" y="142240"/>
                </a:lnTo>
                <a:lnTo>
                  <a:pt x="119380" y="140970"/>
                </a:lnTo>
                <a:lnTo>
                  <a:pt x="121602" y="140970"/>
                </a:lnTo>
                <a:lnTo>
                  <a:pt x="120027" y="139700"/>
                </a:lnTo>
                <a:close/>
              </a:path>
              <a:path w="322580" h="349250">
                <a:moveTo>
                  <a:pt x="128739" y="146050"/>
                </a:moveTo>
                <a:lnTo>
                  <a:pt x="127546" y="147320"/>
                </a:lnTo>
                <a:lnTo>
                  <a:pt x="128739" y="146050"/>
                </a:lnTo>
                <a:close/>
              </a:path>
              <a:path w="322580" h="349250">
                <a:moveTo>
                  <a:pt x="151003" y="137160"/>
                </a:moveTo>
                <a:lnTo>
                  <a:pt x="150190" y="137160"/>
                </a:lnTo>
                <a:lnTo>
                  <a:pt x="150761" y="139700"/>
                </a:lnTo>
                <a:lnTo>
                  <a:pt x="151368" y="143199"/>
                </a:lnTo>
                <a:lnTo>
                  <a:pt x="151460" y="144554"/>
                </a:lnTo>
                <a:lnTo>
                  <a:pt x="151561" y="147320"/>
                </a:lnTo>
                <a:lnTo>
                  <a:pt x="151848" y="143199"/>
                </a:lnTo>
                <a:lnTo>
                  <a:pt x="152349" y="138430"/>
                </a:lnTo>
                <a:lnTo>
                  <a:pt x="151320" y="138430"/>
                </a:lnTo>
                <a:lnTo>
                  <a:pt x="151003" y="137160"/>
                </a:lnTo>
                <a:close/>
              </a:path>
              <a:path w="322580" h="349250">
                <a:moveTo>
                  <a:pt x="170518" y="134620"/>
                </a:moveTo>
                <a:lnTo>
                  <a:pt x="169684" y="134620"/>
                </a:lnTo>
                <a:lnTo>
                  <a:pt x="169964" y="138430"/>
                </a:lnTo>
                <a:lnTo>
                  <a:pt x="170452" y="143199"/>
                </a:lnTo>
                <a:lnTo>
                  <a:pt x="170738" y="147320"/>
                </a:lnTo>
                <a:lnTo>
                  <a:pt x="170830" y="144554"/>
                </a:lnTo>
                <a:lnTo>
                  <a:pt x="170920" y="143199"/>
                </a:lnTo>
                <a:lnTo>
                  <a:pt x="171538" y="139700"/>
                </a:lnTo>
                <a:lnTo>
                  <a:pt x="171824" y="138430"/>
                </a:lnTo>
                <a:lnTo>
                  <a:pt x="170980" y="138430"/>
                </a:lnTo>
                <a:lnTo>
                  <a:pt x="170573" y="135890"/>
                </a:lnTo>
                <a:lnTo>
                  <a:pt x="170518" y="134620"/>
                </a:lnTo>
                <a:close/>
              </a:path>
              <a:path w="322580" h="349250">
                <a:moveTo>
                  <a:pt x="193560" y="146050"/>
                </a:moveTo>
                <a:lnTo>
                  <a:pt x="194652" y="147320"/>
                </a:lnTo>
                <a:lnTo>
                  <a:pt x="193560" y="146050"/>
                </a:lnTo>
                <a:close/>
              </a:path>
              <a:path w="322580" h="349250">
                <a:moveTo>
                  <a:pt x="204609" y="139700"/>
                </a:moveTo>
                <a:lnTo>
                  <a:pt x="202260" y="139700"/>
                </a:lnTo>
                <a:lnTo>
                  <a:pt x="200698" y="140970"/>
                </a:lnTo>
                <a:lnTo>
                  <a:pt x="202920" y="140970"/>
                </a:lnTo>
                <a:lnTo>
                  <a:pt x="202742" y="142240"/>
                </a:lnTo>
                <a:lnTo>
                  <a:pt x="202463" y="142240"/>
                </a:lnTo>
                <a:lnTo>
                  <a:pt x="200837" y="144780"/>
                </a:lnTo>
                <a:lnTo>
                  <a:pt x="199085" y="146050"/>
                </a:lnTo>
                <a:lnTo>
                  <a:pt x="193560" y="146050"/>
                </a:lnTo>
                <a:lnTo>
                  <a:pt x="194754" y="147320"/>
                </a:lnTo>
                <a:lnTo>
                  <a:pt x="199580" y="147320"/>
                </a:lnTo>
                <a:lnTo>
                  <a:pt x="201726" y="146050"/>
                </a:lnTo>
                <a:lnTo>
                  <a:pt x="204292" y="143510"/>
                </a:lnTo>
                <a:lnTo>
                  <a:pt x="204838" y="140970"/>
                </a:lnTo>
                <a:lnTo>
                  <a:pt x="204609" y="139700"/>
                </a:lnTo>
                <a:close/>
              </a:path>
              <a:path w="322580" h="349250">
                <a:moveTo>
                  <a:pt x="250037" y="139700"/>
                </a:moveTo>
                <a:lnTo>
                  <a:pt x="246303" y="139700"/>
                </a:lnTo>
                <a:lnTo>
                  <a:pt x="248323" y="140970"/>
                </a:lnTo>
                <a:lnTo>
                  <a:pt x="248249" y="144835"/>
                </a:lnTo>
                <a:lnTo>
                  <a:pt x="246646" y="146050"/>
                </a:lnTo>
                <a:lnTo>
                  <a:pt x="243979" y="147320"/>
                </a:lnTo>
                <a:lnTo>
                  <a:pt x="248627" y="146050"/>
                </a:lnTo>
                <a:lnTo>
                  <a:pt x="250037" y="139700"/>
                </a:lnTo>
                <a:close/>
              </a:path>
              <a:path w="322580" h="349250">
                <a:moveTo>
                  <a:pt x="320459" y="123190"/>
                </a:moveTo>
                <a:lnTo>
                  <a:pt x="311785" y="123190"/>
                </a:lnTo>
                <a:lnTo>
                  <a:pt x="306717" y="124460"/>
                </a:lnTo>
                <a:lnTo>
                  <a:pt x="313778" y="124460"/>
                </a:lnTo>
                <a:lnTo>
                  <a:pt x="319328" y="125730"/>
                </a:lnTo>
                <a:lnTo>
                  <a:pt x="320065" y="125730"/>
                </a:lnTo>
                <a:lnTo>
                  <a:pt x="320078" y="127000"/>
                </a:lnTo>
                <a:lnTo>
                  <a:pt x="283730" y="146050"/>
                </a:lnTo>
                <a:lnTo>
                  <a:pt x="275882" y="147320"/>
                </a:lnTo>
                <a:lnTo>
                  <a:pt x="284175" y="147320"/>
                </a:lnTo>
                <a:lnTo>
                  <a:pt x="301383" y="144780"/>
                </a:lnTo>
                <a:lnTo>
                  <a:pt x="319487" y="144780"/>
                </a:lnTo>
                <a:lnTo>
                  <a:pt x="319176" y="143510"/>
                </a:lnTo>
                <a:lnTo>
                  <a:pt x="301015" y="143510"/>
                </a:lnTo>
                <a:lnTo>
                  <a:pt x="307314" y="140970"/>
                </a:lnTo>
                <a:lnTo>
                  <a:pt x="312623" y="138430"/>
                </a:lnTo>
                <a:lnTo>
                  <a:pt x="319468" y="132080"/>
                </a:lnTo>
                <a:lnTo>
                  <a:pt x="322275" y="127000"/>
                </a:lnTo>
                <a:lnTo>
                  <a:pt x="320459" y="123190"/>
                </a:lnTo>
                <a:close/>
              </a:path>
              <a:path w="322580" h="349250">
                <a:moveTo>
                  <a:pt x="308330" y="146050"/>
                </a:moveTo>
                <a:lnTo>
                  <a:pt x="300685" y="146050"/>
                </a:lnTo>
                <a:lnTo>
                  <a:pt x="297091" y="147320"/>
                </a:lnTo>
                <a:lnTo>
                  <a:pt x="302018" y="147320"/>
                </a:lnTo>
                <a:lnTo>
                  <a:pt x="308330" y="146050"/>
                </a:lnTo>
                <a:close/>
              </a:path>
              <a:path w="322580" h="349250">
                <a:moveTo>
                  <a:pt x="272847" y="144554"/>
                </a:moveTo>
                <a:lnTo>
                  <a:pt x="272214" y="144780"/>
                </a:lnTo>
                <a:lnTo>
                  <a:pt x="272618" y="144780"/>
                </a:lnTo>
                <a:lnTo>
                  <a:pt x="272847" y="144554"/>
                </a:lnTo>
                <a:close/>
              </a:path>
              <a:path w="322580" h="349250">
                <a:moveTo>
                  <a:pt x="51866" y="137160"/>
                </a:moveTo>
                <a:lnTo>
                  <a:pt x="56108" y="139700"/>
                </a:lnTo>
                <a:lnTo>
                  <a:pt x="68770" y="144780"/>
                </a:lnTo>
                <a:lnTo>
                  <a:pt x="70243" y="144780"/>
                </a:lnTo>
                <a:lnTo>
                  <a:pt x="68961" y="143510"/>
                </a:lnTo>
                <a:lnTo>
                  <a:pt x="64198" y="142240"/>
                </a:lnTo>
                <a:lnTo>
                  <a:pt x="69557" y="142240"/>
                </a:lnTo>
                <a:lnTo>
                  <a:pt x="60515" y="139700"/>
                </a:lnTo>
                <a:lnTo>
                  <a:pt x="51866" y="137160"/>
                </a:lnTo>
                <a:close/>
              </a:path>
              <a:path w="322580" h="349250">
                <a:moveTo>
                  <a:pt x="15836" y="80010"/>
                </a:moveTo>
                <a:lnTo>
                  <a:pt x="13716" y="80010"/>
                </a:lnTo>
                <a:lnTo>
                  <a:pt x="16154" y="82550"/>
                </a:lnTo>
                <a:lnTo>
                  <a:pt x="22453" y="88900"/>
                </a:lnTo>
                <a:lnTo>
                  <a:pt x="25869" y="91440"/>
                </a:lnTo>
                <a:lnTo>
                  <a:pt x="31193" y="96587"/>
                </a:lnTo>
                <a:lnTo>
                  <a:pt x="37266" y="102870"/>
                </a:lnTo>
                <a:lnTo>
                  <a:pt x="44002" y="107950"/>
                </a:lnTo>
                <a:lnTo>
                  <a:pt x="51054" y="114300"/>
                </a:lnTo>
                <a:lnTo>
                  <a:pt x="52730" y="115570"/>
                </a:lnTo>
                <a:lnTo>
                  <a:pt x="55981" y="118110"/>
                </a:lnTo>
                <a:lnTo>
                  <a:pt x="52705" y="118110"/>
                </a:lnTo>
                <a:lnTo>
                  <a:pt x="58064" y="119380"/>
                </a:lnTo>
                <a:lnTo>
                  <a:pt x="65392" y="124460"/>
                </a:lnTo>
                <a:lnTo>
                  <a:pt x="67894" y="127000"/>
                </a:lnTo>
                <a:lnTo>
                  <a:pt x="75666" y="133350"/>
                </a:lnTo>
                <a:lnTo>
                  <a:pt x="79286" y="135890"/>
                </a:lnTo>
                <a:lnTo>
                  <a:pt x="74193" y="135890"/>
                </a:lnTo>
                <a:lnTo>
                  <a:pt x="73279" y="137160"/>
                </a:lnTo>
                <a:lnTo>
                  <a:pt x="77685" y="137160"/>
                </a:lnTo>
                <a:lnTo>
                  <a:pt x="78416" y="137913"/>
                </a:lnTo>
                <a:lnTo>
                  <a:pt x="80632" y="138430"/>
                </a:lnTo>
                <a:lnTo>
                  <a:pt x="82981" y="139700"/>
                </a:lnTo>
                <a:lnTo>
                  <a:pt x="86956" y="143510"/>
                </a:lnTo>
                <a:lnTo>
                  <a:pt x="87731" y="144780"/>
                </a:lnTo>
                <a:lnTo>
                  <a:pt x="88925" y="144780"/>
                </a:lnTo>
                <a:lnTo>
                  <a:pt x="89001" y="143510"/>
                </a:lnTo>
                <a:lnTo>
                  <a:pt x="88480" y="143510"/>
                </a:lnTo>
                <a:lnTo>
                  <a:pt x="87998" y="142240"/>
                </a:lnTo>
                <a:lnTo>
                  <a:pt x="86855" y="140970"/>
                </a:lnTo>
                <a:lnTo>
                  <a:pt x="85534" y="139700"/>
                </a:lnTo>
                <a:lnTo>
                  <a:pt x="77127" y="132080"/>
                </a:lnTo>
                <a:lnTo>
                  <a:pt x="75643" y="129540"/>
                </a:lnTo>
                <a:lnTo>
                  <a:pt x="74117" y="129540"/>
                </a:lnTo>
                <a:lnTo>
                  <a:pt x="68846" y="125730"/>
                </a:lnTo>
                <a:lnTo>
                  <a:pt x="63436" y="121920"/>
                </a:lnTo>
                <a:lnTo>
                  <a:pt x="58145" y="116840"/>
                </a:lnTo>
                <a:lnTo>
                  <a:pt x="57480" y="116840"/>
                </a:lnTo>
                <a:lnTo>
                  <a:pt x="55346" y="115570"/>
                </a:lnTo>
                <a:lnTo>
                  <a:pt x="52108" y="113030"/>
                </a:lnTo>
                <a:lnTo>
                  <a:pt x="47904" y="109220"/>
                </a:lnTo>
                <a:lnTo>
                  <a:pt x="43484" y="105410"/>
                </a:lnTo>
                <a:lnTo>
                  <a:pt x="39766" y="100330"/>
                </a:lnTo>
                <a:lnTo>
                  <a:pt x="37439" y="100330"/>
                </a:lnTo>
                <a:lnTo>
                  <a:pt x="33464" y="96520"/>
                </a:lnTo>
                <a:lnTo>
                  <a:pt x="29857" y="93980"/>
                </a:lnTo>
                <a:lnTo>
                  <a:pt x="23609" y="87630"/>
                </a:lnTo>
                <a:lnTo>
                  <a:pt x="17246" y="81280"/>
                </a:lnTo>
                <a:lnTo>
                  <a:pt x="15836" y="80010"/>
                </a:lnTo>
                <a:close/>
              </a:path>
              <a:path w="322580" h="349250">
                <a:moveTo>
                  <a:pt x="134797" y="137160"/>
                </a:moveTo>
                <a:lnTo>
                  <a:pt x="133883" y="137160"/>
                </a:lnTo>
                <a:lnTo>
                  <a:pt x="133692" y="138430"/>
                </a:lnTo>
                <a:lnTo>
                  <a:pt x="133350" y="139700"/>
                </a:lnTo>
                <a:lnTo>
                  <a:pt x="132829" y="140970"/>
                </a:lnTo>
                <a:lnTo>
                  <a:pt x="132207" y="142240"/>
                </a:lnTo>
                <a:lnTo>
                  <a:pt x="129743" y="144780"/>
                </a:lnTo>
                <a:lnTo>
                  <a:pt x="132461" y="144780"/>
                </a:lnTo>
                <a:lnTo>
                  <a:pt x="135508" y="140970"/>
                </a:lnTo>
                <a:lnTo>
                  <a:pt x="133794" y="140970"/>
                </a:lnTo>
                <a:lnTo>
                  <a:pt x="134620" y="138430"/>
                </a:lnTo>
                <a:lnTo>
                  <a:pt x="134797" y="137160"/>
                </a:lnTo>
                <a:close/>
              </a:path>
              <a:path w="322580" h="349250">
                <a:moveTo>
                  <a:pt x="184658" y="125730"/>
                </a:moveTo>
                <a:lnTo>
                  <a:pt x="183807" y="125730"/>
                </a:lnTo>
                <a:lnTo>
                  <a:pt x="184086" y="132080"/>
                </a:lnTo>
                <a:lnTo>
                  <a:pt x="185775" y="139700"/>
                </a:lnTo>
                <a:lnTo>
                  <a:pt x="189839" y="144780"/>
                </a:lnTo>
                <a:lnTo>
                  <a:pt x="192557" y="144780"/>
                </a:lnTo>
                <a:lnTo>
                  <a:pt x="190093" y="142240"/>
                </a:lnTo>
                <a:lnTo>
                  <a:pt x="189471" y="140970"/>
                </a:lnTo>
                <a:lnTo>
                  <a:pt x="188506" y="140970"/>
                </a:lnTo>
                <a:lnTo>
                  <a:pt x="185712" y="135890"/>
                </a:lnTo>
                <a:lnTo>
                  <a:pt x="184658" y="129540"/>
                </a:lnTo>
                <a:lnTo>
                  <a:pt x="184658" y="125730"/>
                </a:lnTo>
                <a:close/>
              </a:path>
              <a:path w="322580" h="349250">
                <a:moveTo>
                  <a:pt x="250507" y="111760"/>
                </a:moveTo>
                <a:lnTo>
                  <a:pt x="248793" y="111760"/>
                </a:lnTo>
                <a:lnTo>
                  <a:pt x="249593" y="113030"/>
                </a:lnTo>
                <a:lnTo>
                  <a:pt x="249940" y="115138"/>
                </a:lnTo>
                <a:lnTo>
                  <a:pt x="249963" y="122081"/>
                </a:lnTo>
                <a:lnTo>
                  <a:pt x="248856" y="125730"/>
                </a:lnTo>
                <a:lnTo>
                  <a:pt x="245148" y="132080"/>
                </a:lnTo>
                <a:lnTo>
                  <a:pt x="236753" y="139700"/>
                </a:lnTo>
                <a:lnTo>
                  <a:pt x="235419" y="140970"/>
                </a:lnTo>
                <a:lnTo>
                  <a:pt x="234276" y="142240"/>
                </a:lnTo>
                <a:lnTo>
                  <a:pt x="233553" y="143510"/>
                </a:lnTo>
                <a:lnTo>
                  <a:pt x="233273" y="143510"/>
                </a:lnTo>
                <a:lnTo>
                  <a:pt x="233362" y="144780"/>
                </a:lnTo>
                <a:lnTo>
                  <a:pt x="234543" y="144780"/>
                </a:lnTo>
                <a:lnTo>
                  <a:pt x="235318" y="143510"/>
                </a:lnTo>
                <a:lnTo>
                  <a:pt x="239293" y="139700"/>
                </a:lnTo>
                <a:lnTo>
                  <a:pt x="241642" y="138430"/>
                </a:lnTo>
                <a:lnTo>
                  <a:pt x="243861" y="137912"/>
                </a:lnTo>
                <a:lnTo>
                  <a:pt x="244589" y="137160"/>
                </a:lnTo>
                <a:lnTo>
                  <a:pt x="248996" y="137160"/>
                </a:lnTo>
                <a:lnTo>
                  <a:pt x="248539" y="135890"/>
                </a:lnTo>
                <a:lnTo>
                  <a:pt x="242989" y="135890"/>
                </a:lnTo>
                <a:lnTo>
                  <a:pt x="246608" y="133350"/>
                </a:lnTo>
                <a:lnTo>
                  <a:pt x="251272" y="129540"/>
                </a:lnTo>
                <a:lnTo>
                  <a:pt x="248158" y="129540"/>
                </a:lnTo>
                <a:lnTo>
                  <a:pt x="249288" y="128270"/>
                </a:lnTo>
                <a:lnTo>
                  <a:pt x="250151" y="125730"/>
                </a:lnTo>
                <a:lnTo>
                  <a:pt x="250736" y="124460"/>
                </a:lnTo>
                <a:lnTo>
                  <a:pt x="251876" y="123190"/>
                </a:lnTo>
                <a:lnTo>
                  <a:pt x="251066" y="123190"/>
                </a:lnTo>
                <a:lnTo>
                  <a:pt x="251243" y="122081"/>
                </a:lnTo>
                <a:lnTo>
                  <a:pt x="251333" y="120650"/>
                </a:lnTo>
                <a:lnTo>
                  <a:pt x="251536" y="119380"/>
                </a:lnTo>
                <a:lnTo>
                  <a:pt x="251472" y="115570"/>
                </a:lnTo>
                <a:lnTo>
                  <a:pt x="251244" y="114300"/>
                </a:lnTo>
                <a:lnTo>
                  <a:pt x="252736" y="113030"/>
                </a:lnTo>
                <a:lnTo>
                  <a:pt x="250837" y="113030"/>
                </a:lnTo>
                <a:lnTo>
                  <a:pt x="250507" y="111760"/>
                </a:lnTo>
                <a:close/>
              </a:path>
              <a:path w="322580" h="349250">
                <a:moveTo>
                  <a:pt x="252146" y="144665"/>
                </a:moveTo>
                <a:close/>
              </a:path>
              <a:path w="322580" h="349250">
                <a:moveTo>
                  <a:pt x="270408" y="137160"/>
                </a:moveTo>
                <a:lnTo>
                  <a:pt x="261759" y="139700"/>
                </a:lnTo>
                <a:lnTo>
                  <a:pt x="252730" y="142170"/>
                </a:lnTo>
                <a:lnTo>
                  <a:pt x="258076" y="142240"/>
                </a:lnTo>
                <a:lnTo>
                  <a:pt x="253314" y="143510"/>
                </a:lnTo>
                <a:lnTo>
                  <a:pt x="252258" y="144554"/>
                </a:lnTo>
                <a:lnTo>
                  <a:pt x="252133" y="144780"/>
                </a:lnTo>
                <a:lnTo>
                  <a:pt x="253504" y="144780"/>
                </a:lnTo>
                <a:lnTo>
                  <a:pt x="266179" y="139700"/>
                </a:lnTo>
                <a:lnTo>
                  <a:pt x="270408" y="137160"/>
                </a:lnTo>
                <a:close/>
              </a:path>
              <a:path w="322580" h="349250">
                <a:moveTo>
                  <a:pt x="290322" y="123130"/>
                </a:moveTo>
                <a:lnTo>
                  <a:pt x="275297" y="132080"/>
                </a:lnTo>
                <a:lnTo>
                  <a:pt x="272364" y="132080"/>
                </a:lnTo>
                <a:lnTo>
                  <a:pt x="276199" y="133350"/>
                </a:lnTo>
                <a:lnTo>
                  <a:pt x="278561" y="135890"/>
                </a:lnTo>
                <a:lnTo>
                  <a:pt x="277787" y="139700"/>
                </a:lnTo>
                <a:lnTo>
                  <a:pt x="272847" y="144554"/>
                </a:lnTo>
                <a:lnTo>
                  <a:pt x="275785" y="143510"/>
                </a:lnTo>
                <a:lnTo>
                  <a:pt x="275361" y="143510"/>
                </a:lnTo>
                <a:lnTo>
                  <a:pt x="276745" y="142240"/>
                </a:lnTo>
                <a:lnTo>
                  <a:pt x="280542" y="140970"/>
                </a:lnTo>
                <a:lnTo>
                  <a:pt x="277749" y="140970"/>
                </a:lnTo>
                <a:lnTo>
                  <a:pt x="278968" y="139700"/>
                </a:lnTo>
                <a:lnTo>
                  <a:pt x="279806" y="138430"/>
                </a:lnTo>
                <a:lnTo>
                  <a:pt x="280123" y="135890"/>
                </a:lnTo>
                <a:lnTo>
                  <a:pt x="283497" y="134620"/>
                </a:lnTo>
                <a:lnTo>
                  <a:pt x="279615" y="134620"/>
                </a:lnTo>
                <a:lnTo>
                  <a:pt x="278625" y="133350"/>
                </a:lnTo>
                <a:lnTo>
                  <a:pt x="277444" y="133350"/>
                </a:lnTo>
                <a:lnTo>
                  <a:pt x="276085" y="132080"/>
                </a:lnTo>
                <a:lnTo>
                  <a:pt x="290322" y="123130"/>
                </a:lnTo>
                <a:close/>
              </a:path>
              <a:path w="322580" h="349250">
                <a:moveTo>
                  <a:pt x="46578" y="143199"/>
                </a:moveTo>
                <a:lnTo>
                  <a:pt x="46774" y="143510"/>
                </a:lnTo>
                <a:lnTo>
                  <a:pt x="46913" y="143510"/>
                </a:lnTo>
                <a:lnTo>
                  <a:pt x="46578" y="143199"/>
                </a:lnTo>
                <a:close/>
              </a:path>
              <a:path w="322580" h="349250">
                <a:moveTo>
                  <a:pt x="31601" y="137160"/>
                </a:moveTo>
                <a:lnTo>
                  <a:pt x="30149" y="137160"/>
                </a:lnTo>
                <a:lnTo>
                  <a:pt x="45542" y="142240"/>
                </a:lnTo>
                <a:lnTo>
                  <a:pt x="45974" y="142240"/>
                </a:lnTo>
                <a:lnTo>
                  <a:pt x="46578" y="143199"/>
                </a:lnTo>
                <a:lnTo>
                  <a:pt x="46913" y="143510"/>
                </a:lnTo>
                <a:lnTo>
                  <a:pt x="48364" y="143510"/>
                </a:lnTo>
                <a:lnTo>
                  <a:pt x="45780" y="140970"/>
                </a:lnTo>
                <a:lnTo>
                  <a:pt x="44538" y="140970"/>
                </a:lnTo>
                <a:lnTo>
                  <a:pt x="31601" y="137160"/>
                </a:lnTo>
                <a:close/>
              </a:path>
              <a:path w="322580" h="349250">
                <a:moveTo>
                  <a:pt x="53975" y="133350"/>
                </a:moveTo>
                <a:lnTo>
                  <a:pt x="48602" y="133350"/>
                </a:lnTo>
                <a:lnTo>
                  <a:pt x="45364" y="135890"/>
                </a:lnTo>
                <a:lnTo>
                  <a:pt x="46304" y="140970"/>
                </a:lnTo>
                <a:lnTo>
                  <a:pt x="51219" y="142240"/>
                </a:lnTo>
                <a:lnTo>
                  <a:pt x="54864" y="143510"/>
                </a:lnTo>
                <a:lnTo>
                  <a:pt x="51993" y="142240"/>
                </a:lnTo>
                <a:lnTo>
                  <a:pt x="47942" y="139700"/>
                </a:lnTo>
                <a:lnTo>
                  <a:pt x="46990" y="137160"/>
                </a:lnTo>
                <a:lnTo>
                  <a:pt x="49669" y="134620"/>
                </a:lnTo>
                <a:lnTo>
                  <a:pt x="55727" y="134620"/>
                </a:lnTo>
                <a:lnTo>
                  <a:pt x="53975" y="133350"/>
                </a:lnTo>
                <a:close/>
              </a:path>
              <a:path w="322580" h="349250">
                <a:moveTo>
                  <a:pt x="134975" y="132080"/>
                </a:moveTo>
                <a:lnTo>
                  <a:pt x="133934" y="132080"/>
                </a:lnTo>
                <a:lnTo>
                  <a:pt x="133604" y="137160"/>
                </a:lnTo>
                <a:lnTo>
                  <a:pt x="131114" y="140970"/>
                </a:lnTo>
                <a:lnTo>
                  <a:pt x="127139" y="143510"/>
                </a:lnTo>
                <a:lnTo>
                  <a:pt x="130543" y="142240"/>
                </a:lnTo>
                <a:lnTo>
                  <a:pt x="132765" y="139700"/>
                </a:lnTo>
                <a:lnTo>
                  <a:pt x="133883" y="137160"/>
                </a:lnTo>
                <a:lnTo>
                  <a:pt x="134797" y="137160"/>
                </a:lnTo>
                <a:lnTo>
                  <a:pt x="134975" y="135890"/>
                </a:lnTo>
                <a:lnTo>
                  <a:pt x="134975" y="132080"/>
                </a:lnTo>
                <a:close/>
              </a:path>
              <a:path w="322580" h="349250">
                <a:moveTo>
                  <a:pt x="141871" y="139700"/>
                </a:moveTo>
                <a:lnTo>
                  <a:pt x="140576" y="139700"/>
                </a:lnTo>
                <a:lnTo>
                  <a:pt x="140423" y="143510"/>
                </a:lnTo>
                <a:lnTo>
                  <a:pt x="141147" y="142240"/>
                </a:lnTo>
                <a:lnTo>
                  <a:pt x="141427" y="140970"/>
                </a:lnTo>
                <a:lnTo>
                  <a:pt x="141871" y="139700"/>
                </a:lnTo>
                <a:close/>
              </a:path>
              <a:path w="322580" h="349250">
                <a:moveTo>
                  <a:pt x="150660" y="107950"/>
                </a:moveTo>
                <a:lnTo>
                  <a:pt x="149529" y="107950"/>
                </a:lnTo>
                <a:lnTo>
                  <a:pt x="154165" y="114300"/>
                </a:lnTo>
                <a:lnTo>
                  <a:pt x="158623" y="123190"/>
                </a:lnTo>
                <a:lnTo>
                  <a:pt x="159905" y="130810"/>
                </a:lnTo>
                <a:lnTo>
                  <a:pt x="160083" y="132080"/>
                </a:lnTo>
                <a:lnTo>
                  <a:pt x="160159" y="133350"/>
                </a:lnTo>
                <a:lnTo>
                  <a:pt x="160274" y="143510"/>
                </a:lnTo>
                <a:lnTo>
                  <a:pt x="162026" y="143510"/>
                </a:lnTo>
                <a:lnTo>
                  <a:pt x="162147" y="133350"/>
                </a:lnTo>
                <a:lnTo>
                  <a:pt x="162217" y="132080"/>
                </a:lnTo>
                <a:lnTo>
                  <a:pt x="162394" y="130810"/>
                </a:lnTo>
                <a:lnTo>
                  <a:pt x="162822" y="128270"/>
                </a:lnTo>
                <a:lnTo>
                  <a:pt x="161150" y="128270"/>
                </a:lnTo>
                <a:lnTo>
                  <a:pt x="159737" y="121920"/>
                </a:lnTo>
                <a:lnTo>
                  <a:pt x="158419" y="121920"/>
                </a:lnTo>
                <a:lnTo>
                  <a:pt x="154900" y="114300"/>
                </a:lnTo>
                <a:lnTo>
                  <a:pt x="150660" y="107950"/>
                </a:lnTo>
                <a:close/>
              </a:path>
              <a:path w="322580" h="349250">
                <a:moveTo>
                  <a:pt x="170808" y="114414"/>
                </a:moveTo>
                <a:lnTo>
                  <a:pt x="170141" y="116840"/>
                </a:lnTo>
                <a:lnTo>
                  <a:pt x="167930" y="121920"/>
                </a:lnTo>
                <a:lnTo>
                  <a:pt x="165731" y="128270"/>
                </a:lnTo>
                <a:lnTo>
                  <a:pt x="163708" y="134620"/>
                </a:lnTo>
                <a:lnTo>
                  <a:pt x="162026" y="143510"/>
                </a:lnTo>
                <a:lnTo>
                  <a:pt x="162725" y="143510"/>
                </a:lnTo>
                <a:lnTo>
                  <a:pt x="162902" y="142240"/>
                </a:lnTo>
                <a:lnTo>
                  <a:pt x="163588" y="142240"/>
                </a:lnTo>
                <a:lnTo>
                  <a:pt x="163436" y="139700"/>
                </a:lnTo>
                <a:lnTo>
                  <a:pt x="164985" y="132080"/>
                </a:lnTo>
                <a:lnTo>
                  <a:pt x="167132" y="125730"/>
                </a:lnTo>
                <a:lnTo>
                  <a:pt x="169240" y="120650"/>
                </a:lnTo>
                <a:lnTo>
                  <a:pt x="170476" y="120650"/>
                </a:lnTo>
                <a:lnTo>
                  <a:pt x="170808" y="114414"/>
                </a:lnTo>
                <a:close/>
              </a:path>
              <a:path w="322580" h="349250">
                <a:moveTo>
                  <a:pt x="179476" y="133350"/>
                </a:moveTo>
                <a:lnTo>
                  <a:pt x="178904" y="133350"/>
                </a:lnTo>
                <a:lnTo>
                  <a:pt x="179349" y="135890"/>
                </a:lnTo>
                <a:lnTo>
                  <a:pt x="179984" y="138430"/>
                </a:lnTo>
                <a:lnTo>
                  <a:pt x="180873" y="140970"/>
                </a:lnTo>
                <a:lnTo>
                  <a:pt x="181152" y="142240"/>
                </a:lnTo>
                <a:lnTo>
                  <a:pt x="181876" y="143510"/>
                </a:lnTo>
                <a:lnTo>
                  <a:pt x="181724" y="139700"/>
                </a:lnTo>
                <a:lnTo>
                  <a:pt x="182088" y="139700"/>
                </a:lnTo>
                <a:lnTo>
                  <a:pt x="182029" y="138430"/>
                </a:lnTo>
                <a:lnTo>
                  <a:pt x="180848" y="138430"/>
                </a:lnTo>
                <a:lnTo>
                  <a:pt x="179476" y="133350"/>
                </a:lnTo>
                <a:close/>
              </a:path>
              <a:path w="322580" h="349250">
                <a:moveTo>
                  <a:pt x="188696" y="137160"/>
                </a:moveTo>
                <a:lnTo>
                  <a:pt x="188417" y="137160"/>
                </a:lnTo>
                <a:lnTo>
                  <a:pt x="189534" y="139700"/>
                </a:lnTo>
                <a:lnTo>
                  <a:pt x="191757" y="142240"/>
                </a:lnTo>
                <a:lnTo>
                  <a:pt x="195160" y="143510"/>
                </a:lnTo>
                <a:lnTo>
                  <a:pt x="191185" y="140970"/>
                </a:lnTo>
                <a:lnTo>
                  <a:pt x="188696" y="137160"/>
                </a:lnTo>
                <a:close/>
              </a:path>
              <a:path w="322580" h="349250">
                <a:moveTo>
                  <a:pt x="275291" y="134620"/>
                </a:moveTo>
                <a:lnTo>
                  <a:pt x="272605" y="134620"/>
                </a:lnTo>
                <a:lnTo>
                  <a:pt x="275297" y="137160"/>
                </a:lnTo>
                <a:lnTo>
                  <a:pt x="274332" y="139700"/>
                </a:lnTo>
                <a:lnTo>
                  <a:pt x="270281" y="142240"/>
                </a:lnTo>
                <a:lnTo>
                  <a:pt x="267411" y="143510"/>
                </a:lnTo>
                <a:lnTo>
                  <a:pt x="271056" y="142240"/>
                </a:lnTo>
                <a:lnTo>
                  <a:pt x="275971" y="140970"/>
                </a:lnTo>
                <a:lnTo>
                  <a:pt x="276910" y="135890"/>
                </a:lnTo>
                <a:lnTo>
                  <a:pt x="275291" y="134620"/>
                </a:lnTo>
                <a:close/>
              </a:path>
              <a:path w="322580" h="349250">
                <a:moveTo>
                  <a:pt x="292125" y="137160"/>
                </a:moveTo>
                <a:lnTo>
                  <a:pt x="276745" y="142240"/>
                </a:lnTo>
                <a:lnTo>
                  <a:pt x="275361" y="143510"/>
                </a:lnTo>
                <a:lnTo>
                  <a:pt x="275501" y="143510"/>
                </a:lnTo>
                <a:lnTo>
                  <a:pt x="276809" y="142240"/>
                </a:lnTo>
                <a:lnTo>
                  <a:pt x="292125" y="137160"/>
                </a:lnTo>
                <a:close/>
              </a:path>
              <a:path w="322580" h="349250">
                <a:moveTo>
                  <a:pt x="293640" y="137160"/>
                </a:moveTo>
                <a:lnTo>
                  <a:pt x="292125" y="137160"/>
                </a:lnTo>
                <a:lnTo>
                  <a:pt x="276809" y="142240"/>
                </a:lnTo>
                <a:lnTo>
                  <a:pt x="275501" y="143510"/>
                </a:lnTo>
                <a:lnTo>
                  <a:pt x="275785" y="143510"/>
                </a:lnTo>
                <a:lnTo>
                  <a:pt x="293640" y="137160"/>
                </a:lnTo>
                <a:close/>
              </a:path>
              <a:path w="322580" h="349250">
                <a:moveTo>
                  <a:pt x="140177" y="140438"/>
                </a:moveTo>
                <a:lnTo>
                  <a:pt x="139763" y="142240"/>
                </a:lnTo>
                <a:lnTo>
                  <a:pt x="139644" y="142766"/>
                </a:lnTo>
                <a:lnTo>
                  <a:pt x="140093" y="142240"/>
                </a:lnTo>
                <a:lnTo>
                  <a:pt x="140177" y="140438"/>
                </a:lnTo>
                <a:close/>
              </a:path>
              <a:path w="322580" h="349250">
                <a:moveTo>
                  <a:pt x="182122" y="140438"/>
                </a:moveTo>
                <a:lnTo>
                  <a:pt x="182206" y="142240"/>
                </a:lnTo>
                <a:lnTo>
                  <a:pt x="182656" y="142766"/>
                </a:lnTo>
                <a:lnTo>
                  <a:pt x="182122" y="140438"/>
                </a:lnTo>
                <a:close/>
              </a:path>
              <a:path w="322580" h="349250">
                <a:moveTo>
                  <a:pt x="30149" y="137160"/>
                </a:moveTo>
                <a:lnTo>
                  <a:pt x="45478" y="142240"/>
                </a:lnTo>
                <a:lnTo>
                  <a:pt x="30149" y="137160"/>
                </a:lnTo>
                <a:close/>
              </a:path>
              <a:path w="322580" h="349250">
                <a:moveTo>
                  <a:pt x="69545" y="142170"/>
                </a:moveTo>
                <a:lnTo>
                  <a:pt x="69799" y="142240"/>
                </a:lnTo>
                <a:lnTo>
                  <a:pt x="69545" y="142170"/>
                </a:lnTo>
                <a:close/>
              </a:path>
              <a:path w="322580" h="349250">
                <a:moveTo>
                  <a:pt x="122715" y="105410"/>
                </a:moveTo>
                <a:lnTo>
                  <a:pt x="120218" y="105410"/>
                </a:lnTo>
                <a:lnTo>
                  <a:pt x="127571" y="111760"/>
                </a:lnTo>
                <a:lnTo>
                  <a:pt x="132003" y="119380"/>
                </a:lnTo>
                <a:lnTo>
                  <a:pt x="132624" y="127000"/>
                </a:lnTo>
                <a:lnTo>
                  <a:pt x="132689" y="129540"/>
                </a:lnTo>
                <a:lnTo>
                  <a:pt x="131851" y="135890"/>
                </a:lnTo>
                <a:lnTo>
                  <a:pt x="128371" y="140970"/>
                </a:lnTo>
                <a:lnTo>
                  <a:pt x="119380" y="140970"/>
                </a:lnTo>
                <a:lnTo>
                  <a:pt x="120548" y="142240"/>
                </a:lnTo>
                <a:lnTo>
                  <a:pt x="128600" y="142240"/>
                </a:lnTo>
                <a:lnTo>
                  <a:pt x="132194" y="138430"/>
                </a:lnTo>
                <a:lnTo>
                  <a:pt x="133591" y="133350"/>
                </a:lnTo>
                <a:lnTo>
                  <a:pt x="133934" y="132080"/>
                </a:lnTo>
                <a:lnTo>
                  <a:pt x="134975" y="132080"/>
                </a:lnTo>
                <a:lnTo>
                  <a:pt x="134835" y="130810"/>
                </a:lnTo>
                <a:lnTo>
                  <a:pt x="134645" y="129540"/>
                </a:lnTo>
                <a:lnTo>
                  <a:pt x="135017" y="127000"/>
                </a:lnTo>
                <a:lnTo>
                  <a:pt x="134150" y="127000"/>
                </a:lnTo>
                <a:lnTo>
                  <a:pt x="132855" y="120650"/>
                </a:lnTo>
                <a:lnTo>
                  <a:pt x="130097" y="114300"/>
                </a:lnTo>
                <a:lnTo>
                  <a:pt x="125965" y="109220"/>
                </a:lnTo>
                <a:lnTo>
                  <a:pt x="122715" y="105410"/>
                </a:lnTo>
                <a:close/>
              </a:path>
              <a:path w="322580" h="349250">
                <a:moveTo>
                  <a:pt x="189946" y="132080"/>
                </a:moveTo>
                <a:lnTo>
                  <a:pt x="188366" y="132080"/>
                </a:lnTo>
                <a:lnTo>
                  <a:pt x="188683" y="133350"/>
                </a:lnTo>
                <a:lnTo>
                  <a:pt x="190106" y="138430"/>
                </a:lnTo>
                <a:lnTo>
                  <a:pt x="193700" y="142240"/>
                </a:lnTo>
                <a:lnTo>
                  <a:pt x="201752" y="142240"/>
                </a:lnTo>
                <a:lnTo>
                  <a:pt x="202920" y="140970"/>
                </a:lnTo>
                <a:lnTo>
                  <a:pt x="193916" y="140970"/>
                </a:lnTo>
                <a:lnTo>
                  <a:pt x="190449" y="135890"/>
                </a:lnTo>
                <a:lnTo>
                  <a:pt x="189946" y="132080"/>
                </a:lnTo>
                <a:close/>
              </a:path>
              <a:path w="322580" h="349250">
                <a:moveTo>
                  <a:pt x="252730" y="142170"/>
                </a:moveTo>
                <a:lnTo>
                  <a:pt x="252476" y="142240"/>
                </a:lnTo>
                <a:lnTo>
                  <a:pt x="252717" y="142240"/>
                </a:lnTo>
                <a:close/>
              </a:path>
              <a:path w="322580" h="349250">
                <a:moveTo>
                  <a:pt x="10541" y="125730"/>
                </a:moveTo>
                <a:lnTo>
                  <a:pt x="4546" y="127000"/>
                </a:lnTo>
                <a:lnTo>
                  <a:pt x="5664" y="130810"/>
                </a:lnTo>
                <a:lnTo>
                  <a:pt x="12941" y="138430"/>
                </a:lnTo>
                <a:lnTo>
                  <a:pt x="22821" y="140970"/>
                </a:lnTo>
                <a:lnTo>
                  <a:pt x="16738" y="138430"/>
                </a:lnTo>
                <a:lnTo>
                  <a:pt x="8890" y="132080"/>
                </a:lnTo>
                <a:lnTo>
                  <a:pt x="7061" y="128270"/>
                </a:lnTo>
                <a:lnTo>
                  <a:pt x="19215" y="128270"/>
                </a:lnTo>
                <a:lnTo>
                  <a:pt x="10541" y="125730"/>
                </a:lnTo>
                <a:close/>
              </a:path>
              <a:path w="322580" h="349250">
                <a:moveTo>
                  <a:pt x="7429" y="101600"/>
                </a:moveTo>
                <a:lnTo>
                  <a:pt x="4724" y="105410"/>
                </a:lnTo>
                <a:lnTo>
                  <a:pt x="7137" y="113030"/>
                </a:lnTo>
                <a:lnTo>
                  <a:pt x="11798" y="120650"/>
                </a:lnTo>
                <a:lnTo>
                  <a:pt x="14592" y="123190"/>
                </a:lnTo>
                <a:lnTo>
                  <a:pt x="17729" y="124460"/>
                </a:lnTo>
                <a:lnTo>
                  <a:pt x="8496" y="124460"/>
                </a:lnTo>
                <a:lnTo>
                  <a:pt x="17284" y="125730"/>
                </a:lnTo>
                <a:lnTo>
                  <a:pt x="22059" y="128270"/>
                </a:lnTo>
                <a:lnTo>
                  <a:pt x="27660" y="130810"/>
                </a:lnTo>
                <a:lnTo>
                  <a:pt x="29108" y="130810"/>
                </a:lnTo>
                <a:lnTo>
                  <a:pt x="32029" y="132080"/>
                </a:lnTo>
                <a:lnTo>
                  <a:pt x="42164" y="135890"/>
                </a:lnTo>
                <a:lnTo>
                  <a:pt x="42481" y="138430"/>
                </a:lnTo>
                <a:lnTo>
                  <a:pt x="43319" y="139700"/>
                </a:lnTo>
                <a:lnTo>
                  <a:pt x="44538" y="140970"/>
                </a:lnTo>
                <a:lnTo>
                  <a:pt x="45780" y="140970"/>
                </a:lnTo>
                <a:lnTo>
                  <a:pt x="44488" y="139700"/>
                </a:lnTo>
                <a:lnTo>
                  <a:pt x="43713" y="135890"/>
                </a:lnTo>
                <a:lnTo>
                  <a:pt x="44894" y="134620"/>
                </a:lnTo>
                <a:lnTo>
                  <a:pt x="42672" y="134620"/>
                </a:lnTo>
                <a:lnTo>
                  <a:pt x="39992" y="133350"/>
                </a:lnTo>
                <a:lnTo>
                  <a:pt x="33680" y="130810"/>
                </a:lnTo>
                <a:lnTo>
                  <a:pt x="28219" y="128270"/>
                </a:lnTo>
                <a:lnTo>
                  <a:pt x="21412" y="125730"/>
                </a:lnTo>
                <a:lnTo>
                  <a:pt x="14985" y="121920"/>
                </a:lnTo>
                <a:lnTo>
                  <a:pt x="11373" y="116173"/>
                </a:lnTo>
                <a:lnTo>
                  <a:pt x="10782" y="115570"/>
                </a:lnTo>
                <a:lnTo>
                  <a:pt x="10721" y="115138"/>
                </a:lnTo>
                <a:lnTo>
                  <a:pt x="8597" y="111760"/>
                </a:lnTo>
                <a:lnTo>
                  <a:pt x="7137" y="106680"/>
                </a:lnTo>
                <a:lnTo>
                  <a:pt x="7175" y="104140"/>
                </a:lnTo>
                <a:lnTo>
                  <a:pt x="16001" y="104140"/>
                </a:lnTo>
                <a:lnTo>
                  <a:pt x="7429" y="101600"/>
                </a:lnTo>
                <a:close/>
              </a:path>
              <a:path w="322580" h="349250">
                <a:moveTo>
                  <a:pt x="80149" y="139700"/>
                </a:moveTo>
                <a:lnTo>
                  <a:pt x="78257" y="139700"/>
                </a:lnTo>
                <a:lnTo>
                  <a:pt x="81381" y="140970"/>
                </a:lnTo>
                <a:lnTo>
                  <a:pt x="80149" y="139700"/>
                </a:lnTo>
                <a:close/>
              </a:path>
              <a:path w="322580" h="349250">
                <a:moveTo>
                  <a:pt x="137185" y="114300"/>
                </a:moveTo>
                <a:lnTo>
                  <a:pt x="136804" y="114300"/>
                </a:lnTo>
                <a:lnTo>
                  <a:pt x="137248" y="116840"/>
                </a:lnTo>
                <a:lnTo>
                  <a:pt x="137502" y="119380"/>
                </a:lnTo>
                <a:lnTo>
                  <a:pt x="137572" y="120650"/>
                </a:lnTo>
                <a:lnTo>
                  <a:pt x="137642" y="129540"/>
                </a:lnTo>
                <a:lnTo>
                  <a:pt x="136588" y="135890"/>
                </a:lnTo>
                <a:lnTo>
                  <a:pt x="133794" y="140970"/>
                </a:lnTo>
                <a:lnTo>
                  <a:pt x="135508" y="140970"/>
                </a:lnTo>
                <a:lnTo>
                  <a:pt x="136525" y="139700"/>
                </a:lnTo>
                <a:lnTo>
                  <a:pt x="138214" y="132080"/>
                </a:lnTo>
                <a:lnTo>
                  <a:pt x="138493" y="125730"/>
                </a:lnTo>
                <a:lnTo>
                  <a:pt x="140489" y="125730"/>
                </a:lnTo>
                <a:lnTo>
                  <a:pt x="140296" y="124460"/>
                </a:lnTo>
                <a:lnTo>
                  <a:pt x="138099" y="116840"/>
                </a:lnTo>
                <a:lnTo>
                  <a:pt x="137185" y="114300"/>
                </a:lnTo>
                <a:close/>
              </a:path>
              <a:path w="322580" h="349250">
                <a:moveTo>
                  <a:pt x="193666" y="106680"/>
                </a:moveTo>
                <a:lnTo>
                  <a:pt x="193116" y="106680"/>
                </a:lnTo>
                <a:lnTo>
                  <a:pt x="191037" y="108081"/>
                </a:lnTo>
                <a:lnTo>
                  <a:pt x="189242" y="111760"/>
                </a:lnTo>
                <a:lnTo>
                  <a:pt x="187477" y="118110"/>
                </a:lnTo>
                <a:lnTo>
                  <a:pt x="187096" y="120650"/>
                </a:lnTo>
                <a:lnTo>
                  <a:pt x="187096" y="125730"/>
                </a:lnTo>
                <a:lnTo>
                  <a:pt x="187655" y="129540"/>
                </a:lnTo>
                <a:lnTo>
                  <a:pt x="187464" y="130810"/>
                </a:lnTo>
                <a:lnTo>
                  <a:pt x="187337" y="135890"/>
                </a:lnTo>
                <a:lnTo>
                  <a:pt x="187680" y="138430"/>
                </a:lnTo>
                <a:lnTo>
                  <a:pt x="188506" y="140970"/>
                </a:lnTo>
                <a:lnTo>
                  <a:pt x="189471" y="140970"/>
                </a:lnTo>
                <a:lnTo>
                  <a:pt x="188950" y="139700"/>
                </a:lnTo>
                <a:lnTo>
                  <a:pt x="188607" y="138430"/>
                </a:lnTo>
                <a:lnTo>
                  <a:pt x="188417" y="137160"/>
                </a:lnTo>
                <a:lnTo>
                  <a:pt x="188696" y="137160"/>
                </a:lnTo>
                <a:lnTo>
                  <a:pt x="188429" y="133350"/>
                </a:lnTo>
                <a:lnTo>
                  <a:pt x="188366" y="132080"/>
                </a:lnTo>
                <a:lnTo>
                  <a:pt x="189946" y="132080"/>
                </a:lnTo>
                <a:lnTo>
                  <a:pt x="189611" y="129540"/>
                </a:lnTo>
                <a:lnTo>
                  <a:pt x="189676" y="127000"/>
                </a:lnTo>
                <a:lnTo>
                  <a:pt x="188150" y="127000"/>
                </a:lnTo>
                <a:lnTo>
                  <a:pt x="187731" y="123190"/>
                </a:lnTo>
                <a:lnTo>
                  <a:pt x="188036" y="119380"/>
                </a:lnTo>
                <a:lnTo>
                  <a:pt x="190804" y="109220"/>
                </a:lnTo>
                <a:lnTo>
                  <a:pt x="193666" y="106680"/>
                </a:lnTo>
                <a:close/>
              </a:path>
              <a:path w="322580" h="349250">
                <a:moveTo>
                  <a:pt x="245317" y="137573"/>
                </a:moveTo>
                <a:lnTo>
                  <a:pt x="243860" y="137913"/>
                </a:lnTo>
                <a:lnTo>
                  <a:pt x="240906" y="140970"/>
                </a:lnTo>
                <a:lnTo>
                  <a:pt x="244017" y="139700"/>
                </a:lnTo>
                <a:lnTo>
                  <a:pt x="250037" y="139700"/>
                </a:lnTo>
                <a:lnTo>
                  <a:pt x="246824" y="138430"/>
                </a:lnTo>
                <a:lnTo>
                  <a:pt x="245317" y="137573"/>
                </a:lnTo>
                <a:close/>
              </a:path>
              <a:path w="322580" h="349250">
                <a:moveTo>
                  <a:pt x="307924" y="132080"/>
                </a:moveTo>
                <a:lnTo>
                  <a:pt x="277749" y="140970"/>
                </a:lnTo>
                <a:lnTo>
                  <a:pt x="280542" y="140970"/>
                </a:lnTo>
                <a:lnTo>
                  <a:pt x="292125" y="137160"/>
                </a:lnTo>
                <a:lnTo>
                  <a:pt x="293640" y="137160"/>
                </a:lnTo>
                <a:lnTo>
                  <a:pt x="307924" y="132080"/>
                </a:lnTo>
                <a:close/>
              </a:path>
              <a:path w="322580" h="349250">
                <a:moveTo>
                  <a:pt x="317356" y="128270"/>
                </a:moveTo>
                <a:lnTo>
                  <a:pt x="315214" y="128270"/>
                </a:lnTo>
                <a:lnTo>
                  <a:pt x="313385" y="132080"/>
                </a:lnTo>
                <a:lnTo>
                  <a:pt x="305549" y="138430"/>
                </a:lnTo>
                <a:lnTo>
                  <a:pt x="299453" y="140970"/>
                </a:lnTo>
                <a:lnTo>
                  <a:pt x="309346" y="138430"/>
                </a:lnTo>
                <a:lnTo>
                  <a:pt x="316611" y="130810"/>
                </a:lnTo>
                <a:lnTo>
                  <a:pt x="317356" y="128270"/>
                </a:lnTo>
                <a:close/>
              </a:path>
              <a:path w="322580" h="349250">
                <a:moveTo>
                  <a:pt x="140489" y="125730"/>
                </a:moveTo>
                <a:lnTo>
                  <a:pt x="139293" y="125730"/>
                </a:lnTo>
                <a:lnTo>
                  <a:pt x="139852" y="128270"/>
                </a:lnTo>
                <a:lnTo>
                  <a:pt x="140258" y="130810"/>
                </a:lnTo>
                <a:lnTo>
                  <a:pt x="140322" y="132080"/>
                </a:lnTo>
                <a:lnTo>
                  <a:pt x="140390" y="135890"/>
                </a:lnTo>
                <a:lnTo>
                  <a:pt x="140177" y="140438"/>
                </a:lnTo>
                <a:lnTo>
                  <a:pt x="140347" y="139700"/>
                </a:lnTo>
                <a:lnTo>
                  <a:pt x="141871" y="139700"/>
                </a:lnTo>
                <a:lnTo>
                  <a:pt x="142316" y="138430"/>
                </a:lnTo>
                <a:lnTo>
                  <a:pt x="141465" y="138430"/>
                </a:lnTo>
                <a:lnTo>
                  <a:pt x="141452" y="132080"/>
                </a:lnTo>
                <a:lnTo>
                  <a:pt x="140489" y="125730"/>
                </a:lnTo>
                <a:close/>
              </a:path>
              <a:path w="322580" h="349250">
                <a:moveTo>
                  <a:pt x="182088" y="139700"/>
                </a:moveTo>
                <a:lnTo>
                  <a:pt x="181952" y="139700"/>
                </a:lnTo>
                <a:lnTo>
                  <a:pt x="182122" y="140438"/>
                </a:lnTo>
                <a:lnTo>
                  <a:pt x="182088" y="139700"/>
                </a:lnTo>
                <a:close/>
              </a:path>
              <a:path w="322580" h="349250">
                <a:moveTo>
                  <a:pt x="118440" y="138430"/>
                </a:moveTo>
                <a:lnTo>
                  <a:pt x="117894" y="139700"/>
                </a:lnTo>
                <a:lnTo>
                  <a:pt x="118757" y="139700"/>
                </a:lnTo>
                <a:lnTo>
                  <a:pt x="118440" y="138430"/>
                </a:lnTo>
                <a:close/>
              </a:path>
              <a:path w="322580" h="349250">
                <a:moveTo>
                  <a:pt x="203860" y="138430"/>
                </a:moveTo>
                <a:lnTo>
                  <a:pt x="203542" y="139700"/>
                </a:lnTo>
                <a:lnTo>
                  <a:pt x="204406" y="139700"/>
                </a:lnTo>
                <a:lnTo>
                  <a:pt x="203860" y="138430"/>
                </a:lnTo>
                <a:close/>
              </a:path>
              <a:path w="322580" h="349250">
                <a:moveTo>
                  <a:pt x="57886" y="125730"/>
                </a:moveTo>
                <a:lnTo>
                  <a:pt x="68745" y="133350"/>
                </a:lnTo>
                <a:lnTo>
                  <a:pt x="72529" y="137160"/>
                </a:lnTo>
                <a:lnTo>
                  <a:pt x="69088" y="138430"/>
                </a:lnTo>
                <a:lnTo>
                  <a:pt x="72866" y="138430"/>
                </a:lnTo>
                <a:lnTo>
                  <a:pt x="75184" y="137160"/>
                </a:lnTo>
                <a:lnTo>
                  <a:pt x="73279" y="137160"/>
                </a:lnTo>
                <a:lnTo>
                  <a:pt x="71589" y="134620"/>
                </a:lnTo>
                <a:lnTo>
                  <a:pt x="68503" y="132080"/>
                </a:lnTo>
                <a:lnTo>
                  <a:pt x="65925" y="130810"/>
                </a:lnTo>
                <a:lnTo>
                  <a:pt x="70040" y="130810"/>
                </a:lnTo>
                <a:lnTo>
                  <a:pt x="57886" y="125730"/>
                </a:lnTo>
                <a:close/>
              </a:path>
              <a:path w="322580" h="349250">
                <a:moveTo>
                  <a:pt x="137388" y="104140"/>
                </a:moveTo>
                <a:lnTo>
                  <a:pt x="136486" y="104140"/>
                </a:lnTo>
                <a:lnTo>
                  <a:pt x="137706" y="106680"/>
                </a:lnTo>
                <a:lnTo>
                  <a:pt x="140690" y="109220"/>
                </a:lnTo>
                <a:lnTo>
                  <a:pt x="141401" y="110490"/>
                </a:lnTo>
                <a:lnTo>
                  <a:pt x="141986" y="111760"/>
                </a:lnTo>
                <a:lnTo>
                  <a:pt x="142989" y="114300"/>
                </a:lnTo>
                <a:lnTo>
                  <a:pt x="143560" y="118110"/>
                </a:lnTo>
                <a:lnTo>
                  <a:pt x="143551" y="122985"/>
                </a:lnTo>
                <a:lnTo>
                  <a:pt x="143425" y="127000"/>
                </a:lnTo>
                <a:lnTo>
                  <a:pt x="143179" y="132080"/>
                </a:lnTo>
                <a:lnTo>
                  <a:pt x="141465" y="138430"/>
                </a:lnTo>
                <a:lnTo>
                  <a:pt x="142316" y="138430"/>
                </a:lnTo>
                <a:lnTo>
                  <a:pt x="142951" y="135890"/>
                </a:lnTo>
                <a:lnTo>
                  <a:pt x="143408" y="133350"/>
                </a:lnTo>
                <a:lnTo>
                  <a:pt x="144437" y="133350"/>
                </a:lnTo>
                <a:lnTo>
                  <a:pt x="143776" y="130810"/>
                </a:lnTo>
                <a:lnTo>
                  <a:pt x="144157" y="127000"/>
                </a:lnTo>
                <a:lnTo>
                  <a:pt x="144240" y="125730"/>
                </a:lnTo>
                <a:lnTo>
                  <a:pt x="144359" y="122985"/>
                </a:lnTo>
                <a:lnTo>
                  <a:pt x="144386" y="121920"/>
                </a:lnTo>
                <a:lnTo>
                  <a:pt x="145237" y="121920"/>
                </a:lnTo>
                <a:lnTo>
                  <a:pt x="145008" y="120650"/>
                </a:lnTo>
                <a:lnTo>
                  <a:pt x="146034" y="120650"/>
                </a:lnTo>
                <a:lnTo>
                  <a:pt x="144373" y="116840"/>
                </a:lnTo>
                <a:lnTo>
                  <a:pt x="144018" y="115570"/>
                </a:lnTo>
                <a:lnTo>
                  <a:pt x="143560" y="114300"/>
                </a:lnTo>
                <a:lnTo>
                  <a:pt x="142963" y="111760"/>
                </a:lnTo>
                <a:lnTo>
                  <a:pt x="143395" y="111760"/>
                </a:lnTo>
                <a:lnTo>
                  <a:pt x="137388" y="104140"/>
                </a:lnTo>
                <a:close/>
              </a:path>
              <a:path w="322580" h="349250">
                <a:moveTo>
                  <a:pt x="151491" y="114414"/>
                </a:moveTo>
                <a:lnTo>
                  <a:pt x="151756" y="119380"/>
                </a:lnTo>
                <a:lnTo>
                  <a:pt x="151836" y="133350"/>
                </a:lnTo>
                <a:lnTo>
                  <a:pt x="151726" y="135890"/>
                </a:lnTo>
                <a:lnTo>
                  <a:pt x="151320" y="138430"/>
                </a:lnTo>
                <a:lnTo>
                  <a:pt x="152349" y="138430"/>
                </a:lnTo>
                <a:lnTo>
                  <a:pt x="152615" y="134620"/>
                </a:lnTo>
                <a:lnTo>
                  <a:pt x="153689" y="134620"/>
                </a:lnTo>
                <a:lnTo>
                  <a:pt x="152742" y="130810"/>
                </a:lnTo>
                <a:lnTo>
                  <a:pt x="152654" y="124460"/>
                </a:lnTo>
                <a:lnTo>
                  <a:pt x="152476" y="121920"/>
                </a:lnTo>
                <a:lnTo>
                  <a:pt x="153339" y="121920"/>
                </a:lnTo>
                <a:lnTo>
                  <a:pt x="153060" y="120650"/>
                </a:lnTo>
                <a:lnTo>
                  <a:pt x="153816" y="120650"/>
                </a:lnTo>
                <a:lnTo>
                  <a:pt x="152158" y="116840"/>
                </a:lnTo>
                <a:lnTo>
                  <a:pt x="151491" y="114414"/>
                </a:lnTo>
                <a:close/>
              </a:path>
              <a:path w="322580" h="349250">
                <a:moveTo>
                  <a:pt x="153339" y="121920"/>
                </a:moveTo>
                <a:lnTo>
                  <a:pt x="152476" y="121920"/>
                </a:lnTo>
                <a:lnTo>
                  <a:pt x="153517" y="125730"/>
                </a:lnTo>
                <a:lnTo>
                  <a:pt x="154914" y="133350"/>
                </a:lnTo>
                <a:lnTo>
                  <a:pt x="155765" y="138430"/>
                </a:lnTo>
                <a:lnTo>
                  <a:pt x="155219" y="132080"/>
                </a:lnTo>
                <a:lnTo>
                  <a:pt x="154178" y="125730"/>
                </a:lnTo>
                <a:lnTo>
                  <a:pt x="153339" y="121920"/>
                </a:lnTo>
                <a:close/>
              </a:path>
              <a:path w="322580" h="349250">
                <a:moveTo>
                  <a:pt x="170476" y="120650"/>
                </a:moveTo>
                <a:lnTo>
                  <a:pt x="169240" y="120650"/>
                </a:lnTo>
                <a:lnTo>
                  <a:pt x="168122" y="125730"/>
                </a:lnTo>
                <a:lnTo>
                  <a:pt x="167081" y="132080"/>
                </a:lnTo>
                <a:lnTo>
                  <a:pt x="166535" y="138430"/>
                </a:lnTo>
                <a:lnTo>
                  <a:pt x="167386" y="133350"/>
                </a:lnTo>
                <a:lnTo>
                  <a:pt x="168783" y="125730"/>
                </a:lnTo>
                <a:lnTo>
                  <a:pt x="169824" y="121920"/>
                </a:lnTo>
                <a:lnTo>
                  <a:pt x="170408" y="121920"/>
                </a:lnTo>
                <a:lnTo>
                  <a:pt x="170476" y="120650"/>
                </a:lnTo>
                <a:close/>
              </a:path>
              <a:path w="322580" h="349250">
                <a:moveTo>
                  <a:pt x="180314" y="111760"/>
                </a:moveTo>
                <a:lnTo>
                  <a:pt x="179336" y="111760"/>
                </a:lnTo>
                <a:lnTo>
                  <a:pt x="178739" y="114300"/>
                </a:lnTo>
                <a:lnTo>
                  <a:pt x="178282" y="115570"/>
                </a:lnTo>
                <a:lnTo>
                  <a:pt x="177927" y="116840"/>
                </a:lnTo>
                <a:lnTo>
                  <a:pt x="175158" y="123190"/>
                </a:lnTo>
                <a:lnTo>
                  <a:pt x="172567" y="132080"/>
                </a:lnTo>
                <a:lnTo>
                  <a:pt x="170980" y="138430"/>
                </a:lnTo>
                <a:lnTo>
                  <a:pt x="171824" y="138430"/>
                </a:lnTo>
                <a:lnTo>
                  <a:pt x="172110" y="137160"/>
                </a:lnTo>
                <a:lnTo>
                  <a:pt x="172812" y="137160"/>
                </a:lnTo>
                <a:lnTo>
                  <a:pt x="172580" y="135890"/>
                </a:lnTo>
                <a:lnTo>
                  <a:pt x="173837" y="130810"/>
                </a:lnTo>
                <a:lnTo>
                  <a:pt x="175488" y="125730"/>
                </a:lnTo>
                <a:lnTo>
                  <a:pt x="177292" y="120650"/>
                </a:lnTo>
                <a:lnTo>
                  <a:pt x="178752" y="120650"/>
                </a:lnTo>
                <a:lnTo>
                  <a:pt x="178739" y="118110"/>
                </a:lnTo>
                <a:lnTo>
                  <a:pt x="179311" y="114300"/>
                </a:lnTo>
                <a:lnTo>
                  <a:pt x="180314" y="111760"/>
                </a:lnTo>
                <a:close/>
              </a:path>
              <a:path w="322580" h="349250">
                <a:moveTo>
                  <a:pt x="185496" y="114300"/>
                </a:moveTo>
                <a:lnTo>
                  <a:pt x="185115" y="114300"/>
                </a:lnTo>
                <a:lnTo>
                  <a:pt x="184200" y="116840"/>
                </a:lnTo>
                <a:lnTo>
                  <a:pt x="182003" y="124460"/>
                </a:lnTo>
                <a:lnTo>
                  <a:pt x="180848" y="132080"/>
                </a:lnTo>
                <a:lnTo>
                  <a:pt x="180848" y="138430"/>
                </a:lnTo>
                <a:lnTo>
                  <a:pt x="182029" y="138430"/>
                </a:lnTo>
                <a:lnTo>
                  <a:pt x="181910" y="135890"/>
                </a:lnTo>
                <a:lnTo>
                  <a:pt x="181978" y="132080"/>
                </a:lnTo>
                <a:lnTo>
                  <a:pt x="182041" y="130810"/>
                </a:lnTo>
                <a:lnTo>
                  <a:pt x="182448" y="128270"/>
                </a:lnTo>
                <a:lnTo>
                  <a:pt x="183007" y="125730"/>
                </a:lnTo>
                <a:lnTo>
                  <a:pt x="184658" y="125730"/>
                </a:lnTo>
                <a:lnTo>
                  <a:pt x="184727" y="120650"/>
                </a:lnTo>
                <a:lnTo>
                  <a:pt x="184797" y="119380"/>
                </a:lnTo>
                <a:lnTo>
                  <a:pt x="185051" y="116840"/>
                </a:lnTo>
                <a:lnTo>
                  <a:pt x="185496" y="114300"/>
                </a:lnTo>
                <a:close/>
              </a:path>
              <a:path w="322580" h="349250">
                <a:moveTo>
                  <a:pt x="267004" y="133350"/>
                </a:moveTo>
                <a:lnTo>
                  <a:pt x="262940" y="133350"/>
                </a:lnTo>
                <a:lnTo>
                  <a:pt x="254927" y="137160"/>
                </a:lnTo>
                <a:lnTo>
                  <a:pt x="253187" y="138430"/>
                </a:lnTo>
                <a:lnTo>
                  <a:pt x="255028" y="138430"/>
                </a:lnTo>
                <a:lnTo>
                  <a:pt x="263512" y="134620"/>
                </a:lnTo>
                <a:lnTo>
                  <a:pt x="265734" y="134620"/>
                </a:lnTo>
                <a:lnTo>
                  <a:pt x="267004" y="13335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6958" y="137573"/>
                </a:lnTo>
                <a:lnTo>
                  <a:pt x="78416" y="13791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4589" y="137160"/>
                </a:moveTo>
                <a:lnTo>
                  <a:pt x="243861" y="137912"/>
                </a:lnTo>
                <a:lnTo>
                  <a:pt x="245317" y="137573"/>
                </a:lnTo>
                <a:lnTo>
                  <a:pt x="244589" y="137160"/>
                </a:lnTo>
                <a:close/>
              </a:path>
              <a:path w="322580" h="349250">
                <a:moveTo>
                  <a:pt x="77685" y="137160"/>
                </a:moveTo>
                <a:lnTo>
                  <a:pt x="75184" y="137160"/>
                </a:lnTo>
                <a:lnTo>
                  <a:pt x="76958" y="137573"/>
                </a:lnTo>
                <a:lnTo>
                  <a:pt x="77685" y="137160"/>
                </a:lnTo>
                <a:close/>
              </a:path>
              <a:path w="322580" h="349250">
                <a:moveTo>
                  <a:pt x="247091" y="137160"/>
                </a:moveTo>
                <a:lnTo>
                  <a:pt x="244589" y="137160"/>
                </a:lnTo>
                <a:lnTo>
                  <a:pt x="245317" y="137573"/>
                </a:lnTo>
                <a:lnTo>
                  <a:pt x="247091" y="137160"/>
                </a:lnTo>
                <a:close/>
              </a:path>
              <a:path w="322580" h="349250">
                <a:moveTo>
                  <a:pt x="81762" y="127000"/>
                </a:moveTo>
                <a:lnTo>
                  <a:pt x="81165" y="127000"/>
                </a:lnTo>
                <a:lnTo>
                  <a:pt x="81191" y="128270"/>
                </a:lnTo>
                <a:lnTo>
                  <a:pt x="83756" y="129540"/>
                </a:lnTo>
                <a:lnTo>
                  <a:pt x="89509" y="137160"/>
                </a:lnTo>
                <a:lnTo>
                  <a:pt x="90982" y="137160"/>
                </a:lnTo>
                <a:lnTo>
                  <a:pt x="91541" y="135890"/>
                </a:lnTo>
                <a:lnTo>
                  <a:pt x="89979" y="135890"/>
                </a:lnTo>
                <a:lnTo>
                  <a:pt x="86131" y="132080"/>
                </a:lnTo>
                <a:lnTo>
                  <a:pt x="87610" y="132080"/>
                </a:lnTo>
                <a:lnTo>
                  <a:pt x="84950" y="129540"/>
                </a:lnTo>
                <a:lnTo>
                  <a:pt x="81762" y="127000"/>
                </a:lnTo>
                <a:close/>
              </a:path>
              <a:path w="322580" h="349250">
                <a:moveTo>
                  <a:pt x="241109" y="127000"/>
                </a:moveTo>
                <a:lnTo>
                  <a:pt x="240665" y="127000"/>
                </a:lnTo>
                <a:lnTo>
                  <a:pt x="237324" y="129540"/>
                </a:lnTo>
                <a:lnTo>
                  <a:pt x="232016" y="134620"/>
                </a:lnTo>
                <a:lnTo>
                  <a:pt x="230733" y="135890"/>
                </a:lnTo>
                <a:lnTo>
                  <a:pt x="231305" y="137160"/>
                </a:lnTo>
                <a:lnTo>
                  <a:pt x="232765" y="137160"/>
                </a:lnTo>
                <a:lnTo>
                  <a:pt x="233726" y="135890"/>
                </a:lnTo>
                <a:lnTo>
                  <a:pt x="231914" y="135890"/>
                </a:lnTo>
                <a:lnTo>
                  <a:pt x="232321" y="134620"/>
                </a:lnTo>
                <a:lnTo>
                  <a:pt x="234086" y="133350"/>
                </a:lnTo>
                <a:lnTo>
                  <a:pt x="236143" y="132080"/>
                </a:lnTo>
                <a:lnTo>
                  <a:pt x="236609" y="132080"/>
                </a:lnTo>
                <a:lnTo>
                  <a:pt x="238531" y="129540"/>
                </a:lnTo>
                <a:lnTo>
                  <a:pt x="241096" y="128270"/>
                </a:lnTo>
                <a:lnTo>
                  <a:pt x="241109" y="127000"/>
                </a:lnTo>
                <a:close/>
              </a:path>
              <a:path w="322580" h="349250">
                <a:moveTo>
                  <a:pt x="55727" y="134620"/>
                </a:moveTo>
                <a:lnTo>
                  <a:pt x="54241" y="134620"/>
                </a:lnTo>
                <a:lnTo>
                  <a:pt x="57480" y="135890"/>
                </a:lnTo>
                <a:lnTo>
                  <a:pt x="55727" y="134620"/>
                </a:lnTo>
                <a:close/>
              </a:path>
              <a:path w="322580" h="349250">
                <a:moveTo>
                  <a:pt x="70040" y="130810"/>
                </a:moveTo>
                <a:lnTo>
                  <a:pt x="65925" y="130810"/>
                </a:lnTo>
                <a:lnTo>
                  <a:pt x="68719" y="132080"/>
                </a:lnTo>
                <a:lnTo>
                  <a:pt x="72174" y="134620"/>
                </a:lnTo>
                <a:lnTo>
                  <a:pt x="74650" y="135890"/>
                </a:lnTo>
                <a:lnTo>
                  <a:pt x="75603" y="135890"/>
                </a:lnTo>
                <a:lnTo>
                  <a:pt x="70040" y="130810"/>
                </a:lnTo>
                <a:close/>
              </a:path>
              <a:path w="322580" h="349250">
                <a:moveTo>
                  <a:pt x="87610" y="132080"/>
                </a:moveTo>
                <a:lnTo>
                  <a:pt x="86131" y="132080"/>
                </a:lnTo>
                <a:lnTo>
                  <a:pt x="88201" y="133350"/>
                </a:lnTo>
                <a:lnTo>
                  <a:pt x="89966" y="134620"/>
                </a:lnTo>
                <a:lnTo>
                  <a:pt x="90360" y="135890"/>
                </a:lnTo>
                <a:lnTo>
                  <a:pt x="91541" y="135890"/>
                </a:lnTo>
                <a:lnTo>
                  <a:pt x="90271" y="134620"/>
                </a:lnTo>
                <a:lnTo>
                  <a:pt x="87610" y="132080"/>
                </a:lnTo>
                <a:close/>
              </a:path>
              <a:path w="322580" h="349250">
                <a:moveTo>
                  <a:pt x="139293" y="125730"/>
                </a:moveTo>
                <a:lnTo>
                  <a:pt x="138493" y="125730"/>
                </a:lnTo>
                <a:lnTo>
                  <a:pt x="138605" y="130810"/>
                </a:lnTo>
                <a:lnTo>
                  <a:pt x="138493" y="135890"/>
                </a:lnTo>
                <a:lnTo>
                  <a:pt x="139217" y="132080"/>
                </a:lnTo>
                <a:lnTo>
                  <a:pt x="139361" y="129540"/>
                </a:lnTo>
                <a:lnTo>
                  <a:pt x="139293" y="125730"/>
                </a:lnTo>
                <a:close/>
              </a:path>
              <a:path w="322580" h="349250">
                <a:moveTo>
                  <a:pt x="183807" y="125730"/>
                </a:moveTo>
                <a:lnTo>
                  <a:pt x="183007" y="125730"/>
                </a:lnTo>
                <a:lnTo>
                  <a:pt x="182939" y="129540"/>
                </a:lnTo>
                <a:lnTo>
                  <a:pt x="183083" y="132080"/>
                </a:lnTo>
                <a:lnTo>
                  <a:pt x="183807" y="135890"/>
                </a:lnTo>
                <a:lnTo>
                  <a:pt x="183695" y="130810"/>
                </a:lnTo>
                <a:lnTo>
                  <a:pt x="183807" y="125730"/>
                </a:lnTo>
                <a:close/>
              </a:path>
              <a:path w="322580" h="349250">
                <a:moveTo>
                  <a:pt x="236609" y="132080"/>
                </a:moveTo>
                <a:lnTo>
                  <a:pt x="236143" y="132080"/>
                </a:lnTo>
                <a:lnTo>
                  <a:pt x="232295" y="135890"/>
                </a:lnTo>
                <a:lnTo>
                  <a:pt x="233726" y="135890"/>
                </a:lnTo>
                <a:lnTo>
                  <a:pt x="236609" y="132080"/>
                </a:lnTo>
                <a:close/>
              </a:path>
              <a:path w="322580" h="349250">
                <a:moveTo>
                  <a:pt x="264401" y="125730"/>
                </a:moveTo>
                <a:lnTo>
                  <a:pt x="252234" y="130810"/>
                </a:lnTo>
                <a:lnTo>
                  <a:pt x="246672" y="135890"/>
                </a:lnTo>
                <a:lnTo>
                  <a:pt x="247624" y="135890"/>
                </a:lnTo>
                <a:lnTo>
                  <a:pt x="250113" y="134620"/>
                </a:lnTo>
                <a:lnTo>
                  <a:pt x="253568" y="132080"/>
                </a:lnTo>
                <a:lnTo>
                  <a:pt x="256362" y="130810"/>
                </a:lnTo>
                <a:lnTo>
                  <a:pt x="257162" y="130810"/>
                </a:lnTo>
                <a:lnTo>
                  <a:pt x="264401" y="125730"/>
                </a:lnTo>
                <a:close/>
              </a:path>
              <a:path w="322580" h="349250">
                <a:moveTo>
                  <a:pt x="273672" y="133350"/>
                </a:moveTo>
                <a:lnTo>
                  <a:pt x="268300" y="133350"/>
                </a:lnTo>
                <a:lnTo>
                  <a:pt x="264795" y="135890"/>
                </a:lnTo>
                <a:lnTo>
                  <a:pt x="268046" y="134620"/>
                </a:lnTo>
                <a:lnTo>
                  <a:pt x="275291" y="134620"/>
                </a:lnTo>
                <a:lnTo>
                  <a:pt x="273672" y="133350"/>
                </a:lnTo>
                <a:close/>
              </a:path>
              <a:path w="322580" h="349250">
                <a:moveTo>
                  <a:pt x="31723" y="122985"/>
                </a:moveTo>
                <a:lnTo>
                  <a:pt x="46189" y="132080"/>
                </a:lnTo>
                <a:lnTo>
                  <a:pt x="44843" y="133350"/>
                </a:lnTo>
                <a:lnTo>
                  <a:pt x="43649" y="133350"/>
                </a:lnTo>
                <a:lnTo>
                  <a:pt x="42672" y="134620"/>
                </a:lnTo>
                <a:lnTo>
                  <a:pt x="44894" y="134620"/>
                </a:lnTo>
                <a:lnTo>
                  <a:pt x="46075" y="133350"/>
                </a:lnTo>
                <a:lnTo>
                  <a:pt x="49911" y="132080"/>
                </a:lnTo>
                <a:lnTo>
                  <a:pt x="46990" y="132080"/>
                </a:lnTo>
                <a:lnTo>
                  <a:pt x="31723" y="122985"/>
                </a:lnTo>
                <a:close/>
              </a:path>
              <a:path w="322580" h="349250">
                <a:moveTo>
                  <a:pt x="145237" y="121920"/>
                </a:moveTo>
                <a:lnTo>
                  <a:pt x="144386" y="121920"/>
                </a:lnTo>
                <a:lnTo>
                  <a:pt x="145173" y="127000"/>
                </a:lnTo>
                <a:lnTo>
                  <a:pt x="145669" y="130810"/>
                </a:lnTo>
                <a:lnTo>
                  <a:pt x="146392" y="134620"/>
                </a:lnTo>
                <a:lnTo>
                  <a:pt x="146354" y="129540"/>
                </a:lnTo>
                <a:lnTo>
                  <a:pt x="145923" y="125730"/>
                </a:lnTo>
                <a:lnTo>
                  <a:pt x="145237" y="121920"/>
                </a:lnTo>
                <a:close/>
              </a:path>
              <a:path w="322580" h="349250">
                <a:moveTo>
                  <a:pt x="178752" y="120650"/>
                </a:moveTo>
                <a:lnTo>
                  <a:pt x="177292" y="120650"/>
                </a:lnTo>
                <a:lnTo>
                  <a:pt x="176377" y="125730"/>
                </a:lnTo>
                <a:lnTo>
                  <a:pt x="175945" y="129540"/>
                </a:lnTo>
                <a:lnTo>
                  <a:pt x="175907" y="134620"/>
                </a:lnTo>
                <a:lnTo>
                  <a:pt x="176631" y="130810"/>
                </a:lnTo>
                <a:lnTo>
                  <a:pt x="177126" y="127000"/>
                </a:lnTo>
                <a:lnTo>
                  <a:pt x="177914" y="121920"/>
                </a:lnTo>
                <a:lnTo>
                  <a:pt x="178752" y="121920"/>
                </a:lnTo>
                <a:lnTo>
                  <a:pt x="178752" y="120650"/>
                </a:lnTo>
                <a:close/>
              </a:path>
              <a:path w="322580" h="349250">
                <a:moveTo>
                  <a:pt x="316649" y="104140"/>
                </a:moveTo>
                <a:lnTo>
                  <a:pt x="315099" y="104140"/>
                </a:lnTo>
                <a:lnTo>
                  <a:pt x="315137" y="106680"/>
                </a:lnTo>
                <a:lnTo>
                  <a:pt x="313677" y="111760"/>
                </a:lnTo>
                <a:lnTo>
                  <a:pt x="311553" y="115138"/>
                </a:lnTo>
                <a:lnTo>
                  <a:pt x="311492" y="115570"/>
                </a:lnTo>
                <a:lnTo>
                  <a:pt x="310902" y="116173"/>
                </a:lnTo>
                <a:lnTo>
                  <a:pt x="307289" y="121920"/>
                </a:lnTo>
                <a:lnTo>
                  <a:pt x="300863" y="125730"/>
                </a:lnTo>
                <a:lnTo>
                  <a:pt x="294055" y="128270"/>
                </a:lnTo>
                <a:lnTo>
                  <a:pt x="289585" y="130810"/>
                </a:lnTo>
                <a:lnTo>
                  <a:pt x="282295" y="133350"/>
                </a:lnTo>
                <a:lnTo>
                  <a:pt x="279615" y="134620"/>
                </a:lnTo>
                <a:lnTo>
                  <a:pt x="283497" y="134620"/>
                </a:lnTo>
                <a:lnTo>
                  <a:pt x="290245" y="132080"/>
                </a:lnTo>
                <a:lnTo>
                  <a:pt x="291706" y="132080"/>
                </a:lnTo>
                <a:lnTo>
                  <a:pt x="294614" y="130810"/>
                </a:lnTo>
                <a:lnTo>
                  <a:pt x="300215" y="128270"/>
                </a:lnTo>
                <a:lnTo>
                  <a:pt x="304990" y="125730"/>
                </a:lnTo>
                <a:lnTo>
                  <a:pt x="313778" y="124460"/>
                </a:lnTo>
                <a:lnTo>
                  <a:pt x="304546" y="124460"/>
                </a:lnTo>
                <a:lnTo>
                  <a:pt x="307682" y="123190"/>
                </a:lnTo>
                <a:lnTo>
                  <a:pt x="310476" y="120650"/>
                </a:lnTo>
                <a:lnTo>
                  <a:pt x="315137" y="113030"/>
                </a:lnTo>
                <a:lnTo>
                  <a:pt x="317550" y="105410"/>
                </a:lnTo>
                <a:lnTo>
                  <a:pt x="316649" y="104140"/>
                </a:lnTo>
                <a:close/>
              </a:path>
              <a:path w="322580" h="349250">
                <a:moveTo>
                  <a:pt x="56908" y="132080"/>
                </a:moveTo>
                <a:lnTo>
                  <a:pt x="49911" y="132080"/>
                </a:lnTo>
                <a:lnTo>
                  <a:pt x="54470" y="133350"/>
                </a:lnTo>
                <a:lnTo>
                  <a:pt x="57569" y="133350"/>
                </a:lnTo>
                <a:lnTo>
                  <a:pt x="56908" y="132080"/>
                </a:lnTo>
                <a:close/>
              </a:path>
              <a:path w="322580" h="349250">
                <a:moveTo>
                  <a:pt x="74104" y="115570"/>
                </a:moveTo>
                <a:lnTo>
                  <a:pt x="72656" y="120650"/>
                </a:lnTo>
                <a:lnTo>
                  <a:pt x="76022" y="128270"/>
                </a:lnTo>
                <a:lnTo>
                  <a:pt x="80759" y="133350"/>
                </a:lnTo>
                <a:lnTo>
                  <a:pt x="77647" y="128270"/>
                </a:lnTo>
                <a:lnTo>
                  <a:pt x="74752" y="121920"/>
                </a:lnTo>
                <a:lnTo>
                  <a:pt x="75222" y="118110"/>
                </a:lnTo>
                <a:lnTo>
                  <a:pt x="76866" y="118110"/>
                </a:lnTo>
                <a:lnTo>
                  <a:pt x="75844" y="116840"/>
                </a:lnTo>
                <a:lnTo>
                  <a:pt x="74104" y="115570"/>
                </a:lnTo>
                <a:close/>
              </a:path>
              <a:path w="322580" h="349250">
                <a:moveTo>
                  <a:pt x="248894" y="118110"/>
                </a:moveTo>
                <a:lnTo>
                  <a:pt x="247065" y="118110"/>
                </a:lnTo>
                <a:lnTo>
                  <a:pt x="247370" y="120650"/>
                </a:lnTo>
                <a:lnTo>
                  <a:pt x="247449" y="122081"/>
                </a:lnTo>
                <a:lnTo>
                  <a:pt x="244627" y="128270"/>
                </a:lnTo>
                <a:lnTo>
                  <a:pt x="241515" y="133350"/>
                </a:lnTo>
                <a:lnTo>
                  <a:pt x="246253" y="128270"/>
                </a:lnTo>
                <a:lnTo>
                  <a:pt x="249618" y="120650"/>
                </a:lnTo>
                <a:lnTo>
                  <a:pt x="248894" y="118110"/>
                </a:lnTo>
                <a:close/>
              </a:path>
              <a:path w="322580" h="349250">
                <a:moveTo>
                  <a:pt x="272364" y="132080"/>
                </a:moveTo>
                <a:lnTo>
                  <a:pt x="265366" y="132080"/>
                </a:lnTo>
                <a:lnTo>
                  <a:pt x="264718" y="133350"/>
                </a:lnTo>
                <a:lnTo>
                  <a:pt x="267804" y="133350"/>
                </a:lnTo>
                <a:lnTo>
                  <a:pt x="272364" y="132080"/>
                </a:lnTo>
                <a:close/>
              </a:path>
              <a:path w="322580" h="349250">
                <a:moveTo>
                  <a:pt x="19926" y="115570"/>
                </a:moveTo>
                <a:lnTo>
                  <a:pt x="30296" y="122081"/>
                </a:lnTo>
                <a:lnTo>
                  <a:pt x="49936" y="130810"/>
                </a:lnTo>
                <a:lnTo>
                  <a:pt x="48895" y="132080"/>
                </a:lnTo>
                <a:lnTo>
                  <a:pt x="53517" y="132080"/>
                </a:lnTo>
                <a:lnTo>
                  <a:pt x="52793" y="130810"/>
                </a:lnTo>
                <a:lnTo>
                  <a:pt x="51435" y="130810"/>
                </a:lnTo>
                <a:lnTo>
                  <a:pt x="19926" y="115570"/>
                </a:lnTo>
                <a:close/>
              </a:path>
              <a:path w="322580" h="349250">
                <a:moveTo>
                  <a:pt x="16001" y="104140"/>
                </a:moveTo>
                <a:lnTo>
                  <a:pt x="8140" y="104140"/>
                </a:lnTo>
                <a:lnTo>
                  <a:pt x="13462" y="105410"/>
                </a:lnTo>
                <a:lnTo>
                  <a:pt x="19113" y="106680"/>
                </a:lnTo>
                <a:lnTo>
                  <a:pt x="25244" y="110490"/>
                </a:lnTo>
                <a:lnTo>
                  <a:pt x="33831" y="115570"/>
                </a:lnTo>
                <a:lnTo>
                  <a:pt x="44613" y="123190"/>
                </a:lnTo>
                <a:lnTo>
                  <a:pt x="50063" y="127000"/>
                </a:lnTo>
                <a:lnTo>
                  <a:pt x="51015" y="128270"/>
                </a:lnTo>
                <a:lnTo>
                  <a:pt x="52171" y="129540"/>
                </a:lnTo>
                <a:lnTo>
                  <a:pt x="53517" y="132080"/>
                </a:lnTo>
                <a:lnTo>
                  <a:pt x="55994" y="132080"/>
                </a:lnTo>
                <a:lnTo>
                  <a:pt x="55448" y="130810"/>
                </a:lnTo>
                <a:lnTo>
                  <a:pt x="53809" y="129540"/>
                </a:lnTo>
                <a:lnTo>
                  <a:pt x="52412" y="128270"/>
                </a:lnTo>
                <a:lnTo>
                  <a:pt x="51308" y="125730"/>
                </a:lnTo>
                <a:lnTo>
                  <a:pt x="49809" y="123190"/>
                </a:lnTo>
                <a:lnTo>
                  <a:pt x="48475" y="123190"/>
                </a:lnTo>
                <a:lnTo>
                  <a:pt x="43065" y="119380"/>
                </a:lnTo>
                <a:lnTo>
                  <a:pt x="35102" y="114300"/>
                </a:lnTo>
                <a:lnTo>
                  <a:pt x="28651" y="110490"/>
                </a:lnTo>
                <a:lnTo>
                  <a:pt x="23228" y="106680"/>
                </a:lnTo>
                <a:lnTo>
                  <a:pt x="20701" y="106680"/>
                </a:lnTo>
                <a:lnTo>
                  <a:pt x="19046" y="105109"/>
                </a:lnTo>
                <a:lnTo>
                  <a:pt x="16001" y="104140"/>
                </a:lnTo>
                <a:close/>
              </a:path>
              <a:path w="322580" h="349250">
                <a:moveTo>
                  <a:pt x="54089" y="119380"/>
                </a:moveTo>
                <a:lnTo>
                  <a:pt x="50634" y="119380"/>
                </a:lnTo>
                <a:lnTo>
                  <a:pt x="51142" y="123190"/>
                </a:lnTo>
                <a:lnTo>
                  <a:pt x="54127" y="128270"/>
                </a:lnTo>
                <a:lnTo>
                  <a:pt x="58699" y="132080"/>
                </a:lnTo>
                <a:lnTo>
                  <a:pt x="55600" y="128270"/>
                </a:lnTo>
                <a:lnTo>
                  <a:pt x="52946" y="124460"/>
                </a:lnTo>
                <a:lnTo>
                  <a:pt x="52438" y="120650"/>
                </a:lnTo>
                <a:lnTo>
                  <a:pt x="57016" y="120650"/>
                </a:lnTo>
                <a:lnTo>
                  <a:pt x="54089" y="119380"/>
                </a:lnTo>
                <a:close/>
              </a:path>
              <a:path w="322580" h="349250">
                <a:moveTo>
                  <a:pt x="271470" y="120650"/>
                </a:moveTo>
                <a:lnTo>
                  <a:pt x="269836" y="120650"/>
                </a:lnTo>
                <a:lnTo>
                  <a:pt x="269328" y="124460"/>
                </a:lnTo>
                <a:lnTo>
                  <a:pt x="266674" y="128270"/>
                </a:lnTo>
                <a:lnTo>
                  <a:pt x="263588" y="132080"/>
                </a:lnTo>
                <a:lnTo>
                  <a:pt x="268147" y="128270"/>
                </a:lnTo>
                <a:lnTo>
                  <a:pt x="271132" y="123190"/>
                </a:lnTo>
                <a:lnTo>
                  <a:pt x="271470" y="120650"/>
                </a:lnTo>
                <a:close/>
              </a:path>
              <a:path w="322580" h="349250">
                <a:moveTo>
                  <a:pt x="288928" y="107950"/>
                </a:moveTo>
                <a:lnTo>
                  <a:pt x="288036" y="107950"/>
                </a:lnTo>
                <a:lnTo>
                  <a:pt x="275450" y="118110"/>
                </a:lnTo>
                <a:lnTo>
                  <a:pt x="273786" y="118110"/>
                </a:lnTo>
                <a:lnTo>
                  <a:pt x="273431" y="120650"/>
                </a:lnTo>
                <a:lnTo>
                  <a:pt x="272465" y="123190"/>
                </a:lnTo>
                <a:lnTo>
                  <a:pt x="271030" y="125730"/>
                </a:lnTo>
                <a:lnTo>
                  <a:pt x="269862" y="128270"/>
                </a:lnTo>
                <a:lnTo>
                  <a:pt x="268478" y="129540"/>
                </a:lnTo>
                <a:lnTo>
                  <a:pt x="266839" y="130810"/>
                </a:lnTo>
                <a:lnTo>
                  <a:pt x="266280" y="132080"/>
                </a:lnTo>
                <a:lnTo>
                  <a:pt x="268770" y="132080"/>
                </a:lnTo>
                <a:lnTo>
                  <a:pt x="270116" y="129540"/>
                </a:lnTo>
                <a:lnTo>
                  <a:pt x="271259" y="128270"/>
                </a:lnTo>
                <a:lnTo>
                  <a:pt x="272211" y="127000"/>
                </a:lnTo>
                <a:lnTo>
                  <a:pt x="277663" y="123190"/>
                </a:lnTo>
                <a:lnTo>
                  <a:pt x="273799" y="123190"/>
                </a:lnTo>
                <a:lnTo>
                  <a:pt x="274497" y="121920"/>
                </a:lnTo>
                <a:lnTo>
                  <a:pt x="274980" y="120650"/>
                </a:lnTo>
                <a:lnTo>
                  <a:pt x="275259" y="119380"/>
                </a:lnTo>
                <a:lnTo>
                  <a:pt x="277802" y="116840"/>
                </a:lnTo>
                <a:lnTo>
                  <a:pt x="285025" y="111028"/>
                </a:lnTo>
                <a:lnTo>
                  <a:pt x="288928" y="107950"/>
                </a:lnTo>
                <a:close/>
              </a:path>
              <a:path w="322580" h="349250">
                <a:moveTo>
                  <a:pt x="302348" y="115570"/>
                </a:moveTo>
                <a:lnTo>
                  <a:pt x="270852" y="130810"/>
                </a:lnTo>
                <a:lnTo>
                  <a:pt x="269481" y="130810"/>
                </a:lnTo>
                <a:lnTo>
                  <a:pt x="268770" y="132080"/>
                </a:lnTo>
                <a:lnTo>
                  <a:pt x="273380" y="132080"/>
                </a:lnTo>
                <a:lnTo>
                  <a:pt x="272338" y="130810"/>
                </a:lnTo>
                <a:lnTo>
                  <a:pt x="292021" y="122062"/>
                </a:lnTo>
                <a:lnTo>
                  <a:pt x="302348" y="115570"/>
                </a:lnTo>
                <a:close/>
              </a:path>
              <a:path w="322580" h="349250">
                <a:moveTo>
                  <a:pt x="19215" y="128270"/>
                </a:moveTo>
                <a:lnTo>
                  <a:pt x="14617" y="128270"/>
                </a:lnTo>
                <a:lnTo>
                  <a:pt x="17297" y="129540"/>
                </a:lnTo>
                <a:lnTo>
                  <a:pt x="23202" y="129540"/>
                </a:lnTo>
                <a:lnTo>
                  <a:pt x="19215" y="128270"/>
                </a:lnTo>
                <a:close/>
              </a:path>
              <a:path w="322580" h="349250">
                <a:moveTo>
                  <a:pt x="60515" y="109220"/>
                </a:moveTo>
                <a:lnTo>
                  <a:pt x="65836" y="118110"/>
                </a:lnTo>
                <a:lnTo>
                  <a:pt x="71551" y="124460"/>
                </a:lnTo>
                <a:lnTo>
                  <a:pt x="72123" y="125730"/>
                </a:lnTo>
                <a:lnTo>
                  <a:pt x="72986" y="128270"/>
                </a:lnTo>
                <a:lnTo>
                  <a:pt x="74117" y="129540"/>
                </a:lnTo>
                <a:lnTo>
                  <a:pt x="75643" y="129540"/>
                </a:lnTo>
                <a:lnTo>
                  <a:pt x="73418" y="125730"/>
                </a:lnTo>
                <a:lnTo>
                  <a:pt x="72656" y="123190"/>
                </a:lnTo>
                <a:lnTo>
                  <a:pt x="71208" y="123190"/>
                </a:lnTo>
                <a:lnTo>
                  <a:pt x="69608" y="120650"/>
                </a:lnTo>
                <a:lnTo>
                  <a:pt x="67983" y="119380"/>
                </a:lnTo>
                <a:lnTo>
                  <a:pt x="66598" y="116840"/>
                </a:lnTo>
                <a:lnTo>
                  <a:pt x="67068" y="116840"/>
                </a:lnTo>
                <a:lnTo>
                  <a:pt x="60515" y="109220"/>
                </a:lnTo>
                <a:close/>
              </a:path>
              <a:path w="322580" h="349250">
                <a:moveTo>
                  <a:pt x="269303" y="104140"/>
                </a:moveTo>
                <a:lnTo>
                  <a:pt x="267779" y="104140"/>
                </a:lnTo>
                <a:lnTo>
                  <a:pt x="267246" y="109220"/>
                </a:lnTo>
                <a:lnTo>
                  <a:pt x="265455" y="115570"/>
                </a:lnTo>
                <a:lnTo>
                  <a:pt x="258826" y="121920"/>
                </a:lnTo>
                <a:lnTo>
                  <a:pt x="253428" y="125730"/>
                </a:lnTo>
                <a:lnTo>
                  <a:pt x="248158" y="129540"/>
                </a:lnTo>
                <a:lnTo>
                  <a:pt x="251272" y="129540"/>
                </a:lnTo>
                <a:lnTo>
                  <a:pt x="254381" y="127000"/>
                </a:lnTo>
                <a:lnTo>
                  <a:pt x="256882" y="124460"/>
                </a:lnTo>
                <a:lnTo>
                  <a:pt x="264223" y="119380"/>
                </a:lnTo>
                <a:lnTo>
                  <a:pt x="269582" y="118110"/>
                </a:lnTo>
                <a:lnTo>
                  <a:pt x="266293" y="118110"/>
                </a:lnTo>
                <a:lnTo>
                  <a:pt x="267906" y="116840"/>
                </a:lnTo>
                <a:lnTo>
                  <a:pt x="264795" y="116840"/>
                </a:lnTo>
                <a:lnTo>
                  <a:pt x="266890" y="114300"/>
                </a:lnTo>
                <a:lnTo>
                  <a:pt x="268058" y="110490"/>
                </a:lnTo>
                <a:lnTo>
                  <a:pt x="268693" y="107950"/>
                </a:lnTo>
                <a:lnTo>
                  <a:pt x="269872" y="106680"/>
                </a:lnTo>
                <a:lnTo>
                  <a:pt x="268998" y="106680"/>
                </a:lnTo>
                <a:lnTo>
                  <a:pt x="269167" y="105109"/>
                </a:lnTo>
                <a:lnTo>
                  <a:pt x="269303" y="104140"/>
                </a:lnTo>
                <a:close/>
              </a:path>
              <a:path w="322580" h="349250">
                <a:moveTo>
                  <a:pt x="311734" y="125730"/>
                </a:moveTo>
                <a:lnTo>
                  <a:pt x="303072" y="128270"/>
                </a:lnTo>
                <a:lnTo>
                  <a:pt x="299085" y="129540"/>
                </a:lnTo>
                <a:lnTo>
                  <a:pt x="304977" y="129540"/>
                </a:lnTo>
                <a:lnTo>
                  <a:pt x="307657" y="128270"/>
                </a:lnTo>
                <a:lnTo>
                  <a:pt x="317356" y="128270"/>
                </a:lnTo>
                <a:lnTo>
                  <a:pt x="317728" y="127000"/>
                </a:lnTo>
                <a:lnTo>
                  <a:pt x="311734" y="125730"/>
                </a:lnTo>
                <a:close/>
              </a:path>
              <a:path w="322580" h="349250">
                <a:moveTo>
                  <a:pt x="175933" y="96520"/>
                </a:moveTo>
                <a:lnTo>
                  <a:pt x="174294" y="96520"/>
                </a:lnTo>
                <a:lnTo>
                  <a:pt x="170447" y="101600"/>
                </a:lnTo>
                <a:lnTo>
                  <a:pt x="166665" y="109220"/>
                </a:lnTo>
                <a:lnTo>
                  <a:pt x="163411" y="118110"/>
                </a:lnTo>
                <a:lnTo>
                  <a:pt x="161150" y="128270"/>
                </a:lnTo>
                <a:lnTo>
                  <a:pt x="162822" y="128270"/>
                </a:lnTo>
                <a:lnTo>
                  <a:pt x="163677" y="123190"/>
                </a:lnTo>
                <a:lnTo>
                  <a:pt x="164314" y="121920"/>
                </a:lnTo>
                <a:lnTo>
                  <a:pt x="163880" y="121920"/>
                </a:lnTo>
                <a:lnTo>
                  <a:pt x="166335" y="114300"/>
                </a:lnTo>
                <a:lnTo>
                  <a:pt x="169364" y="106680"/>
                </a:lnTo>
                <a:lnTo>
                  <a:pt x="175933" y="96520"/>
                </a:lnTo>
                <a:close/>
              </a:path>
              <a:path w="322580" h="349250">
                <a:moveTo>
                  <a:pt x="98933" y="74930"/>
                </a:moveTo>
                <a:lnTo>
                  <a:pt x="97497" y="74930"/>
                </a:lnTo>
                <a:lnTo>
                  <a:pt x="97370" y="76200"/>
                </a:lnTo>
                <a:lnTo>
                  <a:pt x="95465" y="76200"/>
                </a:lnTo>
                <a:lnTo>
                  <a:pt x="94170" y="77470"/>
                </a:lnTo>
                <a:lnTo>
                  <a:pt x="97294" y="77470"/>
                </a:lnTo>
                <a:lnTo>
                  <a:pt x="98882" y="78740"/>
                </a:lnTo>
                <a:lnTo>
                  <a:pt x="100850" y="82550"/>
                </a:lnTo>
                <a:lnTo>
                  <a:pt x="102362" y="85090"/>
                </a:lnTo>
                <a:lnTo>
                  <a:pt x="104228" y="88900"/>
                </a:lnTo>
                <a:lnTo>
                  <a:pt x="110629" y="93980"/>
                </a:lnTo>
                <a:lnTo>
                  <a:pt x="121539" y="100330"/>
                </a:lnTo>
                <a:lnTo>
                  <a:pt x="131495" y="109220"/>
                </a:lnTo>
                <a:lnTo>
                  <a:pt x="134264" y="119380"/>
                </a:lnTo>
                <a:lnTo>
                  <a:pt x="134569" y="123190"/>
                </a:lnTo>
                <a:lnTo>
                  <a:pt x="134150" y="127000"/>
                </a:lnTo>
                <a:lnTo>
                  <a:pt x="135017" y="127000"/>
                </a:lnTo>
                <a:lnTo>
                  <a:pt x="135204" y="125730"/>
                </a:lnTo>
                <a:lnTo>
                  <a:pt x="135204" y="120650"/>
                </a:lnTo>
                <a:lnTo>
                  <a:pt x="134823" y="118110"/>
                </a:lnTo>
                <a:lnTo>
                  <a:pt x="133057" y="111760"/>
                </a:lnTo>
                <a:lnTo>
                  <a:pt x="131267" y="108081"/>
                </a:lnTo>
                <a:lnTo>
                  <a:pt x="129184" y="106680"/>
                </a:lnTo>
                <a:lnTo>
                  <a:pt x="131148" y="106680"/>
                </a:lnTo>
                <a:lnTo>
                  <a:pt x="124434" y="101600"/>
                </a:lnTo>
                <a:lnTo>
                  <a:pt x="121166" y="99060"/>
                </a:lnTo>
                <a:lnTo>
                  <a:pt x="119976" y="99060"/>
                </a:lnTo>
                <a:lnTo>
                  <a:pt x="117970" y="97790"/>
                </a:lnTo>
                <a:lnTo>
                  <a:pt x="111137" y="93980"/>
                </a:lnTo>
                <a:lnTo>
                  <a:pt x="104127" y="87630"/>
                </a:lnTo>
                <a:lnTo>
                  <a:pt x="100622" y="80010"/>
                </a:lnTo>
                <a:lnTo>
                  <a:pt x="99263" y="77470"/>
                </a:lnTo>
                <a:lnTo>
                  <a:pt x="98755" y="76200"/>
                </a:lnTo>
                <a:lnTo>
                  <a:pt x="98933" y="74930"/>
                </a:lnTo>
                <a:close/>
              </a:path>
              <a:path w="322580" h="349250">
                <a:moveTo>
                  <a:pt x="231419" y="78740"/>
                </a:moveTo>
                <a:lnTo>
                  <a:pt x="226974" y="78740"/>
                </a:lnTo>
                <a:lnTo>
                  <a:pt x="225869" y="81280"/>
                </a:lnTo>
                <a:lnTo>
                  <a:pt x="223710" y="83820"/>
                </a:lnTo>
                <a:lnTo>
                  <a:pt x="218236" y="91440"/>
                </a:lnTo>
                <a:lnTo>
                  <a:pt x="212940" y="96520"/>
                </a:lnTo>
                <a:lnTo>
                  <a:pt x="203568" y="101600"/>
                </a:lnTo>
                <a:lnTo>
                  <a:pt x="201764" y="102870"/>
                </a:lnTo>
                <a:lnTo>
                  <a:pt x="196335" y="109220"/>
                </a:lnTo>
                <a:lnTo>
                  <a:pt x="192203" y="114300"/>
                </a:lnTo>
                <a:lnTo>
                  <a:pt x="189445" y="120650"/>
                </a:lnTo>
                <a:lnTo>
                  <a:pt x="188150" y="127000"/>
                </a:lnTo>
                <a:lnTo>
                  <a:pt x="189676" y="127000"/>
                </a:lnTo>
                <a:lnTo>
                  <a:pt x="190296" y="119380"/>
                </a:lnTo>
                <a:lnTo>
                  <a:pt x="194729" y="111760"/>
                </a:lnTo>
                <a:lnTo>
                  <a:pt x="202082" y="105410"/>
                </a:lnTo>
                <a:lnTo>
                  <a:pt x="206203" y="105410"/>
                </a:lnTo>
                <a:lnTo>
                  <a:pt x="207708" y="104140"/>
                </a:lnTo>
                <a:lnTo>
                  <a:pt x="202907" y="104140"/>
                </a:lnTo>
                <a:lnTo>
                  <a:pt x="204520" y="102870"/>
                </a:lnTo>
                <a:lnTo>
                  <a:pt x="213448" y="96520"/>
                </a:lnTo>
                <a:lnTo>
                  <a:pt x="218871" y="91440"/>
                </a:lnTo>
                <a:lnTo>
                  <a:pt x="224409" y="85090"/>
                </a:lnTo>
                <a:lnTo>
                  <a:pt x="228155" y="80010"/>
                </a:lnTo>
                <a:lnTo>
                  <a:pt x="234797" y="80010"/>
                </a:lnTo>
                <a:lnTo>
                  <a:pt x="231419" y="78740"/>
                </a:lnTo>
                <a:close/>
              </a:path>
              <a:path w="322580" h="349250">
                <a:moveTo>
                  <a:pt x="9550" y="106680"/>
                </a:moveTo>
                <a:lnTo>
                  <a:pt x="10722" y="115139"/>
                </a:lnTo>
                <a:lnTo>
                  <a:pt x="11373" y="116173"/>
                </a:lnTo>
                <a:lnTo>
                  <a:pt x="18237" y="123190"/>
                </a:lnTo>
                <a:lnTo>
                  <a:pt x="26416" y="125730"/>
                </a:lnTo>
                <a:lnTo>
                  <a:pt x="19837" y="121920"/>
                </a:lnTo>
                <a:lnTo>
                  <a:pt x="14401" y="118110"/>
                </a:lnTo>
                <a:lnTo>
                  <a:pt x="11506" y="109220"/>
                </a:lnTo>
                <a:lnTo>
                  <a:pt x="18872" y="109220"/>
                </a:lnTo>
                <a:lnTo>
                  <a:pt x="16001" y="107950"/>
                </a:lnTo>
                <a:lnTo>
                  <a:pt x="9550" y="106680"/>
                </a:lnTo>
                <a:close/>
              </a:path>
              <a:path w="322580" h="349250">
                <a:moveTo>
                  <a:pt x="312381" y="109220"/>
                </a:moveTo>
                <a:lnTo>
                  <a:pt x="310769" y="109220"/>
                </a:lnTo>
                <a:lnTo>
                  <a:pt x="307873" y="118110"/>
                </a:lnTo>
                <a:lnTo>
                  <a:pt x="302450" y="121920"/>
                </a:lnTo>
                <a:lnTo>
                  <a:pt x="295859" y="125730"/>
                </a:lnTo>
                <a:lnTo>
                  <a:pt x="304038" y="123190"/>
                </a:lnTo>
                <a:lnTo>
                  <a:pt x="310902" y="116173"/>
                </a:lnTo>
                <a:lnTo>
                  <a:pt x="311552" y="115139"/>
                </a:lnTo>
                <a:lnTo>
                  <a:pt x="312381" y="109220"/>
                </a:lnTo>
                <a:close/>
              </a:path>
              <a:path w="322580" h="349250">
                <a:moveTo>
                  <a:pt x="57016" y="120650"/>
                </a:moveTo>
                <a:lnTo>
                  <a:pt x="52438" y="120650"/>
                </a:lnTo>
                <a:lnTo>
                  <a:pt x="56603" y="121920"/>
                </a:lnTo>
                <a:lnTo>
                  <a:pt x="59359" y="123190"/>
                </a:lnTo>
                <a:lnTo>
                  <a:pt x="62738" y="124460"/>
                </a:lnTo>
                <a:lnTo>
                  <a:pt x="59944" y="121920"/>
                </a:lnTo>
                <a:lnTo>
                  <a:pt x="57016" y="120650"/>
                </a:lnTo>
                <a:close/>
              </a:path>
              <a:path w="322580" h="349250">
                <a:moveTo>
                  <a:pt x="271640" y="119380"/>
                </a:moveTo>
                <a:lnTo>
                  <a:pt x="268185" y="119380"/>
                </a:lnTo>
                <a:lnTo>
                  <a:pt x="262331" y="121920"/>
                </a:lnTo>
                <a:lnTo>
                  <a:pt x="259537" y="124460"/>
                </a:lnTo>
                <a:lnTo>
                  <a:pt x="262928" y="123190"/>
                </a:lnTo>
                <a:lnTo>
                  <a:pt x="265671" y="121920"/>
                </a:lnTo>
                <a:lnTo>
                  <a:pt x="269836" y="120650"/>
                </a:lnTo>
                <a:lnTo>
                  <a:pt x="271470" y="120650"/>
                </a:lnTo>
                <a:lnTo>
                  <a:pt x="271640" y="119380"/>
                </a:lnTo>
                <a:close/>
              </a:path>
              <a:path w="322580" h="349250">
                <a:moveTo>
                  <a:pt x="22326" y="99060"/>
                </a:moveTo>
                <a:lnTo>
                  <a:pt x="27970" y="104140"/>
                </a:lnTo>
                <a:lnTo>
                  <a:pt x="32423" y="107950"/>
                </a:lnTo>
                <a:lnTo>
                  <a:pt x="37999" y="111760"/>
                </a:lnTo>
                <a:lnTo>
                  <a:pt x="47015" y="119380"/>
                </a:lnTo>
                <a:lnTo>
                  <a:pt x="47294" y="120650"/>
                </a:lnTo>
                <a:lnTo>
                  <a:pt x="47790" y="121920"/>
                </a:lnTo>
                <a:lnTo>
                  <a:pt x="48475" y="123190"/>
                </a:lnTo>
                <a:lnTo>
                  <a:pt x="49809" y="123190"/>
                </a:lnTo>
                <a:lnTo>
                  <a:pt x="48856" y="120650"/>
                </a:lnTo>
                <a:lnTo>
                  <a:pt x="48488" y="118110"/>
                </a:lnTo>
                <a:lnTo>
                  <a:pt x="46824" y="118110"/>
                </a:lnTo>
                <a:lnTo>
                  <a:pt x="34239" y="107950"/>
                </a:lnTo>
                <a:lnTo>
                  <a:pt x="35096" y="107950"/>
                </a:lnTo>
                <a:lnTo>
                  <a:pt x="30904" y="105410"/>
                </a:lnTo>
                <a:lnTo>
                  <a:pt x="22326" y="99060"/>
                </a:lnTo>
                <a:close/>
              </a:path>
              <a:path w="322580" h="349250">
                <a:moveTo>
                  <a:pt x="57264" y="92710"/>
                </a:moveTo>
                <a:lnTo>
                  <a:pt x="55930" y="93980"/>
                </a:lnTo>
                <a:lnTo>
                  <a:pt x="55511" y="95250"/>
                </a:lnTo>
                <a:lnTo>
                  <a:pt x="56730" y="95250"/>
                </a:lnTo>
                <a:lnTo>
                  <a:pt x="59613" y="102870"/>
                </a:lnTo>
                <a:lnTo>
                  <a:pt x="65062" y="109220"/>
                </a:lnTo>
                <a:lnTo>
                  <a:pt x="71031" y="114300"/>
                </a:lnTo>
                <a:lnTo>
                  <a:pt x="70802" y="115570"/>
                </a:lnTo>
                <a:lnTo>
                  <a:pt x="70739" y="119380"/>
                </a:lnTo>
                <a:lnTo>
                  <a:pt x="70827" y="120650"/>
                </a:lnTo>
                <a:lnTo>
                  <a:pt x="71208" y="123190"/>
                </a:lnTo>
                <a:lnTo>
                  <a:pt x="72656" y="123190"/>
                </a:lnTo>
                <a:lnTo>
                  <a:pt x="72324" y="122081"/>
                </a:lnTo>
                <a:lnTo>
                  <a:pt x="72344" y="115138"/>
                </a:lnTo>
                <a:lnTo>
                  <a:pt x="72682" y="113030"/>
                </a:lnTo>
                <a:lnTo>
                  <a:pt x="71450" y="113030"/>
                </a:lnTo>
                <a:lnTo>
                  <a:pt x="65544" y="107950"/>
                </a:lnTo>
                <a:lnTo>
                  <a:pt x="60198" y="100330"/>
                </a:lnTo>
                <a:lnTo>
                  <a:pt x="57264" y="92710"/>
                </a:lnTo>
                <a:close/>
              </a:path>
              <a:path w="322580" h="349250">
                <a:moveTo>
                  <a:pt x="76866" y="118110"/>
                </a:moveTo>
                <a:lnTo>
                  <a:pt x="75222" y="118110"/>
                </a:lnTo>
                <a:lnTo>
                  <a:pt x="77025" y="119380"/>
                </a:lnTo>
                <a:lnTo>
                  <a:pt x="79578" y="121920"/>
                </a:lnTo>
                <a:lnTo>
                  <a:pt x="82029" y="123190"/>
                </a:lnTo>
                <a:lnTo>
                  <a:pt x="79933" y="121920"/>
                </a:lnTo>
                <a:lnTo>
                  <a:pt x="76866" y="118110"/>
                </a:lnTo>
                <a:close/>
              </a:path>
              <a:path w="322580" h="349250">
                <a:moveTo>
                  <a:pt x="248170" y="115570"/>
                </a:moveTo>
                <a:lnTo>
                  <a:pt x="246430" y="116840"/>
                </a:lnTo>
                <a:lnTo>
                  <a:pt x="242354" y="121920"/>
                </a:lnTo>
                <a:lnTo>
                  <a:pt x="240245" y="123190"/>
                </a:lnTo>
                <a:lnTo>
                  <a:pt x="242697" y="121920"/>
                </a:lnTo>
                <a:lnTo>
                  <a:pt x="245262" y="119380"/>
                </a:lnTo>
                <a:lnTo>
                  <a:pt x="247065" y="118110"/>
                </a:lnTo>
                <a:lnTo>
                  <a:pt x="248894" y="118110"/>
                </a:lnTo>
                <a:lnTo>
                  <a:pt x="248170" y="115570"/>
                </a:lnTo>
                <a:close/>
              </a:path>
              <a:path w="322580" h="349250">
                <a:moveTo>
                  <a:pt x="257198" y="116840"/>
                </a:moveTo>
                <a:lnTo>
                  <a:pt x="255689" y="116840"/>
                </a:lnTo>
                <a:lnTo>
                  <a:pt x="254304" y="119380"/>
                </a:lnTo>
                <a:lnTo>
                  <a:pt x="252679" y="120650"/>
                </a:lnTo>
                <a:lnTo>
                  <a:pt x="251066" y="123190"/>
                </a:lnTo>
                <a:lnTo>
                  <a:pt x="251876" y="123190"/>
                </a:lnTo>
                <a:lnTo>
                  <a:pt x="256438" y="118110"/>
                </a:lnTo>
                <a:lnTo>
                  <a:pt x="257198" y="116840"/>
                </a:lnTo>
                <a:close/>
              </a:path>
              <a:path w="322580" h="349250">
                <a:moveTo>
                  <a:pt x="310709" y="80010"/>
                </a:moveTo>
                <a:lnTo>
                  <a:pt x="308737" y="80010"/>
                </a:lnTo>
                <a:lnTo>
                  <a:pt x="310007" y="81280"/>
                </a:lnTo>
                <a:lnTo>
                  <a:pt x="310505" y="83547"/>
                </a:lnTo>
                <a:lnTo>
                  <a:pt x="293598" y="110490"/>
                </a:lnTo>
                <a:lnTo>
                  <a:pt x="287185" y="114300"/>
                </a:lnTo>
                <a:lnTo>
                  <a:pt x="279209" y="119380"/>
                </a:lnTo>
                <a:lnTo>
                  <a:pt x="273799" y="123190"/>
                </a:lnTo>
                <a:lnTo>
                  <a:pt x="277663" y="123190"/>
                </a:lnTo>
                <a:lnTo>
                  <a:pt x="288448" y="115570"/>
                </a:lnTo>
                <a:lnTo>
                  <a:pt x="297036" y="110490"/>
                </a:lnTo>
                <a:lnTo>
                  <a:pt x="303161" y="106680"/>
                </a:lnTo>
                <a:lnTo>
                  <a:pt x="301574" y="106680"/>
                </a:lnTo>
                <a:lnTo>
                  <a:pt x="302285" y="105410"/>
                </a:lnTo>
                <a:lnTo>
                  <a:pt x="303228" y="105109"/>
                </a:lnTo>
                <a:lnTo>
                  <a:pt x="305587" y="102870"/>
                </a:lnTo>
                <a:lnTo>
                  <a:pt x="308635" y="99060"/>
                </a:lnTo>
                <a:lnTo>
                  <a:pt x="312801" y="88900"/>
                </a:lnTo>
                <a:lnTo>
                  <a:pt x="312750" y="82550"/>
                </a:lnTo>
                <a:lnTo>
                  <a:pt x="310709" y="80010"/>
                </a:lnTo>
                <a:close/>
              </a:path>
              <a:path w="322580" h="349250">
                <a:moveTo>
                  <a:pt x="292354" y="121920"/>
                </a:moveTo>
                <a:lnTo>
                  <a:pt x="291991" y="122081"/>
                </a:lnTo>
                <a:lnTo>
                  <a:pt x="290322" y="123130"/>
                </a:lnTo>
                <a:lnTo>
                  <a:pt x="292354" y="121920"/>
                </a:lnTo>
                <a:close/>
              </a:path>
              <a:path w="322580" h="349250">
                <a:moveTo>
                  <a:pt x="29933" y="121920"/>
                </a:moveTo>
                <a:lnTo>
                  <a:pt x="31723" y="122985"/>
                </a:lnTo>
                <a:lnTo>
                  <a:pt x="30253" y="122062"/>
                </a:lnTo>
                <a:lnTo>
                  <a:pt x="29933" y="121920"/>
                </a:lnTo>
                <a:close/>
              </a:path>
              <a:path w="322580" h="349250">
                <a:moveTo>
                  <a:pt x="57970" y="111034"/>
                </a:moveTo>
                <a:lnTo>
                  <a:pt x="60452" y="116840"/>
                </a:lnTo>
                <a:lnTo>
                  <a:pt x="65481" y="121920"/>
                </a:lnTo>
                <a:lnTo>
                  <a:pt x="60313" y="115570"/>
                </a:lnTo>
                <a:lnTo>
                  <a:pt x="57970" y="111034"/>
                </a:lnTo>
                <a:close/>
              </a:path>
              <a:path w="322580" h="349250">
                <a:moveTo>
                  <a:pt x="148005" y="96520"/>
                </a:moveTo>
                <a:lnTo>
                  <a:pt x="146367" y="96520"/>
                </a:lnTo>
                <a:lnTo>
                  <a:pt x="152936" y="106680"/>
                </a:lnTo>
                <a:lnTo>
                  <a:pt x="156002" y="114414"/>
                </a:lnTo>
                <a:lnTo>
                  <a:pt x="158419" y="121920"/>
                </a:lnTo>
                <a:lnTo>
                  <a:pt x="159737" y="121920"/>
                </a:lnTo>
                <a:lnTo>
                  <a:pt x="158889" y="118110"/>
                </a:lnTo>
                <a:lnTo>
                  <a:pt x="155635" y="109220"/>
                </a:lnTo>
                <a:lnTo>
                  <a:pt x="151852" y="101600"/>
                </a:lnTo>
                <a:lnTo>
                  <a:pt x="148005" y="96520"/>
                </a:lnTo>
                <a:close/>
              </a:path>
              <a:path w="322580" h="349250">
                <a:moveTo>
                  <a:pt x="185458" y="92710"/>
                </a:moveTo>
                <a:lnTo>
                  <a:pt x="184327" y="92710"/>
                </a:lnTo>
                <a:lnTo>
                  <a:pt x="183202" y="93668"/>
                </a:lnTo>
                <a:lnTo>
                  <a:pt x="182968" y="93980"/>
                </a:lnTo>
                <a:lnTo>
                  <a:pt x="181617" y="96587"/>
                </a:lnTo>
                <a:lnTo>
                  <a:pt x="180047" y="99060"/>
                </a:lnTo>
                <a:lnTo>
                  <a:pt x="176043" y="102870"/>
                </a:lnTo>
                <a:lnTo>
                  <a:pt x="171640" y="107950"/>
                </a:lnTo>
                <a:lnTo>
                  <a:pt x="167399" y="114300"/>
                </a:lnTo>
                <a:lnTo>
                  <a:pt x="163880" y="121920"/>
                </a:lnTo>
                <a:lnTo>
                  <a:pt x="164314" y="121920"/>
                </a:lnTo>
                <a:lnTo>
                  <a:pt x="168135" y="114300"/>
                </a:lnTo>
                <a:lnTo>
                  <a:pt x="172770" y="107950"/>
                </a:lnTo>
                <a:lnTo>
                  <a:pt x="173228" y="107950"/>
                </a:lnTo>
                <a:lnTo>
                  <a:pt x="175437" y="105410"/>
                </a:lnTo>
                <a:lnTo>
                  <a:pt x="176695" y="102870"/>
                </a:lnTo>
                <a:lnTo>
                  <a:pt x="177952" y="102870"/>
                </a:lnTo>
                <a:lnTo>
                  <a:pt x="179120" y="101600"/>
                </a:lnTo>
                <a:lnTo>
                  <a:pt x="179764" y="101600"/>
                </a:lnTo>
                <a:lnTo>
                  <a:pt x="180670" y="100330"/>
                </a:lnTo>
                <a:lnTo>
                  <a:pt x="181597" y="100330"/>
                </a:lnTo>
                <a:lnTo>
                  <a:pt x="183946" y="99060"/>
                </a:lnTo>
                <a:lnTo>
                  <a:pt x="181368" y="99060"/>
                </a:lnTo>
                <a:lnTo>
                  <a:pt x="182689" y="96520"/>
                </a:lnTo>
                <a:lnTo>
                  <a:pt x="183819" y="95250"/>
                </a:lnTo>
                <a:lnTo>
                  <a:pt x="184619" y="93980"/>
                </a:lnTo>
                <a:lnTo>
                  <a:pt x="185458" y="92710"/>
                </a:lnTo>
                <a:close/>
              </a:path>
              <a:path w="322580" h="349250">
                <a:moveTo>
                  <a:pt x="264312" y="111028"/>
                </a:moveTo>
                <a:lnTo>
                  <a:pt x="261966" y="115570"/>
                </a:lnTo>
                <a:lnTo>
                  <a:pt x="256794" y="121920"/>
                </a:lnTo>
                <a:lnTo>
                  <a:pt x="261835" y="116840"/>
                </a:lnTo>
                <a:lnTo>
                  <a:pt x="264312" y="111028"/>
                </a:lnTo>
                <a:close/>
              </a:path>
              <a:path w="322580" h="349250">
                <a:moveTo>
                  <a:pt x="67068" y="116840"/>
                </a:moveTo>
                <a:lnTo>
                  <a:pt x="66598" y="116840"/>
                </a:lnTo>
                <a:lnTo>
                  <a:pt x="68046" y="118110"/>
                </a:lnTo>
                <a:lnTo>
                  <a:pt x="69634" y="120650"/>
                </a:lnTo>
                <a:lnTo>
                  <a:pt x="70827" y="120650"/>
                </a:lnTo>
                <a:lnTo>
                  <a:pt x="67068" y="116840"/>
                </a:lnTo>
                <a:close/>
              </a:path>
              <a:path w="322580" h="349250">
                <a:moveTo>
                  <a:pt x="148285" y="118110"/>
                </a:moveTo>
                <a:lnTo>
                  <a:pt x="147523" y="118110"/>
                </a:lnTo>
                <a:lnTo>
                  <a:pt x="148158" y="119380"/>
                </a:lnTo>
                <a:lnTo>
                  <a:pt x="148488" y="120650"/>
                </a:lnTo>
                <a:lnTo>
                  <a:pt x="148437" y="119380"/>
                </a:lnTo>
                <a:lnTo>
                  <a:pt x="148285" y="118110"/>
                </a:lnTo>
                <a:close/>
              </a:path>
              <a:path w="322580" h="349250">
                <a:moveTo>
                  <a:pt x="174777" y="118110"/>
                </a:moveTo>
                <a:lnTo>
                  <a:pt x="174015" y="118110"/>
                </a:lnTo>
                <a:lnTo>
                  <a:pt x="173863" y="119380"/>
                </a:lnTo>
                <a:lnTo>
                  <a:pt x="173812" y="120650"/>
                </a:lnTo>
                <a:lnTo>
                  <a:pt x="174142" y="119380"/>
                </a:lnTo>
                <a:lnTo>
                  <a:pt x="174777" y="118110"/>
                </a:lnTo>
                <a:close/>
              </a:path>
              <a:path w="322580" h="349250">
                <a:moveTo>
                  <a:pt x="261759" y="109220"/>
                </a:moveTo>
                <a:lnTo>
                  <a:pt x="255206" y="116840"/>
                </a:lnTo>
                <a:lnTo>
                  <a:pt x="251447" y="120650"/>
                </a:lnTo>
                <a:lnTo>
                  <a:pt x="252641" y="120650"/>
                </a:lnTo>
                <a:lnTo>
                  <a:pt x="254228" y="118110"/>
                </a:lnTo>
                <a:lnTo>
                  <a:pt x="255689" y="116840"/>
                </a:lnTo>
                <a:lnTo>
                  <a:pt x="257198" y="116840"/>
                </a:lnTo>
                <a:lnTo>
                  <a:pt x="261759" y="109220"/>
                </a:lnTo>
                <a:close/>
              </a:path>
              <a:path w="322580" h="349250">
                <a:moveTo>
                  <a:pt x="53238" y="116840"/>
                </a:moveTo>
                <a:lnTo>
                  <a:pt x="46697" y="116840"/>
                </a:lnTo>
                <a:lnTo>
                  <a:pt x="46824" y="118110"/>
                </a:lnTo>
                <a:lnTo>
                  <a:pt x="55981" y="118110"/>
                </a:lnTo>
                <a:lnTo>
                  <a:pt x="53238" y="116840"/>
                </a:lnTo>
                <a:close/>
              </a:path>
              <a:path w="322580" h="349250">
                <a:moveTo>
                  <a:pt x="131148" y="106680"/>
                </a:moveTo>
                <a:lnTo>
                  <a:pt x="129184" y="106680"/>
                </a:lnTo>
                <a:lnTo>
                  <a:pt x="131203" y="107950"/>
                </a:lnTo>
                <a:lnTo>
                  <a:pt x="131274" y="108085"/>
                </a:lnTo>
                <a:lnTo>
                  <a:pt x="134848" y="110490"/>
                </a:lnTo>
                <a:lnTo>
                  <a:pt x="138353" y="114300"/>
                </a:lnTo>
                <a:lnTo>
                  <a:pt x="140817" y="118110"/>
                </a:lnTo>
                <a:lnTo>
                  <a:pt x="139407" y="115570"/>
                </a:lnTo>
                <a:lnTo>
                  <a:pt x="138709" y="113030"/>
                </a:lnTo>
                <a:lnTo>
                  <a:pt x="138163" y="113030"/>
                </a:lnTo>
                <a:lnTo>
                  <a:pt x="134505" y="109220"/>
                </a:lnTo>
                <a:lnTo>
                  <a:pt x="131148" y="106680"/>
                </a:lnTo>
                <a:close/>
              </a:path>
              <a:path w="322580" h="349250">
                <a:moveTo>
                  <a:pt x="143395" y="111760"/>
                </a:moveTo>
                <a:lnTo>
                  <a:pt x="142963" y="111760"/>
                </a:lnTo>
                <a:lnTo>
                  <a:pt x="144551" y="114300"/>
                </a:lnTo>
                <a:lnTo>
                  <a:pt x="146113" y="115570"/>
                </a:lnTo>
                <a:lnTo>
                  <a:pt x="147497" y="118110"/>
                </a:lnTo>
                <a:lnTo>
                  <a:pt x="148310" y="118110"/>
                </a:lnTo>
                <a:lnTo>
                  <a:pt x="148175" y="116840"/>
                </a:lnTo>
                <a:lnTo>
                  <a:pt x="147116" y="116840"/>
                </a:lnTo>
                <a:lnTo>
                  <a:pt x="145351" y="113030"/>
                </a:lnTo>
                <a:lnTo>
                  <a:pt x="143395" y="111760"/>
                </a:lnTo>
                <a:close/>
              </a:path>
              <a:path w="322580" h="349250">
                <a:moveTo>
                  <a:pt x="179764" y="101600"/>
                </a:moveTo>
                <a:lnTo>
                  <a:pt x="179120" y="101600"/>
                </a:lnTo>
                <a:lnTo>
                  <a:pt x="176491" y="106680"/>
                </a:lnTo>
                <a:lnTo>
                  <a:pt x="174663" y="111760"/>
                </a:lnTo>
                <a:lnTo>
                  <a:pt x="173990" y="118110"/>
                </a:lnTo>
                <a:lnTo>
                  <a:pt x="174802" y="118110"/>
                </a:lnTo>
                <a:lnTo>
                  <a:pt x="175494" y="116840"/>
                </a:lnTo>
                <a:lnTo>
                  <a:pt x="175183" y="116840"/>
                </a:lnTo>
                <a:lnTo>
                  <a:pt x="176072" y="110490"/>
                </a:lnTo>
                <a:lnTo>
                  <a:pt x="177952" y="104140"/>
                </a:lnTo>
                <a:lnTo>
                  <a:pt x="179764" y="101600"/>
                </a:lnTo>
                <a:close/>
              </a:path>
              <a:path w="322580" h="349250">
                <a:moveTo>
                  <a:pt x="186817" y="104140"/>
                </a:moveTo>
                <a:lnTo>
                  <a:pt x="185813" y="104140"/>
                </a:lnTo>
                <a:lnTo>
                  <a:pt x="184988" y="107950"/>
                </a:lnTo>
                <a:lnTo>
                  <a:pt x="182892" y="115570"/>
                </a:lnTo>
                <a:lnTo>
                  <a:pt x="181483" y="118110"/>
                </a:lnTo>
                <a:lnTo>
                  <a:pt x="183946" y="114300"/>
                </a:lnTo>
                <a:lnTo>
                  <a:pt x="185119" y="113030"/>
                </a:lnTo>
                <a:lnTo>
                  <a:pt x="184137" y="113030"/>
                </a:lnTo>
                <a:lnTo>
                  <a:pt x="185458" y="109220"/>
                </a:lnTo>
                <a:lnTo>
                  <a:pt x="186584" y="105109"/>
                </a:lnTo>
                <a:lnTo>
                  <a:pt x="186817" y="104140"/>
                </a:lnTo>
                <a:close/>
              </a:path>
              <a:path w="322580" h="349250">
                <a:moveTo>
                  <a:pt x="275577" y="116840"/>
                </a:moveTo>
                <a:lnTo>
                  <a:pt x="269049" y="116840"/>
                </a:lnTo>
                <a:lnTo>
                  <a:pt x="266293" y="118110"/>
                </a:lnTo>
                <a:lnTo>
                  <a:pt x="275450" y="118110"/>
                </a:lnTo>
                <a:lnTo>
                  <a:pt x="275577" y="116840"/>
                </a:lnTo>
                <a:close/>
              </a:path>
              <a:path w="322580" h="349250">
                <a:moveTo>
                  <a:pt x="35096" y="107950"/>
                </a:moveTo>
                <a:lnTo>
                  <a:pt x="34239" y="107950"/>
                </a:lnTo>
                <a:lnTo>
                  <a:pt x="47104" y="116840"/>
                </a:lnTo>
                <a:lnTo>
                  <a:pt x="48183" y="116840"/>
                </a:lnTo>
                <a:lnTo>
                  <a:pt x="39289" y="110490"/>
                </a:lnTo>
                <a:lnTo>
                  <a:pt x="35096" y="107950"/>
                </a:lnTo>
                <a:close/>
              </a:path>
              <a:path w="322580" h="349250">
                <a:moveTo>
                  <a:pt x="30619" y="74930"/>
                </a:moveTo>
                <a:lnTo>
                  <a:pt x="32246" y="77470"/>
                </a:lnTo>
                <a:lnTo>
                  <a:pt x="36860" y="85090"/>
                </a:lnTo>
                <a:lnTo>
                  <a:pt x="44118" y="96587"/>
                </a:lnTo>
                <a:lnTo>
                  <a:pt x="53454" y="107950"/>
                </a:lnTo>
                <a:lnTo>
                  <a:pt x="54216" y="110490"/>
                </a:lnTo>
                <a:lnTo>
                  <a:pt x="55384" y="114300"/>
                </a:lnTo>
                <a:lnTo>
                  <a:pt x="57480" y="116840"/>
                </a:lnTo>
                <a:lnTo>
                  <a:pt x="58145" y="116840"/>
                </a:lnTo>
                <a:lnTo>
                  <a:pt x="56819" y="115570"/>
                </a:lnTo>
                <a:lnTo>
                  <a:pt x="55029" y="109220"/>
                </a:lnTo>
                <a:lnTo>
                  <a:pt x="54787" y="106680"/>
                </a:lnTo>
                <a:lnTo>
                  <a:pt x="53276" y="106680"/>
                </a:lnTo>
                <a:lnTo>
                  <a:pt x="47625" y="100330"/>
                </a:lnTo>
                <a:lnTo>
                  <a:pt x="42913" y="93980"/>
                </a:lnTo>
                <a:lnTo>
                  <a:pt x="39420" y="88900"/>
                </a:lnTo>
                <a:lnTo>
                  <a:pt x="39918" y="88900"/>
                </a:lnTo>
                <a:lnTo>
                  <a:pt x="38004" y="86360"/>
                </a:lnTo>
                <a:lnTo>
                  <a:pt x="30619" y="74930"/>
                </a:lnTo>
                <a:close/>
              </a:path>
              <a:path w="322580" h="349250">
                <a:moveTo>
                  <a:pt x="136239" y="96520"/>
                </a:moveTo>
                <a:lnTo>
                  <a:pt x="135966" y="96520"/>
                </a:lnTo>
                <a:lnTo>
                  <a:pt x="138353" y="99060"/>
                </a:lnTo>
                <a:lnTo>
                  <a:pt x="140703" y="100330"/>
                </a:lnTo>
                <a:lnTo>
                  <a:pt x="141630" y="100330"/>
                </a:lnTo>
                <a:lnTo>
                  <a:pt x="144348" y="104140"/>
                </a:lnTo>
                <a:lnTo>
                  <a:pt x="146227" y="110490"/>
                </a:lnTo>
                <a:lnTo>
                  <a:pt x="147116" y="116840"/>
                </a:lnTo>
                <a:lnTo>
                  <a:pt x="148175" y="116840"/>
                </a:lnTo>
                <a:lnTo>
                  <a:pt x="147637" y="111760"/>
                </a:lnTo>
                <a:lnTo>
                  <a:pt x="145808" y="106680"/>
                </a:lnTo>
                <a:lnTo>
                  <a:pt x="143179" y="101600"/>
                </a:lnTo>
                <a:lnTo>
                  <a:pt x="144922" y="101600"/>
                </a:lnTo>
                <a:lnTo>
                  <a:pt x="142252" y="99060"/>
                </a:lnTo>
                <a:lnTo>
                  <a:pt x="139534" y="99060"/>
                </a:lnTo>
                <a:lnTo>
                  <a:pt x="137274" y="97790"/>
                </a:lnTo>
                <a:lnTo>
                  <a:pt x="136239" y="96520"/>
                </a:lnTo>
                <a:close/>
              </a:path>
              <a:path w="322580" h="349250">
                <a:moveTo>
                  <a:pt x="188653" y="95250"/>
                </a:moveTo>
                <a:lnTo>
                  <a:pt x="188048" y="95250"/>
                </a:lnTo>
                <a:lnTo>
                  <a:pt x="187223" y="97790"/>
                </a:lnTo>
                <a:lnTo>
                  <a:pt x="186639" y="100330"/>
                </a:lnTo>
                <a:lnTo>
                  <a:pt x="186309" y="101600"/>
                </a:lnTo>
                <a:lnTo>
                  <a:pt x="184912" y="104140"/>
                </a:lnTo>
                <a:lnTo>
                  <a:pt x="178904" y="111760"/>
                </a:lnTo>
                <a:lnTo>
                  <a:pt x="176961" y="113030"/>
                </a:lnTo>
                <a:lnTo>
                  <a:pt x="175183" y="116840"/>
                </a:lnTo>
                <a:lnTo>
                  <a:pt x="175494" y="116840"/>
                </a:lnTo>
                <a:lnTo>
                  <a:pt x="176187" y="115570"/>
                </a:lnTo>
                <a:lnTo>
                  <a:pt x="177749" y="114300"/>
                </a:lnTo>
                <a:lnTo>
                  <a:pt x="179336" y="111760"/>
                </a:lnTo>
                <a:lnTo>
                  <a:pt x="180314" y="111760"/>
                </a:lnTo>
                <a:lnTo>
                  <a:pt x="180898" y="110490"/>
                </a:lnTo>
                <a:lnTo>
                  <a:pt x="181610" y="109220"/>
                </a:lnTo>
                <a:lnTo>
                  <a:pt x="184594" y="106680"/>
                </a:lnTo>
                <a:lnTo>
                  <a:pt x="185813" y="104140"/>
                </a:lnTo>
                <a:lnTo>
                  <a:pt x="186817" y="104140"/>
                </a:lnTo>
                <a:lnTo>
                  <a:pt x="187121" y="102870"/>
                </a:lnTo>
                <a:lnTo>
                  <a:pt x="188559" y="100330"/>
                </a:lnTo>
                <a:lnTo>
                  <a:pt x="187515" y="100330"/>
                </a:lnTo>
                <a:lnTo>
                  <a:pt x="188653" y="95250"/>
                </a:lnTo>
                <a:close/>
              </a:path>
              <a:path w="322580" h="349250">
                <a:moveTo>
                  <a:pt x="299637" y="53340"/>
                </a:moveTo>
                <a:lnTo>
                  <a:pt x="297980" y="53340"/>
                </a:lnTo>
                <a:lnTo>
                  <a:pt x="300431" y="58420"/>
                </a:lnTo>
                <a:lnTo>
                  <a:pt x="301010" y="63500"/>
                </a:lnTo>
                <a:lnTo>
                  <a:pt x="278790" y="105410"/>
                </a:lnTo>
                <a:lnTo>
                  <a:pt x="274383" y="109220"/>
                </a:lnTo>
                <a:lnTo>
                  <a:pt x="270167" y="113030"/>
                </a:lnTo>
                <a:lnTo>
                  <a:pt x="268554" y="114300"/>
                </a:lnTo>
                <a:lnTo>
                  <a:pt x="264795" y="116840"/>
                </a:lnTo>
                <a:lnTo>
                  <a:pt x="267906" y="116840"/>
                </a:lnTo>
                <a:lnTo>
                  <a:pt x="271221" y="114300"/>
                </a:lnTo>
                <a:lnTo>
                  <a:pt x="278278" y="107950"/>
                </a:lnTo>
                <a:lnTo>
                  <a:pt x="285013" y="102870"/>
                </a:lnTo>
                <a:lnTo>
                  <a:pt x="287467" y="100330"/>
                </a:lnTo>
                <a:lnTo>
                  <a:pt x="284835" y="100330"/>
                </a:lnTo>
                <a:lnTo>
                  <a:pt x="292648" y="90564"/>
                </a:lnTo>
                <a:lnTo>
                  <a:pt x="296037" y="86360"/>
                </a:lnTo>
                <a:lnTo>
                  <a:pt x="298907" y="80010"/>
                </a:lnTo>
                <a:lnTo>
                  <a:pt x="301662" y="72390"/>
                </a:lnTo>
                <a:lnTo>
                  <a:pt x="302745" y="64752"/>
                </a:lnTo>
                <a:lnTo>
                  <a:pt x="301905" y="57150"/>
                </a:lnTo>
                <a:lnTo>
                  <a:pt x="299637" y="53340"/>
                </a:lnTo>
                <a:close/>
              </a:path>
              <a:path w="322580" h="349250">
                <a:moveTo>
                  <a:pt x="299948" y="99060"/>
                </a:moveTo>
                <a:lnTo>
                  <a:pt x="293493" y="102870"/>
                </a:lnTo>
                <a:lnTo>
                  <a:pt x="288648" y="106680"/>
                </a:lnTo>
                <a:lnTo>
                  <a:pt x="282989" y="110490"/>
                </a:lnTo>
                <a:lnTo>
                  <a:pt x="274091" y="116840"/>
                </a:lnTo>
                <a:lnTo>
                  <a:pt x="275170" y="116840"/>
                </a:lnTo>
                <a:lnTo>
                  <a:pt x="288036" y="107950"/>
                </a:lnTo>
                <a:lnTo>
                  <a:pt x="288928" y="107950"/>
                </a:lnTo>
                <a:lnTo>
                  <a:pt x="292516" y="105109"/>
                </a:lnTo>
                <a:lnTo>
                  <a:pt x="299948" y="99060"/>
                </a:lnTo>
                <a:close/>
              </a:path>
              <a:path w="322580" h="349250">
                <a:moveTo>
                  <a:pt x="10722" y="115139"/>
                </a:moveTo>
                <a:lnTo>
                  <a:pt x="10782" y="115570"/>
                </a:lnTo>
                <a:lnTo>
                  <a:pt x="11373" y="116173"/>
                </a:lnTo>
                <a:lnTo>
                  <a:pt x="10722" y="115139"/>
                </a:lnTo>
                <a:close/>
              </a:path>
              <a:path w="322580" h="349250">
                <a:moveTo>
                  <a:pt x="311553" y="115138"/>
                </a:moveTo>
                <a:lnTo>
                  <a:pt x="310902" y="116173"/>
                </a:lnTo>
                <a:lnTo>
                  <a:pt x="311492" y="115570"/>
                </a:lnTo>
                <a:lnTo>
                  <a:pt x="311553" y="115138"/>
                </a:lnTo>
                <a:close/>
              </a:path>
              <a:path w="322580" h="349250">
                <a:moveTo>
                  <a:pt x="18872" y="109220"/>
                </a:moveTo>
                <a:lnTo>
                  <a:pt x="17030" y="109220"/>
                </a:lnTo>
                <a:lnTo>
                  <a:pt x="26250" y="113030"/>
                </a:lnTo>
                <a:lnTo>
                  <a:pt x="29819" y="115570"/>
                </a:lnTo>
                <a:lnTo>
                  <a:pt x="24612" y="111760"/>
                </a:lnTo>
                <a:lnTo>
                  <a:pt x="18872" y="109220"/>
                </a:lnTo>
                <a:close/>
              </a:path>
              <a:path w="322580" h="349250">
                <a:moveTo>
                  <a:pt x="312737" y="106680"/>
                </a:moveTo>
                <a:lnTo>
                  <a:pt x="306273" y="107950"/>
                </a:lnTo>
                <a:lnTo>
                  <a:pt x="297662" y="111760"/>
                </a:lnTo>
                <a:lnTo>
                  <a:pt x="292455" y="115570"/>
                </a:lnTo>
                <a:lnTo>
                  <a:pt x="296037" y="113030"/>
                </a:lnTo>
                <a:lnTo>
                  <a:pt x="305257" y="109220"/>
                </a:lnTo>
                <a:lnTo>
                  <a:pt x="312381" y="109220"/>
                </a:lnTo>
                <a:lnTo>
                  <a:pt x="312737" y="106680"/>
                </a:lnTo>
                <a:close/>
              </a:path>
              <a:path w="322580" h="349250">
                <a:moveTo>
                  <a:pt x="149937" y="108943"/>
                </a:moveTo>
                <a:lnTo>
                  <a:pt x="150571" y="110490"/>
                </a:lnTo>
                <a:lnTo>
                  <a:pt x="151491" y="114414"/>
                </a:lnTo>
                <a:lnTo>
                  <a:pt x="151282" y="110490"/>
                </a:lnTo>
                <a:lnTo>
                  <a:pt x="149937" y="108943"/>
                </a:lnTo>
                <a:close/>
              </a:path>
              <a:path w="322580" h="349250">
                <a:moveTo>
                  <a:pt x="172363" y="108943"/>
                </a:moveTo>
                <a:lnTo>
                  <a:pt x="171018" y="110490"/>
                </a:lnTo>
                <a:lnTo>
                  <a:pt x="170808" y="114414"/>
                </a:lnTo>
                <a:lnTo>
                  <a:pt x="171729" y="110490"/>
                </a:lnTo>
                <a:lnTo>
                  <a:pt x="172363" y="108943"/>
                </a:lnTo>
                <a:close/>
              </a:path>
              <a:path w="322580" h="349250">
                <a:moveTo>
                  <a:pt x="73406" y="109220"/>
                </a:moveTo>
                <a:lnTo>
                  <a:pt x="72186" y="110490"/>
                </a:lnTo>
                <a:lnTo>
                  <a:pt x="71767" y="111760"/>
                </a:lnTo>
                <a:lnTo>
                  <a:pt x="71450" y="113030"/>
                </a:lnTo>
                <a:lnTo>
                  <a:pt x="72682" y="113030"/>
                </a:lnTo>
                <a:lnTo>
                  <a:pt x="73494" y="111760"/>
                </a:lnTo>
                <a:lnTo>
                  <a:pt x="75253" y="111760"/>
                </a:lnTo>
                <a:lnTo>
                  <a:pt x="73406" y="109220"/>
                </a:lnTo>
                <a:close/>
              </a:path>
              <a:path w="322580" h="349250">
                <a:moveTo>
                  <a:pt x="103428" y="101600"/>
                </a:moveTo>
                <a:lnTo>
                  <a:pt x="100342" y="101600"/>
                </a:lnTo>
                <a:lnTo>
                  <a:pt x="98082" y="102870"/>
                </a:lnTo>
                <a:lnTo>
                  <a:pt x="95618" y="104455"/>
                </a:lnTo>
                <a:lnTo>
                  <a:pt x="94945" y="105410"/>
                </a:lnTo>
                <a:lnTo>
                  <a:pt x="94881" y="110490"/>
                </a:lnTo>
                <a:lnTo>
                  <a:pt x="97307" y="113030"/>
                </a:lnTo>
                <a:lnTo>
                  <a:pt x="98755" y="113030"/>
                </a:lnTo>
                <a:lnTo>
                  <a:pt x="98552" y="110490"/>
                </a:lnTo>
                <a:lnTo>
                  <a:pt x="97193" y="110490"/>
                </a:lnTo>
                <a:lnTo>
                  <a:pt x="96799" y="109220"/>
                </a:lnTo>
                <a:lnTo>
                  <a:pt x="96481" y="109220"/>
                </a:lnTo>
                <a:lnTo>
                  <a:pt x="96507" y="106680"/>
                </a:lnTo>
                <a:lnTo>
                  <a:pt x="97942" y="104140"/>
                </a:lnTo>
                <a:lnTo>
                  <a:pt x="103428" y="101600"/>
                </a:lnTo>
                <a:close/>
              </a:path>
              <a:path w="322580" h="349250">
                <a:moveTo>
                  <a:pt x="122487" y="88900"/>
                </a:moveTo>
                <a:lnTo>
                  <a:pt x="121450" y="88900"/>
                </a:lnTo>
                <a:lnTo>
                  <a:pt x="127025" y="92710"/>
                </a:lnTo>
                <a:lnTo>
                  <a:pt x="131584" y="96520"/>
                </a:lnTo>
                <a:lnTo>
                  <a:pt x="135178" y="102870"/>
                </a:lnTo>
                <a:lnTo>
                  <a:pt x="135788" y="105410"/>
                </a:lnTo>
                <a:lnTo>
                  <a:pt x="136842" y="109220"/>
                </a:lnTo>
                <a:lnTo>
                  <a:pt x="138163" y="113030"/>
                </a:lnTo>
                <a:lnTo>
                  <a:pt x="138709" y="113030"/>
                </a:lnTo>
                <a:lnTo>
                  <a:pt x="137312" y="107950"/>
                </a:lnTo>
                <a:lnTo>
                  <a:pt x="136486" y="104140"/>
                </a:lnTo>
                <a:lnTo>
                  <a:pt x="137388" y="104140"/>
                </a:lnTo>
                <a:lnTo>
                  <a:pt x="135991" y="101600"/>
                </a:lnTo>
                <a:lnTo>
                  <a:pt x="135661" y="100330"/>
                </a:lnTo>
                <a:lnTo>
                  <a:pt x="134785" y="100330"/>
                </a:lnTo>
                <a:lnTo>
                  <a:pt x="130416" y="93980"/>
                </a:lnTo>
                <a:lnTo>
                  <a:pt x="124904" y="90170"/>
                </a:lnTo>
                <a:lnTo>
                  <a:pt x="122487" y="88900"/>
                </a:lnTo>
                <a:close/>
              </a:path>
              <a:path w="322580" h="349250">
                <a:moveTo>
                  <a:pt x="208711" y="91440"/>
                </a:moveTo>
                <a:lnTo>
                  <a:pt x="207175" y="91440"/>
                </a:lnTo>
                <a:lnTo>
                  <a:pt x="205282" y="93980"/>
                </a:lnTo>
                <a:lnTo>
                  <a:pt x="202768" y="97790"/>
                </a:lnTo>
                <a:lnTo>
                  <a:pt x="197866" y="101600"/>
                </a:lnTo>
                <a:lnTo>
                  <a:pt x="187794" y="109220"/>
                </a:lnTo>
                <a:lnTo>
                  <a:pt x="184137" y="113030"/>
                </a:lnTo>
                <a:lnTo>
                  <a:pt x="185119" y="113030"/>
                </a:lnTo>
                <a:lnTo>
                  <a:pt x="187464" y="110490"/>
                </a:lnTo>
                <a:lnTo>
                  <a:pt x="191030" y="108085"/>
                </a:lnTo>
                <a:lnTo>
                  <a:pt x="191096" y="107950"/>
                </a:lnTo>
                <a:lnTo>
                  <a:pt x="193116" y="106680"/>
                </a:lnTo>
                <a:lnTo>
                  <a:pt x="193666" y="106680"/>
                </a:lnTo>
                <a:lnTo>
                  <a:pt x="200761" y="100330"/>
                </a:lnTo>
                <a:lnTo>
                  <a:pt x="202943" y="99060"/>
                </a:lnTo>
                <a:lnTo>
                  <a:pt x="202323" y="99060"/>
                </a:lnTo>
                <a:lnTo>
                  <a:pt x="205486" y="95250"/>
                </a:lnTo>
                <a:lnTo>
                  <a:pt x="208711" y="91440"/>
                </a:lnTo>
                <a:close/>
              </a:path>
              <a:path w="322580" h="349250">
                <a:moveTo>
                  <a:pt x="229908" y="92710"/>
                </a:moveTo>
                <a:lnTo>
                  <a:pt x="219329" y="95250"/>
                </a:lnTo>
                <a:lnTo>
                  <a:pt x="212979" y="97790"/>
                </a:lnTo>
                <a:lnTo>
                  <a:pt x="207238" y="102870"/>
                </a:lnTo>
                <a:lnTo>
                  <a:pt x="206133" y="104140"/>
                </a:lnTo>
                <a:lnTo>
                  <a:pt x="216509" y="104140"/>
                </a:lnTo>
                <a:lnTo>
                  <a:pt x="220421" y="105410"/>
                </a:lnTo>
                <a:lnTo>
                  <a:pt x="222148" y="107950"/>
                </a:lnTo>
                <a:lnTo>
                  <a:pt x="223291" y="109220"/>
                </a:lnTo>
                <a:lnTo>
                  <a:pt x="223748" y="110490"/>
                </a:lnTo>
                <a:lnTo>
                  <a:pt x="223545" y="113030"/>
                </a:lnTo>
                <a:lnTo>
                  <a:pt x="224993" y="113030"/>
                </a:lnTo>
                <a:lnTo>
                  <a:pt x="227418" y="110490"/>
                </a:lnTo>
                <a:lnTo>
                  <a:pt x="225107" y="110490"/>
                </a:lnTo>
                <a:lnTo>
                  <a:pt x="224904" y="109220"/>
                </a:lnTo>
                <a:lnTo>
                  <a:pt x="224345" y="107950"/>
                </a:lnTo>
                <a:lnTo>
                  <a:pt x="221373" y="104140"/>
                </a:lnTo>
                <a:lnTo>
                  <a:pt x="219163" y="102870"/>
                </a:lnTo>
                <a:lnTo>
                  <a:pt x="211328" y="102870"/>
                </a:lnTo>
                <a:lnTo>
                  <a:pt x="214845" y="101600"/>
                </a:lnTo>
                <a:lnTo>
                  <a:pt x="225724" y="101600"/>
                </a:lnTo>
                <a:lnTo>
                  <a:pt x="223520" y="100330"/>
                </a:lnTo>
                <a:lnTo>
                  <a:pt x="219138" y="99060"/>
                </a:lnTo>
                <a:lnTo>
                  <a:pt x="228076" y="99060"/>
                </a:lnTo>
                <a:lnTo>
                  <a:pt x="224891" y="97790"/>
                </a:lnTo>
                <a:lnTo>
                  <a:pt x="219710" y="97790"/>
                </a:lnTo>
                <a:lnTo>
                  <a:pt x="221183" y="96520"/>
                </a:lnTo>
                <a:lnTo>
                  <a:pt x="223215" y="96520"/>
                </a:lnTo>
                <a:lnTo>
                  <a:pt x="229108" y="95250"/>
                </a:lnTo>
                <a:lnTo>
                  <a:pt x="236169" y="95250"/>
                </a:lnTo>
                <a:lnTo>
                  <a:pt x="234848" y="93980"/>
                </a:lnTo>
                <a:lnTo>
                  <a:pt x="229908" y="92710"/>
                </a:lnTo>
                <a:close/>
              </a:path>
              <a:path w="322580" h="349250">
                <a:moveTo>
                  <a:pt x="265023" y="92710"/>
                </a:moveTo>
                <a:lnTo>
                  <a:pt x="262089" y="100330"/>
                </a:lnTo>
                <a:lnTo>
                  <a:pt x="256743" y="107950"/>
                </a:lnTo>
                <a:lnTo>
                  <a:pt x="250837" y="113030"/>
                </a:lnTo>
                <a:lnTo>
                  <a:pt x="252736" y="113030"/>
                </a:lnTo>
                <a:lnTo>
                  <a:pt x="257213" y="109220"/>
                </a:lnTo>
                <a:lnTo>
                  <a:pt x="262674" y="102870"/>
                </a:lnTo>
                <a:lnTo>
                  <a:pt x="265544" y="95250"/>
                </a:lnTo>
                <a:lnTo>
                  <a:pt x="266763" y="95250"/>
                </a:lnTo>
                <a:lnTo>
                  <a:pt x="266344" y="93980"/>
                </a:lnTo>
                <a:lnTo>
                  <a:pt x="265023" y="92710"/>
                </a:lnTo>
                <a:close/>
              </a:path>
              <a:path w="322580" h="349250">
                <a:moveTo>
                  <a:pt x="56805" y="108310"/>
                </a:moveTo>
                <a:lnTo>
                  <a:pt x="57032" y="109220"/>
                </a:lnTo>
                <a:lnTo>
                  <a:pt x="57970" y="111034"/>
                </a:lnTo>
                <a:lnTo>
                  <a:pt x="56805" y="108310"/>
                </a:lnTo>
                <a:close/>
              </a:path>
              <a:path w="322580" h="349250">
                <a:moveTo>
                  <a:pt x="265476" y="108298"/>
                </a:moveTo>
                <a:lnTo>
                  <a:pt x="264312" y="111028"/>
                </a:lnTo>
                <a:lnTo>
                  <a:pt x="265247" y="109220"/>
                </a:lnTo>
                <a:lnTo>
                  <a:pt x="265476" y="108298"/>
                </a:lnTo>
                <a:close/>
              </a:path>
              <a:path w="322580" h="349250">
                <a:moveTo>
                  <a:pt x="105346" y="101600"/>
                </a:moveTo>
                <a:lnTo>
                  <a:pt x="100926" y="104140"/>
                </a:lnTo>
                <a:lnTo>
                  <a:pt x="97955" y="107950"/>
                </a:lnTo>
                <a:lnTo>
                  <a:pt x="97396" y="109220"/>
                </a:lnTo>
                <a:lnTo>
                  <a:pt x="97193" y="110490"/>
                </a:lnTo>
                <a:lnTo>
                  <a:pt x="98552" y="110490"/>
                </a:lnTo>
                <a:lnTo>
                  <a:pt x="99009" y="109220"/>
                </a:lnTo>
                <a:lnTo>
                  <a:pt x="101879" y="105410"/>
                </a:lnTo>
                <a:lnTo>
                  <a:pt x="105791" y="104140"/>
                </a:lnTo>
                <a:lnTo>
                  <a:pt x="116166" y="104140"/>
                </a:lnTo>
                <a:lnTo>
                  <a:pt x="115062" y="102870"/>
                </a:lnTo>
                <a:lnTo>
                  <a:pt x="110401" y="102870"/>
                </a:lnTo>
                <a:lnTo>
                  <a:pt x="105346" y="101600"/>
                </a:lnTo>
                <a:close/>
              </a:path>
              <a:path w="322580" h="349250">
                <a:moveTo>
                  <a:pt x="221957" y="101600"/>
                </a:moveTo>
                <a:lnTo>
                  <a:pt x="218871" y="101600"/>
                </a:lnTo>
                <a:lnTo>
                  <a:pt x="224358" y="104140"/>
                </a:lnTo>
                <a:lnTo>
                  <a:pt x="225793" y="106680"/>
                </a:lnTo>
                <a:lnTo>
                  <a:pt x="225818" y="109220"/>
                </a:lnTo>
                <a:lnTo>
                  <a:pt x="225501" y="109220"/>
                </a:lnTo>
                <a:lnTo>
                  <a:pt x="225107" y="110490"/>
                </a:lnTo>
                <a:lnTo>
                  <a:pt x="227418" y="110490"/>
                </a:lnTo>
                <a:lnTo>
                  <a:pt x="227355" y="105410"/>
                </a:lnTo>
                <a:lnTo>
                  <a:pt x="226682" y="104455"/>
                </a:lnTo>
                <a:lnTo>
                  <a:pt x="224218" y="102870"/>
                </a:lnTo>
                <a:lnTo>
                  <a:pt x="221957" y="101600"/>
                </a:lnTo>
                <a:close/>
              </a:path>
              <a:path w="322580" h="349250">
                <a:moveTo>
                  <a:pt x="74599" y="97790"/>
                </a:moveTo>
                <a:lnTo>
                  <a:pt x="73177" y="97790"/>
                </a:lnTo>
                <a:lnTo>
                  <a:pt x="73469" y="102870"/>
                </a:lnTo>
                <a:lnTo>
                  <a:pt x="77190" y="109220"/>
                </a:lnTo>
                <a:lnTo>
                  <a:pt x="88214" y="109220"/>
                </a:lnTo>
                <a:lnTo>
                  <a:pt x="92161" y="106680"/>
                </a:lnTo>
                <a:lnTo>
                  <a:pt x="80289" y="106680"/>
                </a:lnTo>
                <a:lnTo>
                  <a:pt x="77571" y="105410"/>
                </a:lnTo>
                <a:lnTo>
                  <a:pt x="76085" y="102870"/>
                </a:lnTo>
                <a:lnTo>
                  <a:pt x="84658" y="102870"/>
                </a:lnTo>
                <a:lnTo>
                  <a:pt x="77368" y="101600"/>
                </a:lnTo>
                <a:lnTo>
                  <a:pt x="75374" y="100330"/>
                </a:lnTo>
                <a:lnTo>
                  <a:pt x="74599" y="97790"/>
                </a:lnTo>
                <a:close/>
              </a:path>
              <a:path w="322580" h="349250">
                <a:moveTo>
                  <a:pt x="225724" y="101600"/>
                </a:moveTo>
                <a:lnTo>
                  <a:pt x="222592" y="101600"/>
                </a:lnTo>
                <a:lnTo>
                  <a:pt x="225564" y="102870"/>
                </a:lnTo>
                <a:lnTo>
                  <a:pt x="226682" y="104455"/>
                </a:lnTo>
                <a:lnTo>
                  <a:pt x="234086" y="109220"/>
                </a:lnTo>
                <a:lnTo>
                  <a:pt x="245110" y="109220"/>
                </a:lnTo>
                <a:lnTo>
                  <a:pt x="246598" y="106680"/>
                </a:lnTo>
                <a:lnTo>
                  <a:pt x="234543" y="106680"/>
                </a:lnTo>
                <a:lnTo>
                  <a:pt x="225724" y="101600"/>
                </a:lnTo>
                <a:close/>
              </a:path>
              <a:path w="322580" h="349250">
                <a:moveTo>
                  <a:pt x="144922" y="101600"/>
                </a:moveTo>
                <a:lnTo>
                  <a:pt x="143179" y="101600"/>
                </a:lnTo>
                <a:lnTo>
                  <a:pt x="144348" y="102870"/>
                </a:lnTo>
                <a:lnTo>
                  <a:pt x="145605" y="102870"/>
                </a:lnTo>
                <a:lnTo>
                  <a:pt x="146900" y="105410"/>
                </a:lnTo>
                <a:lnTo>
                  <a:pt x="149937" y="108943"/>
                </a:lnTo>
                <a:lnTo>
                  <a:pt x="149529" y="107950"/>
                </a:lnTo>
                <a:lnTo>
                  <a:pt x="150660" y="107950"/>
                </a:lnTo>
                <a:lnTo>
                  <a:pt x="146257" y="102870"/>
                </a:lnTo>
                <a:lnTo>
                  <a:pt x="144922" y="101600"/>
                </a:lnTo>
                <a:close/>
              </a:path>
              <a:path w="322580" h="349250">
                <a:moveTo>
                  <a:pt x="173228" y="107950"/>
                </a:moveTo>
                <a:lnTo>
                  <a:pt x="172770" y="107950"/>
                </a:lnTo>
                <a:lnTo>
                  <a:pt x="172363" y="108943"/>
                </a:lnTo>
                <a:lnTo>
                  <a:pt x="173228" y="107950"/>
                </a:lnTo>
                <a:close/>
              </a:path>
              <a:path w="322580" h="349250">
                <a:moveTo>
                  <a:pt x="56241" y="106047"/>
                </a:moveTo>
                <a:lnTo>
                  <a:pt x="56108" y="106680"/>
                </a:lnTo>
                <a:lnTo>
                  <a:pt x="56805" y="108310"/>
                </a:lnTo>
                <a:lnTo>
                  <a:pt x="56241" y="106047"/>
                </a:lnTo>
                <a:close/>
              </a:path>
              <a:path w="322580" h="349250">
                <a:moveTo>
                  <a:pt x="266035" y="106053"/>
                </a:moveTo>
                <a:lnTo>
                  <a:pt x="265476" y="108298"/>
                </a:lnTo>
                <a:lnTo>
                  <a:pt x="266166" y="106680"/>
                </a:lnTo>
                <a:lnTo>
                  <a:pt x="266035" y="106053"/>
                </a:lnTo>
                <a:close/>
              </a:path>
              <a:path w="322580" h="349250">
                <a:moveTo>
                  <a:pt x="193116" y="106680"/>
                </a:moveTo>
                <a:lnTo>
                  <a:pt x="191096" y="107950"/>
                </a:lnTo>
                <a:lnTo>
                  <a:pt x="191030" y="108085"/>
                </a:lnTo>
                <a:lnTo>
                  <a:pt x="193116" y="106680"/>
                </a:lnTo>
                <a:close/>
              </a:path>
              <a:path w="322580" h="349250">
                <a:moveTo>
                  <a:pt x="129184" y="106680"/>
                </a:moveTo>
                <a:lnTo>
                  <a:pt x="131267" y="108081"/>
                </a:lnTo>
                <a:lnTo>
                  <a:pt x="131203" y="107950"/>
                </a:lnTo>
                <a:lnTo>
                  <a:pt x="129184" y="106680"/>
                </a:lnTo>
                <a:close/>
              </a:path>
              <a:path w="322580" h="349250">
                <a:moveTo>
                  <a:pt x="57772" y="101600"/>
                </a:moveTo>
                <a:lnTo>
                  <a:pt x="57175" y="101600"/>
                </a:lnTo>
                <a:lnTo>
                  <a:pt x="57607" y="102870"/>
                </a:lnTo>
                <a:lnTo>
                  <a:pt x="60210" y="106680"/>
                </a:lnTo>
                <a:lnTo>
                  <a:pt x="62128" y="107950"/>
                </a:lnTo>
                <a:lnTo>
                  <a:pt x="59918" y="105410"/>
                </a:lnTo>
                <a:lnTo>
                  <a:pt x="57772" y="101600"/>
                </a:lnTo>
                <a:close/>
              </a:path>
              <a:path w="322580" h="349250">
                <a:moveTo>
                  <a:pt x="135204" y="95250"/>
                </a:moveTo>
                <a:lnTo>
                  <a:pt x="134251" y="95250"/>
                </a:lnTo>
                <a:lnTo>
                  <a:pt x="136842" y="99060"/>
                </a:lnTo>
                <a:lnTo>
                  <a:pt x="140754" y="104140"/>
                </a:lnTo>
                <a:lnTo>
                  <a:pt x="143256" y="107950"/>
                </a:lnTo>
                <a:lnTo>
                  <a:pt x="141490" y="104140"/>
                </a:lnTo>
                <a:lnTo>
                  <a:pt x="138391" y="100330"/>
                </a:lnTo>
                <a:lnTo>
                  <a:pt x="135966" y="96520"/>
                </a:lnTo>
                <a:lnTo>
                  <a:pt x="136239" y="96520"/>
                </a:lnTo>
                <a:lnTo>
                  <a:pt x="135204" y="95250"/>
                </a:lnTo>
                <a:close/>
              </a:path>
              <a:path w="322580" h="349250">
                <a:moveTo>
                  <a:pt x="187185" y="96520"/>
                </a:moveTo>
                <a:lnTo>
                  <a:pt x="186334" y="96520"/>
                </a:lnTo>
                <a:lnTo>
                  <a:pt x="183896" y="100330"/>
                </a:lnTo>
                <a:lnTo>
                  <a:pt x="180809" y="104140"/>
                </a:lnTo>
                <a:lnTo>
                  <a:pt x="179044" y="107950"/>
                </a:lnTo>
                <a:lnTo>
                  <a:pt x="181546" y="104140"/>
                </a:lnTo>
                <a:lnTo>
                  <a:pt x="185458" y="99060"/>
                </a:lnTo>
                <a:lnTo>
                  <a:pt x="187185" y="96520"/>
                </a:lnTo>
                <a:close/>
              </a:path>
              <a:path w="322580" h="349250">
                <a:moveTo>
                  <a:pt x="265633" y="97790"/>
                </a:moveTo>
                <a:lnTo>
                  <a:pt x="264515" y="101600"/>
                </a:lnTo>
                <a:lnTo>
                  <a:pt x="262369" y="105410"/>
                </a:lnTo>
                <a:lnTo>
                  <a:pt x="260146" y="107950"/>
                </a:lnTo>
                <a:lnTo>
                  <a:pt x="262064" y="106680"/>
                </a:lnTo>
                <a:lnTo>
                  <a:pt x="264680" y="102870"/>
                </a:lnTo>
                <a:lnTo>
                  <a:pt x="265099" y="101600"/>
                </a:lnTo>
                <a:lnTo>
                  <a:pt x="266160" y="101600"/>
                </a:lnTo>
                <a:lnTo>
                  <a:pt x="265633" y="97790"/>
                </a:lnTo>
                <a:close/>
              </a:path>
              <a:path w="322580" h="349250">
                <a:moveTo>
                  <a:pt x="19054" y="105112"/>
                </a:moveTo>
                <a:lnTo>
                  <a:pt x="20701" y="106680"/>
                </a:lnTo>
                <a:lnTo>
                  <a:pt x="19989" y="105410"/>
                </a:lnTo>
                <a:lnTo>
                  <a:pt x="19054" y="105112"/>
                </a:lnTo>
                <a:close/>
              </a:path>
              <a:path w="322580" h="349250">
                <a:moveTo>
                  <a:pt x="14427" y="78740"/>
                </a:moveTo>
                <a:lnTo>
                  <a:pt x="12585" y="78740"/>
                </a:lnTo>
                <a:lnTo>
                  <a:pt x="9537" y="82550"/>
                </a:lnTo>
                <a:lnTo>
                  <a:pt x="9474" y="88900"/>
                </a:lnTo>
                <a:lnTo>
                  <a:pt x="13639" y="99060"/>
                </a:lnTo>
                <a:lnTo>
                  <a:pt x="16700" y="102870"/>
                </a:lnTo>
                <a:lnTo>
                  <a:pt x="19054" y="105112"/>
                </a:lnTo>
                <a:lnTo>
                  <a:pt x="19989" y="105410"/>
                </a:lnTo>
                <a:lnTo>
                  <a:pt x="20701" y="106680"/>
                </a:lnTo>
                <a:lnTo>
                  <a:pt x="23228" y="106680"/>
                </a:lnTo>
                <a:lnTo>
                  <a:pt x="21412" y="105410"/>
                </a:lnTo>
                <a:lnTo>
                  <a:pt x="15836" y="100330"/>
                </a:lnTo>
                <a:lnTo>
                  <a:pt x="12268" y="91440"/>
                </a:lnTo>
                <a:lnTo>
                  <a:pt x="11709" y="88900"/>
                </a:lnTo>
                <a:lnTo>
                  <a:pt x="11769" y="83547"/>
                </a:lnTo>
                <a:lnTo>
                  <a:pt x="12268" y="81280"/>
                </a:lnTo>
                <a:lnTo>
                  <a:pt x="13538" y="80010"/>
                </a:lnTo>
                <a:lnTo>
                  <a:pt x="15836" y="80010"/>
                </a:lnTo>
                <a:lnTo>
                  <a:pt x="14427" y="78740"/>
                </a:lnTo>
                <a:close/>
              </a:path>
              <a:path w="322580" h="349250">
                <a:moveTo>
                  <a:pt x="19039" y="100174"/>
                </a:moveTo>
                <a:lnTo>
                  <a:pt x="20941" y="102870"/>
                </a:lnTo>
                <a:lnTo>
                  <a:pt x="25628" y="106680"/>
                </a:lnTo>
                <a:lnTo>
                  <a:pt x="21717" y="102870"/>
                </a:lnTo>
                <a:lnTo>
                  <a:pt x="19039" y="100174"/>
                </a:lnTo>
                <a:close/>
              </a:path>
              <a:path w="322580" h="349250">
                <a:moveTo>
                  <a:pt x="39918" y="88900"/>
                </a:moveTo>
                <a:lnTo>
                  <a:pt x="39420" y="88900"/>
                </a:lnTo>
                <a:lnTo>
                  <a:pt x="48577" y="100330"/>
                </a:lnTo>
                <a:lnTo>
                  <a:pt x="52971" y="104140"/>
                </a:lnTo>
                <a:lnTo>
                  <a:pt x="52997" y="105410"/>
                </a:lnTo>
                <a:lnTo>
                  <a:pt x="53276" y="106680"/>
                </a:lnTo>
                <a:lnTo>
                  <a:pt x="54787" y="106680"/>
                </a:lnTo>
                <a:lnTo>
                  <a:pt x="54546" y="104140"/>
                </a:lnTo>
                <a:lnTo>
                  <a:pt x="54483" y="102870"/>
                </a:lnTo>
                <a:lnTo>
                  <a:pt x="52920" y="102870"/>
                </a:lnTo>
                <a:lnTo>
                  <a:pt x="47064" y="97790"/>
                </a:lnTo>
                <a:lnTo>
                  <a:pt x="42789" y="92710"/>
                </a:lnTo>
                <a:lnTo>
                  <a:pt x="39918" y="88900"/>
                </a:lnTo>
                <a:close/>
              </a:path>
              <a:path w="322580" h="349250">
                <a:moveTo>
                  <a:pt x="110756" y="99060"/>
                </a:moveTo>
                <a:lnTo>
                  <a:pt x="102387" y="99060"/>
                </a:lnTo>
                <a:lnTo>
                  <a:pt x="98780" y="100330"/>
                </a:lnTo>
                <a:lnTo>
                  <a:pt x="87757" y="106680"/>
                </a:lnTo>
                <a:lnTo>
                  <a:pt x="92161" y="106680"/>
                </a:lnTo>
                <a:lnTo>
                  <a:pt x="95618" y="104455"/>
                </a:lnTo>
                <a:lnTo>
                  <a:pt x="96735" y="102870"/>
                </a:lnTo>
                <a:lnTo>
                  <a:pt x="99910" y="101600"/>
                </a:lnTo>
                <a:lnTo>
                  <a:pt x="113626" y="101600"/>
                </a:lnTo>
                <a:lnTo>
                  <a:pt x="110756" y="99060"/>
                </a:lnTo>
                <a:close/>
              </a:path>
              <a:path w="322580" h="349250">
                <a:moveTo>
                  <a:pt x="95878" y="80010"/>
                </a:moveTo>
                <a:lnTo>
                  <a:pt x="94145" y="80010"/>
                </a:lnTo>
                <a:lnTo>
                  <a:pt x="95097" y="81280"/>
                </a:lnTo>
                <a:lnTo>
                  <a:pt x="96329" y="82550"/>
                </a:lnTo>
                <a:lnTo>
                  <a:pt x="97891" y="85090"/>
                </a:lnTo>
                <a:lnTo>
                  <a:pt x="103428" y="91440"/>
                </a:lnTo>
                <a:lnTo>
                  <a:pt x="108851" y="96520"/>
                </a:lnTo>
                <a:lnTo>
                  <a:pt x="117779" y="102870"/>
                </a:lnTo>
                <a:lnTo>
                  <a:pt x="119392" y="104140"/>
                </a:lnTo>
                <a:lnTo>
                  <a:pt x="114592" y="104140"/>
                </a:lnTo>
                <a:lnTo>
                  <a:pt x="117602" y="106680"/>
                </a:lnTo>
                <a:lnTo>
                  <a:pt x="118541" y="106680"/>
                </a:lnTo>
                <a:lnTo>
                  <a:pt x="119697" y="105410"/>
                </a:lnTo>
                <a:lnTo>
                  <a:pt x="122715" y="105410"/>
                </a:lnTo>
                <a:lnTo>
                  <a:pt x="120548" y="102870"/>
                </a:lnTo>
                <a:lnTo>
                  <a:pt x="118732" y="101600"/>
                </a:lnTo>
                <a:lnTo>
                  <a:pt x="109372" y="96520"/>
                </a:lnTo>
                <a:lnTo>
                  <a:pt x="104063" y="91440"/>
                </a:lnTo>
                <a:lnTo>
                  <a:pt x="98590" y="83820"/>
                </a:lnTo>
                <a:lnTo>
                  <a:pt x="96431" y="81280"/>
                </a:lnTo>
                <a:lnTo>
                  <a:pt x="95878" y="80010"/>
                </a:lnTo>
                <a:close/>
              </a:path>
              <a:path w="322580" h="349250">
                <a:moveTo>
                  <a:pt x="206203" y="105410"/>
                </a:moveTo>
                <a:lnTo>
                  <a:pt x="202603" y="105410"/>
                </a:lnTo>
                <a:lnTo>
                  <a:pt x="203746" y="106680"/>
                </a:lnTo>
                <a:lnTo>
                  <a:pt x="204698" y="106680"/>
                </a:lnTo>
                <a:lnTo>
                  <a:pt x="206203" y="105410"/>
                </a:lnTo>
                <a:close/>
              </a:path>
              <a:path w="322580" h="349250">
                <a:moveTo>
                  <a:pt x="249123" y="97790"/>
                </a:moveTo>
                <a:lnTo>
                  <a:pt x="247700" y="97790"/>
                </a:lnTo>
                <a:lnTo>
                  <a:pt x="246926" y="100330"/>
                </a:lnTo>
                <a:lnTo>
                  <a:pt x="244919" y="101600"/>
                </a:lnTo>
                <a:lnTo>
                  <a:pt x="237629" y="102870"/>
                </a:lnTo>
                <a:lnTo>
                  <a:pt x="246214" y="102870"/>
                </a:lnTo>
                <a:lnTo>
                  <a:pt x="244729" y="105410"/>
                </a:lnTo>
                <a:lnTo>
                  <a:pt x="242011" y="106680"/>
                </a:lnTo>
                <a:lnTo>
                  <a:pt x="246598" y="106680"/>
                </a:lnTo>
                <a:lnTo>
                  <a:pt x="248831" y="102870"/>
                </a:lnTo>
                <a:lnTo>
                  <a:pt x="249123" y="97790"/>
                </a:lnTo>
                <a:close/>
              </a:path>
              <a:path w="322580" h="349250">
                <a:moveTo>
                  <a:pt x="284127" y="88900"/>
                </a:moveTo>
                <a:lnTo>
                  <a:pt x="282854" y="88900"/>
                </a:lnTo>
                <a:lnTo>
                  <a:pt x="279361" y="93980"/>
                </a:lnTo>
                <a:lnTo>
                  <a:pt x="274650" y="100330"/>
                </a:lnTo>
                <a:lnTo>
                  <a:pt x="268998" y="106680"/>
                </a:lnTo>
                <a:lnTo>
                  <a:pt x="269872" y="106680"/>
                </a:lnTo>
                <a:lnTo>
                  <a:pt x="276943" y="99060"/>
                </a:lnTo>
                <a:lnTo>
                  <a:pt x="282030" y="92710"/>
                </a:lnTo>
                <a:lnTo>
                  <a:pt x="284127" y="88900"/>
                </a:lnTo>
                <a:close/>
              </a:path>
              <a:path w="322580" h="349250">
                <a:moveTo>
                  <a:pt x="303250" y="100164"/>
                </a:moveTo>
                <a:lnTo>
                  <a:pt x="300558" y="102870"/>
                </a:lnTo>
                <a:lnTo>
                  <a:pt x="296659" y="106680"/>
                </a:lnTo>
                <a:lnTo>
                  <a:pt x="301340" y="102870"/>
                </a:lnTo>
                <a:lnTo>
                  <a:pt x="303250" y="100164"/>
                </a:lnTo>
                <a:close/>
              </a:path>
              <a:path w="322580" h="349250">
                <a:moveTo>
                  <a:pt x="303228" y="105109"/>
                </a:moveTo>
                <a:lnTo>
                  <a:pt x="302285" y="105410"/>
                </a:lnTo>
                <a:lnTo>
                  <a:pt x="301574" y="106680"/>
                </a:lnTo>
                <a:lnTo>
                  <a:pt x="303228" y="105109"/>
                </a:lnTo>
                <a:close/>
              </a:path>
              <a:path w="322580" h="349250">
                <a:moveTo>
                  <a:pt x="314845" y="101600"/>
                </a:moveTo>
                <a:lnTo>
                  <a:pt x="306273" y="104140"/>
                </a:lnTo>
                <a:lnTo>
                  <a:pt x="303225" y="105112"/>
                </a:lnTo>
                <a:lnTo>
                  <a:pt x="301574" y="106680"/>
                </a:lnTo>
                <a:lnTo>
                  <a:pt x="303161" y="106680"/>
                </a:lnTo>
                <a:lnTo>
                  <a:pt x="308825" y="105410"/>
                </a:lnTo>
                <a:lnTo>
                  <a:pt x="314134" y="104140"/>
                </a:lnTo>
                <a:lnTo>
                  <a:pt x="316649" y="104140"/>
                </a:lnTo>
                <a:lnTo>
                  <a:pt x="314845" y="101600"/>
                </a:lnTo>
                <a:close/>
              </a:path>
              <a:path w="322580" h="349250">
                <a:moveTo>
                  <a:pt x="266160" y="101600"/>
                </a:moveTo>
                <a:lnTo>
                  <a:pt x="265099" y="101600"/>
                </a:lnTo>
                <a:lnTo>
                  <a:pt x="266035" y="106053"/>
                </a:lnTo>
                <a:lnTo>
                  <a:pt x="266511" y="104140"/>
                </a:lnTo>
                <a:lnTo>
                  <a:pt x="266160" y="101600"/>
                </a:lnTo>
                <a:close/>
              </a:path>
              <a:path w="322580" h="349250">
                <a:moveTo>
                  <a:pt x="56642" y="97790"/>
                </a:moveTo>
                <a:lnTo>
                  <a:pt x="55940" y="102870"/>
                </a:lnTo>
                <a:lnTo>
                  <a:pt x="55844" y="104455"/>
                </a:lnTo>
                <a:lnTo>
                  <a:pt x="56241" y="106047"/>
                </a:lnTo>
                <a:lnTo>
                  <a:pt x="57175" y="101600"/>
                </a:lnTo>
                <a:lnTo>
                  <a:pt x="57772" y="101600"/>
                </a:lnTo>
                <a:lnTo>
                  <a:pt x="56642" y="97790"/>
                </a:lnTo>
                <a:close/>
              </a:path>
              <a:path w="322580" h="349250">
                <a:moveTo>
                  <a:pt x="115756" y="91440"/>
                </a:moveTo>
                <a:lnTo>
                  <a:pt x="115125" y="91440"/>
                </a:lnTo>
                <a:lnTo>
                  <a:pt x="118567" y="95250"/>
                </a:lnTo>
                <a:lnTo>
                  <a:pt x="124980" y="99060"/>
                </a:lnTo>
                <a:lnTo>
                  <a:pt x="131584" y="104140"/>
                </a:lnTo>
                <a:lnTo>
                  <a:pt x="132118" y="104140"/>
                </a:lnTo>
                <a:lnTo>
                  <a:pt x="132664" y="105410"/>
                </a:lnTo>
                <a:lnTo>
                  <a:pt x="131787" y="102870"/>
                </a:lnTo>
                <a:lnTo>
                  <a:pt x="131419" y="102870"/>
                </a:lnTo>
                <a:lnTo>
                  <a:pt x="130820" y="101600"/>
                </a:lnTo>
                <a:lnTo>
                  <a:pt x="129870" y="101600"/>
                </a:lnTo>
                <a:lnTo>
                  <a:pt x="125488" y="99060"/>
                </a:lnTo>
                <a:lnTo>
                  <a:pt x="117259" y="92710"/>
                </a:lnTo>
                <a:lnTo>
                  <a:pt x="115756" y="91440"/>
                </a:lnTo>
                <a:close/>
              </a:path>
              <a:path w="322580" h="349250">
                <a:moveTo>
                  <a:pt x="201709" y="88900"/>
                </a:moveTo>
                <a:lnTo>
                  <a:pt x="200850" y="88900"/>
                </a:lnTo>
                <a:lnTo>
                  <a:pt x="197116" y="92710"/>
                </a:lnTo>
                <a:lnTo>
                  <a:pt x="193878" y="96520"/>
                </a:lnTo>
                <a:lnTo>
                  <a:pt x="190893" y="102870"/>
                </a:lnTo>
                <a:lnTo>
                  <a:pt x="190512" y="102870"/>
                </a:lnTo>
                <a:lnTo>
                  <a:pt x="189636" y="105410"/>
                </a:lnTo>
                <a:lnTo>
                  <a:pt x="190182" y="104140"/>
                </a:lnTo>
                <a:lnTo>
                  <a:pt x="190715" y="104140"/>
                </a:lnTo>
                <a:lnTo>
                  <a:pt x="194017" y="101600"/>
                </a:lnTo>
                <a:lnTo>
                  <a:pt x="192430" y="101600"/>
                </a:lnTo>
                <a:lnTo>
                  <a:pt x="196062" y="95250"/>
                </a:lnTo>
                <a:lnTo>
                  <a:pt x="200050" y="90170"/>
                </a:lnTo>
                <a:lnTo>
                  <a:pt x="201709" y="88900"/>
                </a:lnTo>
                <a:close/>
              </a:path>
              <a:path w="322580" h="349250">
                <a:moveTo>
                  <a:pt x="100342" y="101600"/>
                </a:moveTo>
                <a:lnTo>
                  <a:pt x="99910" y="101600"/>
                </a:lnTo>
                <a:lnTo>
                  <a:pt x="96735" y="102870"/>
                </a:lnTo>
                <a:lnTo>
                  <a:pt x="95618" y="104455"/>
                </a:lnTo>
                <a:lnTo>
                  <a:pt x="98082" y="102870"/>
                </a:lnTo>
                <a:lnTo>
                  <a:pt x="100342" y="101600"/>
                </a:lnTo>
                <a:close/>
              </a:path>
              <a:path w="322580" h="349250">
                <a:moveTo>
                  <a:pt x="222592" y="101600"/>
                </a:moveTo>
                <a:lnTo>
                  <a:pt x="221957" y="101600"/>
                </a:lnTo>
                <a:lnTo>
                  <a:pt x="224218" y="102870"/>
                </a:lnTo>
                <a:lnTo>
                  <a:pt x="226682" y="104455"/>
                </a:lnTo>
                <a:lnTo>
                  <a:pt x="225564" y="102870"/>
                </a:lnTo>
                <a:lnTo>
                  <a:pt x="222592" y="101600"/>
                </a:lnTo>
                <a:close/>
              </a:path>
              <a:path w="322580" h="349250">
                <a:moveTo>
                  <a:pt x="102971" y="95250"/>
                </a:moveTo>
                <a:lnTo>
                  <a:pt x="93192" y="95250"/>
                </a:lnTo>
                <a:lnTo>
                  <a:pt x="99085" y="96520"/>
                </a:lnTo>
                <a:lnTo>
                  <a:pt x="101117" y="96520"/>
                </a:lnTo>
                <a:lnTo>
                  <a:pt x="102590" y="97790"/>
                </a:lnTo>
                <a:lnTo>
                  <a:pt x="97409" y="97790"/>
                </a:lnTo>
                <a:lnTo>
                  <a:pt x="84658" y="102870"/>
                </a:lnTo>
                <a:lnTo>
                  <a:pt x="77330" y="102870"/>
                </a:lnTo>
                <a:lnTo>
                  <a:pt x="78968" y="104140"/>
                </a:lnTo>
                <a:lnTo>
                  <a:pt x="84950" y="104140"/>
                </a:lnTo>
                <a:lnTo>
                  <a:pt x="97739" y="99060"/>
                </a:lnTo>
                <a:lnTo>
                  <a:pt x="110756" y="99060"/>
                </a:lnTo>
                <a:lnTo>
                  <a:pt x="109321" y="97790"/>
                </a:lnTo>
                <a:lnTo>
                  <a:pt x="102590" y="97790"/>
                </a:lnTo>
                <a:lnTo>
                  <a:pt x="100919" y="96587"/>
                </a:lnTo>
                <a:lnTo>
                  <a:pt x="106316" y="96587"/>
                </a:lnTo>
                <a:lnTo>
                  <a:pt x="102971" y="95250"/>
                </a:lnTo>
                <a:close/>
              </a:path>
              <a:path w="322580" h="349250">
                <a:moveTo>
                  <a:pt x="228076" y="99060"/>
                </a:moveTo>
                <a:lnTo>
                  <a:pt x="224561" y="99060"/>
                </a:lnTo>
                <a:lnTo>
                  <a:pt x="237350" y="104140"/>
                </a:lnTo>
                <a:lnTo>
                  <a:pt x="243332" y="104140"/>
                </a:lnTo>
                <a:lnTo>
                  <a:pt x="244970" y="102870"/>
                </a:lnTo>
                <a:lnTo>
                  <a:pt x="237629" y="102870"/>
                </a:lnTo>
                <a:lnTo>
                  <a:pt x="228076" y="99060"/>
                </a:lnTo>
                <a:close/>
              </a:path>
              <a:path w="322580" h="349250">
                <a:moveTo>
                  <a:pt x="298881" y="52070"/>
                </a:moveTo>
                <a:lnTo>
                  <a:pt x="294157" y="52070"/>
                </a:lnTo>
                <a:lnTo>
                  <a:pt x="293611" y="53340"/>
                </a:lnTo>
                <a:lnTo>
                  <a:pt x="288695" y="62388"/>
                </a:lnTo>
                <a:lnTo>
                  <a:pt x="282482" y="73660"/>
                </a:lnTo>
                <a:lnTo>
                  <a:pt x="275130" y="85090"/>
                </a:lnTo>
                <a:lnTo>
                  <a:pt x="267144" y="95250"/>
                </a:lnTo>
                <a:lnTo>
                  <a:pt x="265544" y="95250"/>
                </a:lnTo>
                <a:lnTo>
                  <a:pt x="266852" y="97790"/>
                </a:lnTo>
                <a:lnTo>
                  <a:pt x="267742" y="100164"/>
                </a:lnTo>
                <a:lnTo>
                  <a:pt x="267804" y="104140"/>
                </a:lnTo>
                <a:lnTo>
                  <a:pt x="269328" y="104140"/>
                </a:lnTo>
                <a:lnTo>
                  <a:pt x="270785" y="102870"/>
                </a:lnTo>
                <a:lnTo>
                  <a:pt x="269354" y="102870"/>
                </a:lnTo>
                <a:lnTo>
                  <a:pt x="269316" y="101600"/>
                </a:lnTo>
                <a:lnTo>
                  <a:pt x="268833" y="99060"/>
                </a:lnTo>
                <a:lnTo>
                  <a:pt x="267944" y="96520"/>
                </a:lnTo>
                <a:lnTo>
                  <a:pt x="276105" y="86360"/>
                </a:lnTo>
                <a:lnTo>
                  <a:pt x="283627" y="73660"/>
                </a:lnTo>
                <a:lnTo>
                  <a:pt x="290070" y="63500"/>
                </a:lnTo>
                <a:lnTo>
                  <a:pt x="295325" y="53340"/>
                </a:lnTo>
                <a:lnTo>
                  <a:pt x="299637" y="53340"/>
                </a:lnTo>
                <a:lnTo>
                  <a:pt x="298881" y="52070"/>
                </a:lnTo>
                <a:close/>
              </a:path>
              <a:path w="322580" h="349250">
                <a:moveTo>
                  <a:pt x="28663" y="53340"/>
                </a:moveTo>
                <a:lnTo>
                  <a:pt x="26949" y="53340"/>
                </a:lnTo>
                <a:lnTo>
                  <a:pt x="32215" y="63500"/>
                </a:lnTo>
                <a:lnTo>
                  <a:pt x="38654" y="73660"/>
                </a:lnTo>
                <a:lnTo>
                  <a:pt x="46171" y="86360"/>
                </a:lnTo>
                <a:lnTo>
                  <a:pt x="54330" y="96520"/>
                </a:lnTo>
                <a:lnTo>
                  <a:pt x="53441" y="99060"/>
                </a:lnTo>
                <a:lnTo>
                  <a:pt x="52959" y="101600"/>
                </a:lnTo>
                <a:lnTo>
                  <a:pt x="52920" y="102870"/>
                </a:lnTo>
                <a:lnTo>
                  <a:pt x="54483" y="102870"/>
                </a:lnTo>
                <a:lnTo>
                  <a:pt x="54544" y="100164"/>
                </a:lnTo>
                <a:lnTo>
                  <a:pt x="55422" y="97790"/>
                </a:lnTo>
                <a:lnTo>
                  <a:pt x="56730" y="95250"/>
                </a:lnTo>
                <a:lnTo>
                  <a:pt x="55130" y="95250"/>
                </a:lnTo>
                <a:lnTo>
                  <a:pt x="47144" y="85090"/>
                </a:lnTo>
                <a:lnTo>
                  <a:pt x="39792" y="73660"/>
                </a:lnTo>
                <a:lnTo>
                  <a:pt x="28663" y="53340"/>
                </a:lnTo>
                <a:close/>
              </a:path>
              <a:path w="322580" h="349250">
                <a:moveTo>
                  <a:pt x="113626" y="101600"/>
                </a:moveTo>
                <a:lnTo>
                  <a:pt x="107454" y="101600"/>
                </a:lnTo>
                <a:lnTo>
                  <a:pt x="110959" y="102870"/>
                </a:lnTo>
                <a:lnTo>
                  <a:pt x="115062" y="102870"/>
                </a:lnTo>
                <a:lnTo>
                  <a:pt x="113626" y="101600"/>
                </a:lnTo>
                <a:close/>
              </a:path>
              <a:path w="322580" h="349250">
                <a:moveTo>
                  <a:pt x="145037" y="98727"/>
                </a:moveTo>
                <a:lnTo>
                  <a:pt x="148437" y="102870"/>
                </a:lnTo>
                <a:lnTo>
                  <a:pt x="145427" y="99060"/>
                </a:lnTo>
                <a:lnTo>
                  <a:pt x="145037" y="98727"/>
                </a:lnTo>
                <a:close/>
              </a:path>
              <a:path w="322580" h="349250">
                <a:moveTo>
                  <a:pt x="177262" y="98727"/>
                </a:moveTo>
                <a:lnTo>
                  <a:pt x="176872" y="99060"/>
                </a:lnTo>
                <a:lnTo>
                  <a:pt x="173875" y="102870"/>
                </a:lnTo>
                <a:lnTo>
                  <a:pt x="176070" y="100164"/>
                </a:lnTo>
                <a:lnTo>
                  <a:pt x="177262" y="98727"/>
                </a:lnTo>
                <a:close/>
              </a:path>
              <a:path w="322580" h="349250">
                <a:moveTo>
                  <a:pt x="216954" y="101600"/>
                </a:moveTo>
                <a:lnTo>
                  <a:pt x="211721" y="102870"/>
                </a:lnTo>
                <a:lnTo>
                  <a:pt x="219163" y="102870"/>
                </a:lnTo>
                <a:lnTo>
                  <a:pt x="216954" y="101600"/>
                </a:lnTo>
                <a:close/>
              </a:path>
              <a:path w="322580" h="349250">
                <a:moveTo>
                  <a:pt x="291668" y="74930"/>
                </a:moveTo>
                <a:lnTo>
                  <a:pt x="289558" y="77470"/>
                </a:lnTo>
                <a:lnTo>
                  <a:pt x="276971" y="95250"/>
                </a:lnTo>
                <a:lnTo>
                  <a:pt x="269354" y="102870"/>
                </a:lnTo>
                <a:lnTo>
                  <a:pt x="270785" y="102870"/>
                </a:lnTo>
                <a:lnTo>
                  <a:pt x="273697" y="100330"/>
                </a:lnTo>
                <a:lnTo>
                  <a:pt x="282854" y="88900"/>
                </a:lnTo>
                <a:lnTo>
                  <a:pt x="284127" y="88900"/>
                </a:lnTo>
                <a:lnTo>
                  <a:pt x="286224" y="85090"/>
                </a:lnTo>
                <a:lnTo>
                  <a:pt x="291668" y="74930"/>
                </a:lnTo>
                <a:close/>
              </a:path>
              <a:path w="322580" h="349250">
                <a:moveTo>
                  <a:pt x="117652" y="86360"/>
                </a:moveTo>
                <a:lnTo>
                  <a:pt x="117271" y="86360"/>
                </a:lnTo>
                <a:lnTo>
                  <a:pt x="122250" y="90170"/>
                </a:lnTo>
                <a:lnTo>
                  <a:pt x="126238" y="95250"/>
                </a:lnTo>
                <a:lnTo>
                  <a:pt x="129870" y="101600"/>
                </a:lnTo>
                <a:lnTo>
                  <a:pt x="130820" y="101600"/>
                </a:lnTo>
                <a:lnTo>
                  <a:pt x="128422" y="96520"/>
                </a:lnTo>
                <a:lnTo>
                  <a:pt x="125183" y="92710"/>
                </a:lnTo>
                <a:lnTo>
                  <a:pt x="121450" y="88900"/>
                </a:lnTo>
                <a:lnTo>
                  <a:pt x="122487" y="88900"/>
                </a:lnTo>
                <a:lnTo>
                  <a:pt x="117652" y="86360"/>
                </a:lnTo>
                <a:close/>
              </a:path>
              <a:path w="322580" h="349250">
                <a:moveTo>
                  <a:pt x="210070" y="88900"/>
                </a:moveTo>
                <a:lnTo>
                  <a:pt x="209550" y="88900"/>
                </a:lnTo>
                <a:lnTo>
                  <a:pt x="205041" y="92710"/>
                </a:lnTo>
                <a:lnTo>
                  <a:pt x="196811" y="99060"/>
                </a:lnTo>
                <a:lnTo>
                  <a:pt x="192430" y="101600"/>
                </a:lnTo>
                <a:lnTo>
                  <a:pt x="194017" y="101600"/>
                </a:lnTo>
                <a:lnTo>
                  <a:pt x="197319" y="99060"/>
                </a:lnTo>
                <a:lnTo>
                  <a:pt x="203733" y="95250"/>
                </a:lnTo>
                <a:lnTo>
                  <a:pt x="207175" y="91440"/>
                </a:lnTo>
                <a:lnTo>
                  <a:pt x="208711" y="91440"/>
                </a:lnTo>
                <a:lnTo>
                  <a:pt x="210070" y="88900"/>
                </a:lnTo>
                <a:close/>
              </a:path>
              <a:path w="322580" h="349250">
                <a:moveTo>
                  <a:pt x="28117" y="52070"/>
                </a:moveTo>
                <a:lnTo>
                  <a:pt x="23393" y="52070"/>
                </a:lnTo>
                <a:lnTo>
                  <a:pt x="20369" y="57150"/>
                </a:lnTo>
                <a:lnTo>
                  <a:pt x="19668" y="63500"/>
                </a:lnTo>
                <a:lnTo>
                  <a:pt x="19604" y="65311"/>
                </a:lnTo>
                <a:lnTo>
                  <a:pt x="20617" y="72402"/>
                </a:lnTo>
                <a:lnTo>
                  <a:pt x="23368" y="80010"/>
                </a:lnTo>
                <a:lnTo>
                  <a:pt x="26238" y="86360"/>
                </a:lnTo>
                <a:lnTo>
                  <a:pt x="31356" y="92710"/>
                </a:lnTo>
                <a:lnTo>
                  <a:pt x="37439" y="100330"/>
                </a:lnTo>
                <a:lnTo>
                  <a:pt x="39766" y="100330"/>
                </a:lnTo>
                <a:lnTo>
                  <a:pt x="38836" y="99060"/>
                </a:lnTo>
                <a:lnTo>
                  <a:pt x="32829" y="92710"/>
                </a:lnTo>
                <a:lnTo>
                  <a:pt x="27559" y="85090"/>
                </a:lnTo>
                <a:lnTo>
                  <a:pt x="24765" y="80010"/>
                </a:lnTo>
                <a:lnTo>
                  <a:pt x="22102" y="72390"/>
                </a:lnTo>
                <a:lnTo>
                  <a:pt x="21123" y="64752"/>
                </a:lnTo>
                <a:lnTo>
                  <a:pt x="21848" y="58420"/>
                </a:lnTo>
                <a:lnTo>
                  <a:pt x="24307" y="53340"/>
                </a:lnTo>
                <a:lnTo>
                  <a:pt x="28663" y="53340"/>
                </a:lnTo>
                <a:lnTo>
                  <a:pt x="28117" y="52070"/>
                </a:lnTo>
                <a:close/>
              </a:path>
              <a:path w="322580" h="349250">
                <a:moveTo>
                  <a:pt x="125730" y="85090"/>
                </a:moveTo>
                <a:lnTo>
                  <a:pt x="123583" y="85090"/>
                </a:lnTo>
                <a:lnTo>
                  <a:pt x="129705" y="88900"/>
                </a:lnTo>
                <a:lnTo>
                  <a:pt x="133362" y="93980"/>
                </a:lnTo>
                <a:lnTo>
                  <a:pt x="134785" y="100330"/>
                </a:lnTo>
                <a:lnTo>
                  <a:pt x="135661" y="100330"/>
                </a:lnTo>
                <a:lnTo>
                  <a:pt x="135077" y="97790"/>
                </a:lnTo>
                <a:lnTo>
                  <a:pt x="134251" y="95250"/>
                </a:lnTo>
                <a:lnTo>
                  <a:pt x="135204" y="95250"/>
                </a:lnTo>
                <a:lnTo>
                  <a:pt x="133654" y="92710"/>
                </a:lnTo>
                <a:lnTo>
                  <a:pt x="129222" y="87630"/>
                </a:lnTo>
                <a:lnTo>
                  <a:pt x="125730" y="85090"/>
                </a:lnTo>
                <a:close/>
              </a:path>
              <a:path w="322580" h="349250">
                <a:moveTo>
                  <a:pt x="205028" y="86360"/>
                </a:moveTo>
                <a:lnTo>
                  <a:pt x="204647" y="86360"/>
                </a:lnTo>
                <a:lnTo>
                  <a:pt x="197396" y="90170"/>
                </a:lnTo>
                <a:lnTo>
                  <a:pt x="191884" y="93980"/>
                </a:lnTo>
                <a:lnTo>
                  <a:pt x="187515" y="100330"/>
                </a:lnTo>
                <a:lnTo>
                  <a:pt x="188559" y="100330"/>
                </a:lnTo>
                <a:lnTo>
                  <a:pt x="190715" y="96520"/>
                </a:lnTo>
                <a:lnTo>
                  <a:pt x="195275" y="92710"/>
                </a:lnTo>
                <a:lnTo>
                  <a:pt x="200850" y="88900"/>
                </a:lnTo>
                <a:lnTo>
                  <a:pt x="201709" y="88900"/>
                </a:lnTo>
                <a:lnTo>
                  <a:pt x="205028" y="86360"/>
                </a:lnTo>
                <a:close/>
              </a:path>
              <a:path w="322580" h="349250">
                <a:moveTo>
                  <a:pt x="309689" y="78740"/>
                </a:moveTo>
                <a:lnTo>
                  <a:pt x="307848" y="78740"/>
                </a:lnTo>
                <a:lnTo>
                  <a:pt x="305041" y="81280"/>
                </a:lnTo>
                <a:lnTo>
                  <a:pt x="298665" y="87630"/>
                </a:lnTo>
                <a:lnTo>
                  <a:pt x="292417" y="93980"/>
                </a:lnTo>
                <a:lnTo>
                  <a:pt x="288810" y="96520"/>
                </a:lnTo>
                <a:lnTo>
                  <a:pt x="284835" y="100330"/>
                </a:lnTo>
                <a:lnTo>
                  <a:pt x="287467" y="100330"/>
                </a:lnTo>
                <a:lnTo>
                  <a:pt x="291148" y="96520"/>
                </a:lnTo>
                <a:lnTo>
                  <a:pt x="296405" y="91440"/>
                </a:lnTo>
                <a:lnTo>
                  <a:pt x="299821" y="88900"/>
                </a:lnTo>
                <a:lnTo>
                  <a:pt x="308622" y="80010"/>
                </a:lnTo>
                <a:lnTo>
                  <a:pt x="310709" y="80010"/>
                </a:lnTo>
                <a:lnTo>
                  <a:pt x="309689" y="78740"/>
                </a:lnTo>
                <a:close/>
              </a:path>
              <a:path w="322580" h="349250">
                <a:moveTo>
                  <a:pt x="14442" y="91930"/>
                </a:moveTo>
                <a:lnTo>
                  <a:pt x="14147" y="95250"/>
                </a:lnTo>
                <a:lnTo>
                  <a:pt x="19039" y="100174"/>
                </a:lnTo>
                <a:lnTo>
                  <a:pt x="16460" y="96520"/>
                </a:lnTo>
                <a:lnTo>
                  <a:pt x="14442" y="91930"/>
                </a:lnTo>
                <a:close/>
              </a:path>
              <a:path w="322580" h="349250">
                <a:moveTo>
                  <a:pt x="307841" y="91933"/>
                </a:moveTo>
                <a:lnTo>
                  <a:pt x="305822" y="96520"/>
                </a:lnTo>
                <a:lnTo>
                  <a:pt x="303250" y="100164"/>
                </a:lnTo>
                <a:lnTo>
                  <a:pt x="308140" y="95250"/>
                </a:lnTo>
                <a:lnTo>
                  <a:pt x="307841" y="91933"/>
                </a:lnTo>
                <a:close/>
              </a:path>
              <a:path w="322580" h="349250">
                <a:moveTo>
                  <a:pt x="16725" y="85090"/>
                </a:moveTo>
                <a:lnTo>
                  <a:pt x="15049" y="85090"/>
                </a:lnTo>
                <a:lnTo>
                  <a:pt x="18707" y="88900"/>
                </a:lnTo>
                <a:lnTo>
                  <a:pt x="24472" y="93980"/>
                </a:lnTo>
                <a:lnTo>
                  <a:pt x="31267" y="99060"/>
                </a:lnTo>
                <a:lnTo>
                  <a:pt x="24320" y="92710"/>
                </a:lnTo>
                <a:lnTo>
                  <a:pt x="16725" y="85090"/>
                </a:lnTo>
                <a:close/>
              </a:path>
              <a:path w="322580" h="349250">
                <a:moveTo>
                  <a:pt x="95326" y="78740"/>
                </a:moveTo>
                <a:lnTo>
                  <a:pt x="90881" y="78740"/>
                </a:lnTo>
                <a:lnTo>
                  <a:pt x="87503" y="80010"/>
                </a:lnTo>
                <a:lnTo>
                  <a:pt x="82257" y="83820"/>
                </a:lnTo>
                <a:lnTo>
                  <a:pt x="80784" y="86360"/>
                </a:lnTo>
                <a:lnTo>
                  <a:pt x="80733" y="92710"/>
                </a:lnTo>
                <a:lnTo>
                  <a:pt x="81432" y="95250"/>
                </a:lnTo>
                <a:lnTo>
                  <a:pt x="83388" y="97790"/>
                </a:lnTo>
                <a:lnTo>
                  <a:pt x="84264" y="99060"/>
                </a:lnTo>
                <a:lnTo>
                  <a:pt x="85140" y="99060"/>
                </a:lnTo>
                <a:lnTo>
                  <a:pt x="86918" y="96520"/>
                </a:lnTo>
                <a:lnTo>
                  <a:pt x="84810" y="96520"/>
                </a:lnTo>
                <a:lnTo>
                  <a:pt x="83185" y="95250"/>
                </a:lnTo>
                <a:lnTo>
                  <a:pt x="82321" y="92710"/>
                </a:lnTo>
                <a:lnTo>
                  <a:pt x="82334" y="87630"/>
                </a:lnTo>
                <a:lnTo>
                  <a:pt x="83616" y="85090"/>
                </a:lnTo>
                <a:lnTo>
                  <a:pt x="87909" y="81280"/>
                </a:lnTo>
                <a:lnTo>
                  <a:pt x="90576" y="80010"/>
                </a:lnTo>
                <a:lnTo>
                  <a:pt x="95878" y="80010"/>
                </a:lnTo>
                <a:lnTo>
                  <a:pt x="95326" y="78740"/>
                </a:lnTo>
                <a:close/>
              </a:path>
              <a:path w="322580" h="349250">
                <a:moveTo>
                  <a:pt x="112750" y="88900"/>
                </a:moveTo>
                <a:lnTo>
                  <a:pt x="112229" y="88900"/>
                </a:lnTo>
                <a:lnTo>
                  <a:pt x="113588" y="91440"/>
                </a:lnTo>
                <a:lnTo>
                  <a:pt x="117924" y="96587"/>
                </a:lnTo>
                <a:lnTo>
                  <a:pt x="119976" y="99060"/>
                </a:lnTo>
                <a:lnTo>
                  <a:pt x="121166" y="99060"/>
                </a:lnTo>
                <a:lnTo>
                  <a:pt x="119532" y="97790"/>
                </a:lnTo>
                <a:lnTo>
                  <a:pt x="117017" y="93980"/>
                </a:lnTo>
                <a:lnTo>
                  <a:pt x="115125" y="91440"/>
                </a:lnTo>
                <a:lnTo>
                  <a:pt x="115756" y="91440"/>
                </a:lnTo>
                <a:lnTo>
                  <a:pt x="112750" y="88900"/>
                </a:lnTo>
                <a:close/>
              </a:path>
              <a:path w="322580" h="349250">
                <a:moveTo>
                  <a:pt x="136181" y="91708"/>
                </a:moveTo>
                <a:lnTo>
                  <a:pt x="137680" y="93980"/>
                </a:lnTo>
                <a:lnTo>
                  <a:pt x="138480" y="95250"/>
                </a:lnTo>
                <a:lnTo>
                  <a:pt x="139611" y="96520"/>
                </a:lnTo>
                <a:lnTo>
                  <a:pt x="140931" y="99060"/>
                </a:lnTo>
                <a:lnTo>
                  <a:pt x="142252" y="99060"/>
                </a:lnTo>
                <a:lnTo>
                  <a:pt x="140639" y="96520"/>
                </a:lnTo>
                <a:lnTo>
                  <a:pt x="139331" y="93980"/>
                </a:lnTo>
                <a:lnTo>
                  <a:pt x="139098" y="93668"/>
                </a:lnTo>
                <a:lnTo>
                  <a:pt x="137972" y="92710"/>
                </a:lnTo>
                <a:lnTo>
                  <a:pt x="138499" y="92710"/>
                </a:lnTo>
                <a:lnTo>
                  <a:pt x="136181" y="91708"/>
                </a:lnTo>
                <a:close/>
              </a:path>
              <a:path w="322580" h="349250">
                <a:moveTo>
                  <a:pt x="198691" y="85090"/>
                </a:moveTo>
                <a:lnTo>
                  <a:pt x="196570" y="85090"/>
                </a:lnTo>
                <a:lnTo>
                  <a:pt x="193078" y="87630"/>
                </a:lnTo>
                <a:lnTo>
                  <a:pt x="188645" y="92710"/>
                </a:lnTo>
                <a:lnTo>
                  <a:pt x="187096" y="95250"/>
                </a:lnTo>
                <a:lnTo>
                  <a:pt x="185013" y="97790"/>
                </a:lnTo>
                <a:lnTo>
                  <a:pt x="182765" y="99060"/>
                </a:lnTo>
                <a:lnTo>
                  <a:pt x="183946" y="99060"/>
                </a:lnTo>
                <a:lnTo>
                  <a:pt x="186334" y="96520"/>
                </a:lnTo>
                <a:lnTo>
                  <a:pt x="187185" y="96520"/>
                </a:lnTo>
                <a:lnTo>
                  <a:pt x="188048" y="95250"/>
                </a:lnTo>
                <a:lnTo>
                  <a:pt x="188653" y="95250"/>
                </a:lnTo>
                <a:lnTo>
                  <a:pt x="188937" y="93980"/>
                </a:lnTo>
                <a:lnTo>
                  <a:pt x="192595" y="88900"/>
                </a:lnTo>
                <a:lnTo>
                  <a:pt x="198691" y="85090"/>
                </a:lnTo>
                <a:close/>
              </a:path>
              <a:path w="322580" h="349250">
                <a:moveTo>
                  <a:pt x="224802" y="74930"/>
                </a:moveTo>
                <a:lnTo>
                  <a:pt x="223367" y="74930"/>
                </a:lnTo>
                <a:lnTo>
                  <a:pt x="223545" y="76200"/>
                </a:lnTo>
                <a:lnTo>
                  <a:pt x="223037" y="77470"/>
                </a:lnTo>
                <a:lnTo>
                  <a:pt x="221678" y="80010"/>
                </a:lnTo>
                <a:lnTo>
                  <a:pt x="218173" y="87630"/>
                </a:lnTo>
                <a:lnTo>
                  <a:pt x="211162" y="93980"/>
                </a:lnTo>
                <a:lnTo>
                  <a:pt x="204330" y="97790"/>
                </a:lnTo>
                <a:lnTo>
                  <a:pt x="202323" y="99060"/>
                </a:lnTo>
                <a:lnTo>
                  <a:pt x="202943" y="99060"/>
                </a:lnTo>
                <a:lnTo>
                  <a:pt x="211670" y="93980"/>
                </a:lnTo>
                <a:lnTo>
                  <a:pt x="218071" y="88900"/>
                </a:lnTo>
                <a:lnTo>
                  <a:pt x="221195" y="82550"/>
                </a:lnTo>
                <a:lnTo>
                  <a:pt x="221449" y="82550"/>
                </a:lnTo>
                <a:lnTo>
                  <a:pt x="223418" y="78740"/>
                </a:lnTo>
                <a:lnTo>
                  <a:pt x="225005" y="77470"/>
                </a:lnTo>
                <a:lnTo>
                  <a:pt x="228130" y="77470"/>
                </a:lnTo>
                <a:lnTo>
                  <a:pt x="226834" y="76200"/>
                </a:lnTo>
                <a:lnTo>
                  <a:pt x="224929" y="76200"/>
                </a:lnTo>
                <a:lnTo>
                  <a:pt x="224802" y="74930"/>
                </a:lnTo>
                <a:close/>
              </a:path>
              <a:path w="322580" h="349250">
                <a:moveTo>
                  <a:pt x="236169" y="95250"/>
                </a:moveTo>
                <a:lnTo>
                  <a:pt x="234480" y="95250"/>
                </a:lnTo>
                <a:lnTo>
                  <a:pt x="236842" y="99060"/>
                </a:lnTo>
                <a:lnTo>
                  <a:pt x="238036" y="99060"/>
                </a:lnTo>
                <a:lnTo>
                  <a:pt x="238912" y="97790"/>
                </a:lnTo>
                <a:lnTo>
                  <a:pt x="239890" y="96520"/>
                </a:lnTo>
                <a:lnTo>
                  <a:pt x="237490" y="96520"/>
                </a:lnTo>
                <a:lnTo>
                  <a:pt x="236169" y="95250"/>
                </a:lnTo>
                <a:close/>
              </a:path>
              <a:path w="322580" h="349250">
                <a:moveTo>
                  <a:pt x="308241" y="82550"/>
                </a:moveTo>
                <a:lnTo>
                  <a:pt x="305562" y="85090"/>
                </a:lnTo>
                <a:lnTo>
                  <a:pt x="297954" y="92710"/>
                </a:lnTo>
                <a:lnTo>
                  <a:pt x="291007" y="99060"/>
                </a:lnTo>
                <a:lnTo>
                  <a:pt x="297815" y="93980"/>
                </a:lnTo>
                <a:lnTo>
                  <a:pt x="303568" y="88900"/>
                </a:lnTo>
                <a:lnTo>
                  <a:pt x="307225" y="85090"/>
                </a:lnTo>
                <a:lnTo>
                  <a:pt x="308367" y="85090"/>
                </a:lnTo>
                <a:lnTo>
                  <a:pt x="308241" y="82550"/>
                </a:lnTo>
                <a:close/>
              </a:path>
              <a:path w="322580" h="349250">
                <a:moveTo>
                  <a:pt x="138499" y="92710"/>
                </a:moveTo>
                <a:lnTo>
                  <a:pt x="139098" y="93668"/>
                </a:lnTo>
                <a:lnTo>
                  <a:pt x="145037" y="98727"/>
                </a:lnTo>
                <a:lnTo>
                  <a:pt x="143205" y="96520"/>
                </a:lnTo>
                <a:lnTo>
                  <a:pt x="140347" y="93980"/>
                </a:lnTo>
                <a:lnTo>
                  <a:pt x="141439" y="93980"/>
                </a:lnTo>
                <a:lnTo>
                  <a:pt x="138499" y="92710"/>
                </a:lnTo>
                <a:close/>
              </a:path>
              <a:path w="322580" h="349250">
                <a:moveTo>
                  <a:pt x="186119" y="91708"/>
                </a:moveTo>
                <a:lnTo>
                  <a:pt x="180860" y="93980"/>
                </a:lnTo>
                <a:lnTo>
                  <a:pt x="181952" y="93980"/>
                </a:lnTo>
                <a:lnTo>
                  <a:pt x="179095" y="96520"/>
                </a:lnTo>
                <a:lnTo>
                  <a:pt x="177262" y="98727"/>
                </a:lnTo>
                <a:lnTo>
                  <a:pt x="183202" y="93668"/>
                </a:lnTo>
                <a:lnTo>
                  <a:pt x="183921" y="92710"/>
                </a:lnTo>
                <a:lnTo>
                  <a:pt x="185458" y="92710"/>
                </a:lnTo>
                <a:lnTo>
                  <a:pt x="186119" y="91708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919" y="96587"/>
                </a:lnTo>
                <a:lnTo>
                  <a:pt x="102590" y="9779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183" y="96520"/>
                </a:moveTo>
                <a:lnTo>
                  <a:pt x="219710" y="97790"/>
                </a:lnTo>
                <a:lnTo>
                  <a:pt x="221381" y="96587"/>
                </a:lnTo>
                <a:lnTo>
                  <a:pt x="221183" y="96520"/>
                </a:lnTo>
                <a:close/>
              </a:path>
              <a:path w="322580" h="349250">
                <a:moveTo>
                  <a:pt x="221381" y="96587"/>
                </a:moveTo>
                <a:lnTo>
                  <a:pt x="219710" y="97790"/>
                </a:lnTo>
                <a:lnTo>
                  <a:pt x="224891" y="97790"/>
                </a:lnTo>
                <a:lnTo>
                  <a:pt x="221381" y="96587"/>
                </a:lnTo>
                <a:close/>
              </a:path>
              <a:path w="322580" h="349250">
                <a:moveTo>
                  <a:pt x="101117" y="96520"/>
                </a:moveTo>
                <a:lnTo>
                  <a:pt x="100825" y="96520"/>
                </a:lnTo>
                <a:lnTo>
                  <a:pt x="101117" y="96520"/>
                </a:lnTo>
                <a:close/>
              </a:path>
              <a:path w="322580" h="349250">
                <a:moveTo>
                  <a:pt x="221475" y="96520"/>
                </a:moveTo>
                <a:lnTo>
                  <a:pt x="221183" y="96520"/>
                </a:lnTo>
                <a:lnTo>
                  <a:pt x="221381" y="96587"/>
                </a:lnTo>
                <a:close/>
              </a:path>
              <a:path w="322580" h="349250">
                <a:moveTo>
                  <a:pt x="92392" y="92710"/>
                </a:moveTo>
                <a:lnTo>
                  <a:pt x="87452" y="93980"/>
                </a:lnTo>
                <a:lnTo>
                  <a:pt x="84810" y="96520"/>
                </a:lnTo>
                <a:lnTo>
                  <a:pt x="86918" y="96520"/>
                </a:lnTo>
                <a:lnTo>
                  <a:pt x="87807" y="95250"/>
                </a:lnTo>
                <a:lnTo>
                  <a:pt x="102971" y="95250"/>
                </a:lnTo>
                <a:lnTo>
                  <a:pt x="92392" y="92710"/>
                </a:lnTo>
                <a:close/>
              </a:path>
              <a:path w="322580" h="349250">
                <a:moveTo>
                  <a:pt x="143167" y="82550"/>
                </a:moveTo>
                <a:lnTo>
                  <a:pt x="140335" y="82550"/>
                </a:lnTo>
                <a:lnTo>
                  <a:pt x="139192" y="83820"/>
                </a:lnTo>
                <a:lnTo>
                  <a:pt x="137922" y="83820"/>
                </a:lnTo>
                <a:lnTo>
                  <a:pt x="136575" y="85090"/>
                </a:lnTo>
                <a:lnTo>
                  <a:pt x="125730" y="85090"/>
                </a:lnTo>
                <a:lnTo>
                  <a:pt x="129565" y="86360"/>
                </a:lnTo>
                <a:lnTo>
                  <a:pt x="135648" y="86360"/>
                </a:lnTo>
                <a:lnTo>
                  <a:pt x="139763" y="90170"/>
                </a:lnTo>
                <a:lnTo>
                  <a:pt x="145084" y="92710"/>
                </a:lnTo>
                <a:lnTo>
                  <a:pt x="151447" y="93980"/>
                </a:lnTo>
                <a:lnTo>
                  <a:pt x="141820" y="93980"/>
                </a:lnTo>
                <a:lnTo>
                  <a:pt x="143344" y="95250"/>
                </a:lnTo>
                <a:lnTo>
                  <a:pt x="145376" y="95250"/>
                </a:lnTo>
                <a:lnTo>
                  <a:pt x="145923" y="96520"/>
                </a:lnTo>
                <a:lnTo>
                  <a:pt x="150660" y="96520"/>
                </a:lnTo>
                <a:lnTo>
                  <a:pt x="153492" y="95250"/>
                </a:lnTo>
                <a:lnTo>
                  <a:pt x="156006" y="93980"/>
                </a:lnTo>
                <a:lnTo>
                  <a:pt x="156502" y="92710"/>
                </a:lnTo>
                <a:lnTo>
                  <a:pt x="147472" y="92710"/>
                </a:lnTo>
                <a:lnTo>
                  <a:pt x="141947" y="90170"/>
                </a:lnTo>
                <a:lnTo>
                  <a:pt x="137668" y="86360"/>
                </a:lnTo>
                <a:lnTo>
                  <a:pt x="139738" y="85090"/>
                </a:lnTo>
                <a:lnTo>
                  <a:pt x="141643" y="83820"/>
                </a:lnTo>
                <a:lnTo>
                  <a:pt x="143167" y="82550"/>
                </a:lnTo>
                <a:close/>
              </a:path>
              <a:path w="322580" h="349250">
                <a:moveTo>
                  <a:pt x="181965" y="82550"/>
                </a:moveTo>
                <a:lnTo>
                  <a:pt x="178790" y="82550"/>
                </a:lnTo>
                <a:lnTo>
                  <a:pt x="182549" y="85090"/>
                </a:lnTo>
                <a:lnTo>
                  <a:pt x="184632" y="86360"/>
                </a:lnTo>
                <a:lnTo>
                  <a:pt x="180352" y="90170"/>
                </a:lnTo>
                <a:lnTo>
                  <a:pt x="174828" y="92710"/>
                </a:lnTo>
                <a:lnTo>
                  <a:pt x="165798" y="92710"/>
                </a:lnTo>
                <a:lnTo>
                  <a:pt x="166293" y="93980"/>
                </a:lnTo>
                <a:lnTo>
                  <a:pt x="168821" y="95250"/>
                </a:lnTo>
                <a:lnTo>
                  <a:pt x="171640" y="96520"/>
                </a:lnTo>
                <a:lnTo>
                  <a:pt x="176377" y="96520"/>
                </a:lnTo>
                <a:lnTo>
                  <a:pt x="176923" y="95250"/>
                </a:lnTo>
                <a:lnTo>
                  <a:pt x="178955" y="95250"/>
                </a:lnTo>
                <a:lnTo>
                  <a:pt x="180479" y="93980"/>
                </a:lnTo>
                <a:lnTo>
                  <a:pt x="170853" y="93980"/>
                </a:lnTo>
                <a:lnTo>
                  <a:pt x="177215" y="92710"/>
                </a:lnTo>
                <a:lnTo>
                  <a:pt x="182537" y="90170"/>
                </a:lnTo>
                <a:lnTo>
                  <a:pt x="186753" y="86360"/>
                </a:lnTo>
                <a:lnTo>
                  <a:pt x="192735" y="86360"/>
                </a:lnTo>
                <a:lnTo>
                  <a:pt x="196570" y="85090"/>
                </a:lnTo>
                <a:lnTo>
                  <a:pt x="185724" y="85090"/>
                </a:lnTo>
                <a:lnTo>
                  <a:pt x="184378" y="83820"/>
                </a:lnTo>
                <a:lnTo>
                  <a:pt x="183108" y="83820"/>
                </a:lnTo>
                <a:lnTo>
                  <a:pt x="181965" y="82550"/>
                </a:lnTo>
                <a:close/>
              </a:path>
              <a:path w="322580" h="349250">
                <a:moveTo>
                  <a:pt x="234797" y="80010"/>
                </a:moveTo>
                <a:lnTo>
                  <a:pt x="231724" y="80010"/>
                </a:lnTo>
                <a:lnTo>
                  <a:pt x="234378" y="81280"/>
                </a:lnTo>
                <a:lnTo>
                  <a:pt x="238683" y="85090"/>
                </a:lnTo>
                <a:lnTo>
                  <a:pt x="239953" y="87630"/>
                </a:lnTo>
                <a:lnTo>
                  <a:pt x="239979" y="92710"/>
                </a:lnTo>
                <a:lnTo>
                  <a:pt x="239115" y="95250"/>
                </a:lnTo>
                <a:lnTo>
                  <a:pt x="237490" y="96520"/>
                </a:lnTo>
                <a:lnTo>
                  <a:pt x="239890" y="96520"/>
                </a:lnTo>
                <a:lnTo>
                  <a:pt x="240868" y="95250"/>
                </a:lnTo>
                <a:lnTo>
                  <a:pt x="241554" y="92710"/>
                </a:lnTo>
                <a:lnTo>
                  <a:pt x="241515" y="86360"/>
                </a:lnTo>
                <a:lnTo>
                  <a:pt x="240042" y="83820"/>
                </a:lnTo>
                <a:lnTo>
                  <a:pt x="234797" y="80010"/>
                </a:lnTo>
                <a:close/>
              </a:path>
              <a:path w="322580" h="349250">
                <a:moveTo>
                  <a:pt x="138379" y="92710"/>
                </a:moveTo>
                <a:lnTo>
                  <a:pt x="137972" y="92710"/>
                </a:lnTo>
                <a:lnTo>
                  <a:pt x="139098" y="93668"/>
                </a:lnTo>
                <a:lnTo>
                  <a:pt x="138379" y="92710"/>
                </a:lnTo>
                <a:close/>
              </a:path>
              <a:path w="322580" h="349250">
                <a:moveTo>
                  <a:pt x="184327" y="92710"/>
                </a:moveTo>
                <a:lnTo>
                  <a:pt x="183921" y="92710"/>
                </a:lnTo>
                <a:lnTo>
                  <a:pt x="183202" y="93668"/>
                </a:lnTo>
                <a:lnTo>
                  <a:pt x="184327" y="92710"/>
                </a:lnTo>
                <a:close/>
              </a:path>
              <a:path w="322580" h="349250">
                <a:moveTo>
                  <a:pt x="90563" y="90170"/>
                </a:moveTo>
                <a:lnTo>
                  <a:pt x="87909" y="90170"/>
                </a:lnTo>
                <a:lnTo>
                  <a:pt x="87642" y="92710"/>
                </a:lnTo>
                <a:lnTo>
                  <a:pt x="88976" y="91440"/>
                </a:lnTo>
                <a:lnTo>
                  <a:pt x="91452" y="91440"/>
                </a:lnTo>
                <a:lnTo>
                  <a:pt x="90563" y="90170"/>
                </a:lnTo>
                <a:close/>
              </a:path>
              <a:path w="322580" h="349250">
                <a:moveTo>
                  <a:pt x="234391" y="90170"/>
                </a:moveTo>
                <a:lnTo>
                  <a:pt x="231736" y="90170"/>
                </a:lnTo>
                <a:lnTo>
                  <a:pt x="230847" y="91440"/>
                </a:lnTo>
                <a:lnTo>
                  <a:pt x="233324" y="91440"/>
                </a:lnTo>
                <a:lnTo>
                  <a:pt x="234657" y="92710"/>
                </a:lnTo>
                <a:lnTo>
                  <a:pt x="234391" y="90170"/>
                </a:lnTo>
                <a:close/>
              </a:path>
              <a:path w="322580" h="349250">
                <a:moveTo>
                  <a:pt x="308367" y="85090"/>
                </a:moveTo>
                <a:lnTo>
                  <a:pt x="307225" y="85090"/>
                </a:lnTo>
                <a:lnTo>
                  <a:pt x="307841" y="91933"/>
                </a:lnTo>
                <a:lnTo>
                  <a:pt x="308444" y="90564"/>
                </a:lnTo>
                <a:lnTo>
                  <a:pt x="308367" y="85090"/>
                </a:lnTo>
                <a:close/>
              </a:path>
              <a:path w="322580" h="349250">
                <a:moveTo>
                  <a:pt x="14046" y="82550"/>
                </a:moveTo>
                <a:lnTo>
                  <a:pt x="13668" y="90170"/>
                </a:lnTo>
                <a:lnTo>
                  <a:pt x="14442" y="91930"/>
                </a:lnTo>
                <a:lnTo>
                  <a:pt x="15049" y="85090"/>
                </a:lnTo>
                <a:lnTo>
                  <a:pt x="16725" y="85090"/>
                </a:lnTo>
                <a:lnTo>
                  <a:pt x="14046" y="82550"/>
                </a:lnTo>
                <a:close/>
              </a:path>
              <a:path w="322580" h="349250">
                <a:moveTo>
                  <a:pt x="135032" y="90564"/>
                </a:moveTo>
                <a:lnTo>
                  <a:pt x="135559" y="91440"/>
                </a:lnTo>
                <a:lnTo>
                  <a:pt x="136181" y="91708"/>
                </a:lnTo>
                <a:lnTo>
                  <a:pt x="136004" y="91440"/>
                </a:lnTo>
                <a:lnTo>
                  <a:pt x="135032" y="90564"/>
                </a:lnTo>
                <a:close/>
              </a:path>
              <a:path w="322580" h="349250">
                <a:moveTo>
                  <a:pt x="187263" y="90572"/>
                </a:moveTo>
                <a:lnTo>
                  <a:pt x="186296" y="91440"/>
                </a:lnTo>
                <a:lnTo>
                  <a:pt x="186119" y="91708"/>
                </a:lnTo>
                <a:lnTo>
                  <a:pt x="186740" y="91440"/>
                </a:lnTo>
                <a:lnTo>
                  <a:pt x="187263" y="90572"/>
                </a:lnTo>
                <a:close/>
              </a:path>
              <a:path w="322580" h="349250">
                <a:moveTo>
                  <a:pt x="190842" y="86360"/>
                </a:moveTo>
                <a:lnTo>
                  <a:pt x="189801" y="86360"/>
                </a:lnTo>
                <a:lnTo>
                  <a:pt x="187263" y="90572"/>
                </a:lnTo>
                <a:lnTo>
                  <a:pt x="189128" y="88900"/>
                </a:lnTo>
                <a:lnTo>
                  <a:pt x="190842" y="86360"/>
                </a:lnTo>
                <a:close/>
              </a:path>
              <a:path w="322580" h="349250">
                <a:moveTo>
                  <a:pt x="132499" y="86360"/>
                </a:moveTo>
                <a:lnTo>
                  <a:pt x="131457" y="86360"/>
                </a:lnTo>
                <a:lnTo>
                  <a:pt x="133184" y="88900"/>
                </a:lnTo>
                <a:lnTo>
                  <a:pt x="135032" y="90564"/>
                </a:lnTo>
                <a:lnTo>
                  <a:pt x="132499" y="86360"/>
                </a:lnTo>
                <a:close/>
              </a:path>
              <a:path w="322580" h="349250">
                <a:moveTo>
                  <a:pt x="25984" y="57150"/>
                </a:moveTo>
                <a:lnTo>
                  <a:pt x="24041" y="57150"/>
                </a:lnTo>
                <a:lnTo>
                  <a:pt x="22894" y="64752"/>
                </a:lnTo>
                <a:lnTo>
                  <a:pt x="22778" y="66443"/>
                </a:lnTo>
                <a:lnTo>
                  <a:pt x="24426" y="74930"/>
                </a:lnTo>
                <a:lnTo>
                  <a:pt x="28132" y="82550"/>
                </a:lnTo>
                <a:lnTo>
                  <a:pt x="32727" y="90170"/>
                </a:lnTo>
                <a:lnTo>
                  <a:pt x="29484" y="83820"/>
                </a:lnTo>
                <a:lnTo>
                  <a:pt x="26703" y="77470"/>
                </a:lnTo>
                <a:lnTo>
                  <a:pt x="24782" y="71120"/>
                </a:lnTo>
                <a:lnTo>
                  <a:pt x="24226" y="64752"/>
                </a:lnTo>
                <a:lnTo>
                  <a:pt x="24155" y="60960"/>
                </a:lnTo>
                <a:lnTo>
                  <a:pt x="25336" y="58420"/>
                </a:lnTo>
                <a:lnTo>
                  <a:pt x="25984" y="57150"/>
                </a:lnTo>
                <a:close/>
              </a:path>
              <a:path w="322580" h="349250">
                <a:moveTo>
                  <a:pt x="90792" y="88900"/>
                </a:moveTo>
                <a:lnTo>
                  <a:pt x="90576" y="88900"/>
                </a:lnTo>
                <a:lnTo>
                  <a:pt x="88950" y="90170"/>
                </a:lnTo>
                <a:lnTo>
                  <a:pt x="90741" y="90170"/>
                </a:lnTo>
                <a:lnTo>
                  <a:pt x="90792" y="88900"/>
                </a:lnTo>
                <a:close/>
              </a:path>
              <a:path w="322580" h="349250">
                <a:moveTo>
                  <a:pt x="231724" y="88900"/>
                </a:moveTo>
                <a:lnTo>
                  <a:pt x="231508" y="88900"/>
                </a:lnTo>
                <a:lnTo>
                  <a:pt x="231559" y="90170"/>
                </a:lnTo>
                <a:lnTo>
                  <a:pt x="233349" y="90170"/>
                </a:lnTo>
                <a:lnTo>
                  <a:pt x="231724" y="88900"/>
                </a:lnTo>
                <a:close/>
              </a:path>
              <a:path w="322580" h="349250">
                <a:moveTo>
                  <a:pt x="298234" y="57150"/>
                </a:moveTo>
                <a:lnTo>
                  <a:pt x="296303" y="57150"/>
                </a:lnTo>
                <a:lnTo>
                  <a:pt x="296938" y="58420"/>
                </a:lnTo>
                <a:lnTo>
                  <a:pt x="298119" y="60960"/>
                </a:lnTo>
                <a:lnTo>
                  <a:pt x="289547" y="90170"/>
                </a:lnTo>
                <a:lnTo>
                  <a:pt x="294142" y="82550"/>
                </a:lnTo>
                <a:lnTo>
                  <a:pt x="297848" y="74930"/>
                </a:lnTo>
                <a:lnTo>
                  <a:pt x="299496" y="66443"/>
                </a:lnTo>
                <a:lnTo>
                  <a:pt x="299381" y="64752"/>
                </a:lnTo>
                <a:lnTo>
                  <a:pt x="298234" y="57150"/>
                </a:lnTo>
                <a:close/>
              </a:path>
              <a:path w="322580" h="349250">
                <a:moveTo>
                  <a:pt x="64757" y="69850"/>
                </a:moveTo>
                <a:lnTo>
                  <a:pt x="63169" y="69850"/>
                </a:lnTo>
                <a:lnTo>
                  <a:pt x="63106" y="71120"/>
                </a:lnTo>
                <a:lnTo>
                  <a:pt x="62751" y="72402"/>
                </a:lnTo>
                <a:lnTo>
                  <a:pt x="59270" y="76200"/>
                </a:lnTo>
                <a:lnTo>
                  <a:pt x="59270" y="82550"/>
                </a:lnTo>
                <a:lnTo>
                  <a:pt x="61391" y="85090"/>
                </a:lnTo>
                <a:lnTo>
                  <a:pt x="65836" y="86360"/>
                </a:lnTo>
                <a:lnTo>
                  <a:pt x="67589" y="87630"/>
                </a:lnTo>
                <a:lnTo>
                  <a:pt x="68313" y="87630"/>
                </a:lnTo>
                <a:lnTo>
                  <a:pt x="67360" y="86360"/>
                </a:lnTo>
                <a:lnTo>
                  <a:pt x="66738" y="85090"/>
                </a:lnTo>
                <a:lnTo>
                  <a:pt x="66040" y="83820"/>
                </a:lnTo>
                <a:lnTo>
                  <a:pt x="64211" y="83820"/>
                </a:lnTo>
                <a:lnTo>
                  <a:pt x="64134" y="83547"/>
                </a:lnTo>
                <a:lnTo>
                  <a:pt x="62230" y="82550"/>
                </a:lnTo>
                <a:lnTo>
                  <a:pt x="60833" y="81280"/>
                </a:lnTo>
                <a:lnTo>
                  <a:pt x="60833" y="77470"/>
                </a:lnTo>
                <a:lnTo>
                  <a:pt x="64645" y="72402"/>
                </a:lnTo>
                <a:lnTo>
                  <a:pt x="64757" y="69850"/>
                </a:lnTo>
                <a:close/>
              </a:path>
              <a:path w="322580" h="349250">
                <a:moveTo>
                  <a:pt x="250113" y="44450"/>
                </a:moveTo>
                <a:lnTo>
                  <a:pt x="246532" y="44450"/>
                </a:lnTo>
                <a:lnTo>
                  <a:pt x="249593" y="46990"/>
                </a:lnTo>
                <a:lnTo>
                  <a:pt x="251167" y="46990"/>
                </a:lnTo>
                <a:lnTo>
                  <a:pt x="256032" y="48260"/>
                </a:lnTo>
                <a:lnTo>
                  <a:pt x="256781" y="52070"/>
                </a:lnTo>
                <a:lnTo>
                  <a:pt x="256786" y="57182"/>
                </a:lnTo>
                <a:lnTo>
                  <a:pt x="251937" y="64758"/>
                </a:lnTo>
                <a:lnTo>
                  <a:pt x="251585" y="72402"/>
                </a:lnTo>
                <a:lnTo>
                  <a:pt x="256882" y="78740"/>
                </a:lnTo>
                <a:lnTo>
                  <a:pt x="256882" y="82550"/>
                </a:lnTo>
                <a:lnTo>
                  <a:pt x="256260" y="83820"/>
                </a:lnTo>
                <a:lnTo>
                  <a:pt x="255562" y="85090"/>
                </a:lnTo>
                <a:lnTo>
                  <a:pt x="254927" y="86360"/>
                </a:lnTo>
                <a:lnTo>
                  <a:pt x="253987" y="87630"/>
                </a:lnTo>
                <a:lnTo>
                  <a:pt x="254711" y="87630"/>
                </a:lnTo>
                <a:lnTo>
                  <a:pt x="256463" y="86360"/>
                </a:lnTo>
                <a:lnTo>
                  <a:pt x="260908" y="85090"/>
                </a:lnTo>
                <a:lnTo>
                  <a:pt x="261969" y="83820"/>
                </a:lnTo>
                <a:lnTo>
                  <a:pt x="257644" y="83820"/>
                </a:lnTo>
                <a:lnTo>
                  <a:pt x="258165" y="83547"/>
                </a:lnTo>
                <a:lnTo>
                  <a:pt x="258445" y="82550"/>
                </a:lnTo>
                <a:lnTo>
                  <a:pt x="258445" y="77470"/>
                </a:lnTo>
                <a:lnTo>
                  <a:pt x="253314" y="71120"/>
                </a:lnTo>
                <a:lnTo>
                  <a:pt x="253393" y="67266"/>
                </a:lnTo>
                <a:lnTo>
                  <a:pt x="253466" y="66040"/>
                </a:lnTo>
                <a:lnTo>
                  <a:pt x="258356" y="58420"/>
                </a:lnTo>
                <a:lnTo>
                  <a:pt x="258241" y="52070"/>
                </a:lnTo>
                <a:lnTo>
                  <a:pt x="258045" y="49615"/>
                </a:lnTo>
                <a:lnTo>
                  <a:pt x="257873" y="49530"/>
                </a:lnTo>
                <a:lnTo>
                  <a:pt x="256057" y="48260"/>
                </a:lnTo>
                <a:lnTo>
                  <a:pt x="263931" y="48260"/>
                </a:lnTo>
                <a:lnTo>
                  <a:pt x="253987" y="45720"/>
                </a:lnTo>
                <a:lnTo>
                  <a:pt x="250113" y="44450"/>
                </a:lnTo>
                <a:close/>
              </a:path>
              <a:path w="322580" h="349250">
                <a:moveTo>
                  <a:pt x="103517" y="80010"/>
                </a:moveTo>
                <a:lnTo>
                  <a:pt x="102476" y="80010"/>
                </a:lnTo>
                <a:lnTo>
                  <a:pt x="102501" y="81280"/>
                </a:lnTo>
                <a:lnTo>
                  <a:pt x="103289" y="81280"/>
                </a:lnTo>
                <a:lnTo>
                  <a:pt x="104470" y="85090"/>
                </a:lnTo>
                <a:lnTo>
                  <a:pt x="105765" y="86360"/>
                </a:lnTo>
                <a:lnTo>
                  <a:pt x="106032" y="86360"/>
                </a:lnTo>
                <a:lnTo>
                  <a:pt x="107962" y="85090"/>
                </a:lnTo>
                <a:lnTo>
                  <a:pt x="106032" y="85090"/>
                </a:lnTo>
                <a:lnTo>
                  <a:pt x="105206" y="83820"/>
                </a:lnTo>
                <a:lnTo>
                  <a:pt x="104889" y="83820"/>
                </a:lnTo>
                <a:lnTo>
                  <a:pt x="104114" y="81280"/>
                </a:lnTo>
                <a:lnTo>
                  <a:pt x="103517" y="80010"/>
                </a:lnTo>
                <a:close/>
              </a:path>
              <a:path w="322580" h="349250">
                <a:moveTo>
                  <a:pt x="217538" y="80010"/>
                </a:moveTo>
                <a:lnTo>
                  <a:pt x="213753" y="80010"/>
                </a:lnTo>
                <a:lnTo>
                  <a:pt x="213525" y="81280"/>
                </a:lnTo>
                <a:lnTo>
                  <a:pt x="213372" y="82550"/>
                </a:lnTo>
                <a:lnTo>
                  <a:pt x="213372" y="83820"/>
                </a:lnTo>
                <a:lnTo>
                  <a:pt x="213131" y="83820"/>
                </a:lnTo>
                <a:lnTo>
                  <a:pt x="213842" y="85090"/>
                </a:lnTo>
                <a:lnTo>
                  <a:pt x="215290" y="86360"/>
                </a:lnTo>
                <a:lnTo>
                  <a:pt x="216535" y="86360"/>
                </a:lnTo>
                <a:lnTo>
                  <a:pt x="217830" y="85090"/>
                </a:lnTo>
                <a:lnTo>
                  <a:pt x="214985" y="85090"/>
                </a:lnTo>
                <a:lnTo>
                  <a:pt x="216128" y="83820"/>
                </a:lnTo>
                <a:lnTo>
                  <a:pt x="217360" y="81280"/>
                </a:lnTo>
                <a:lnTo>
                  <a:pt x="217538" y="80010"/>
                </a:lnTo>
                <a:close/>
              </a:path>
              <a:path w="322580" h="349250">
                <a:moveTo>
                  <a:pt x="108546" y="80010"/>
                </a:moveTo>
                <a:lnTo>
                  <a:pt x="104762" y="80010"/>
                </a:lnTo>
                <a:lnTo>
                  <a:pt x="104940" y="81280"/>
                </a:lnTo>
                <a:lnTo>
                  <a:pt x="106172" y="83820"/>
                </a:lnTo>
                <a:lnTo>
                  <a:pt x="107315" y="85090"/>
                </a:lnTo>
                <a:lnTo>
                  <a:pt x="107962" y="85090"/>
                </a:lnTo>
                <a:lnTo>
                  <a:pt x="109169" y="83820"/>
                </a:lnTo>
                <a:lnTo>
                  <a:pt x="108927" y="83820"/>
                </a:lnTo>
                <a:lnTo>
                  <a:pt x="108927" y="82550"/>
                </a:lnTo>
                <a:lnTo>
                  <a:pt x="108762" y="81280"/>
                </a:lnTo>
                <a:lnTo>
                  <a:pt x="108546" y="80010"/>
                </a:lnTo>
                <a:close/>
              </a:path>
              <a:path w="322580" h="349250">
                <a:moveTo>
                  <a:pt x="123672" y="83820"/>
                </a:moveTo>
                <a:lnTo>
                  <a:pt x="123456" y="83820"/>
                </a:lnTo>
                <a:lnTo>
                  <a:pt x="123418" y="85090"/>
                </a:lnTo>
                <a:lnTo>
                  <a:pt x="126352" y="85090"/>
                </a:lnTo>
                <a:lnTo>
                  <a:pt x="123672" y="83820"/>
                </a:lnTo>
                <a:close/>
              </a:path>
              <a:path w="322580" h="349250">
                <a:moveTo>
                  <a:pt x="198843" y="83820"/>
                </a:moveTo>
                <a:lnTo>
                  <a:pt x="198628" y="83820"/>
                </a:lnTo>
                <a:lnTo>
                  <a:pt x="195948" y="85090"/>
                </a:lnTo>
                <a:lnTo>
                  <a:pt x="198882" y="85090"/>
                </a:lnTo>
                <a:lnTo>
                  <a:pt x="198843" y="83820"/>
                </a:lnTo>
                <a:close/>
              </a:path>
              <a:path w="322580" h="349250">
                <a:moveTo>
                  <a:pt x="219824" y="80010"/>
                </a:moveTo>
                <a:lnTo>
                  <a:pt x="218782" y="80010"/>
                </a:lnTo>
                <a:lnTo>
                  <a:pt x="218186" y="81280"/>
                </a:lnTo>
                <a:lnTo>
                  <a:pt x="217093" y="83820"/>
                </a:lnTo>
                <a:lnTo>
                  <a:pt x="216268" y="85090"/>
                </a:lnTo>
                <a:lnTo>
                  <a:pt x="217830" y="85090"/>
                </a:lnTo>
                <a:lnTo>
                  <a:pt x="219011" y="81280"/>
                </a:lnTo>
                <a:lnTo>
                  <a:pt x="219798" y="81280"/>
                </a:lnTo>
                <a:lnTo>
                  <a:pt x="219824" y="80010"/>
                </a:lnTo>
                <a:close/>
              </a:path>
              <a:path w="322580" h="349250">
                <a:moveTo>
                  <a:pt x="64134" y="83547"/>
                </a:moveTo>
                <a:lnTo>
                  <a:pt x="64211" y="83820"/>
                </a:lnTo>
                <a:lnTo>
                  <a:pt x="64655" y="83820"/>
                </a:lnTo>
                <a:lnTo>
                  <a:pt x="64134" y="83547"/>
                </a:lnTo>
                <a:close/>
              </a:path>
              <a:path w="322580" h="349250">
                <a:moveTo>
                  <a:pt x="66268" y="48260"/>
                </a:moveTo>
                <a:lnTo>
                  <a:pt x="64427" y="49530"/>
                </a:lnTo>
                <a:lnTo>
                  <a:pt x="64256" y="49615"/>
                </a:lnTo>
                <a:lnTo>
                  <a:pt x="64058" y="52070"/>
                </a:lnTo>
                <a:lnTo>
                  <a:pt x="63944" y="58420"/>
                </a:lnTo>
                <a:lnTo>
                  <a:pt x="68834" y="66040"/>
                </a:lnTo>
                <a:lnTo>
                  <a:pt x="68901" y="67266"/>
                </a:lnTo>
                <a:lnTo>
                  <a:pt x="68986" y="71120"/>
                </a:lnTo>
                <a:lnTo>
                  <a:pt x="63855" y="77470"/>
                </a:lnTo>
                <a:lnTo>
                  <a:pt x="63855" y="82550"/>
                </a:lnTo>
                <a:lnTo>
                  <a:pt x="64134" y="83547"/>
                </a:lnTo>
                <a:lnTo>
                  <a:pt x="64655" y="83820"/>
                </a:lnTo>
                <a:lnTo>
                  <a:pt x="66040" y="83820"/>
                </a:lnTo>
                <a:lnTo>
                  <a:pt x="65417" y="82550"/>
                </a:lnTo>
                <a:lnTo>
                  <a:pt x="65417" y="78740"/>
                </a:lnTo>
                <a:lnTo>
                  <a:pt x="70715" y="72402"/>
                </a:lnTo>
                <a:lnTo>
                  <a:pt x="70359" y="64752"/>
                </a:lnTo>
                <a:lnTo>
                  <a:pt x="65514" y="57182"/>
                </a:lnTo>
                <a:lnTo>
                  <a:pt x="65519" y="52070"/>
                </a:lnTo>
                <a:lnTo>
                  <a:pt x="66268" y="48260"/>
                </a:lnTo>
                <a:close/>
              </a:path>
              <a:path w="322580" h="349250">
                <a:moveTo>
                  <a:pt x="114782" y="81280"/>
                </a:moveTo>
                <a:lnTo>
                  <a:pt x="111645" y="81280"/>
                </a:lnTo>
                <a:lnTo>
                  <a:pt x="108927" y="83820"/>
                </a:lnTo>
                <a:lnTo>
                  <a:pt x="112750" y="83820"/>
                </a:lnTo>
                <a:lnTo>
                  <a:pt x="114414" y="82550"/>
                </a:lnTo>
                <a:lnTo>
                  <a:pt x="113550" y="82550"/>
                </a:lnTo>
                <a:lnTo>
                  <a:pt x="114782" y="81280"/>
                </a:lnTo>
                <a:close/>
              </a:path>
              <a:path w="322580" h="349250">
                <a:moveTo>
                  <a:pt x="210654" y="81280"/>
                </a:moveTo>
                <a:lnTo>
                  <a:pt x="207518" y="81280"/>
                </a:lnTo>
                <a:lnTo>
                  <a:pt x="208749" y="82550"/>
                </a:lnTo>
                <a:lnTo>
                  <a:pt x="207886" y="82550"/>
                </a:lnTo>
                <a:lnTo>
                  <a:pt x="209550" y="83820"/>
                </a:lnTo>
                <a:lnTo>
                  <a:pt x="213372" y="83820"/>
                </a:lnTo>
                <a:lnTo>
                  <a:pt x="210654" y="81280"/>
                </a:lnTo>
                <a:close/>
              </a:path>
              <a:path w="322580" h="349250">
                <a:moveTo>
                  <a:pt x="258165" y="83547"/>
                </a:moveTo>
                <a:lnTo>
                  <a:pt x="257644" y="83820"/>
                </a:lnTo>
                <a:lnTo>
                  <a:pt x="258089" y="83820"/>
                </a:lnTo>
                <a:lnTo>
                  <a:pt x="258165" y="83547"/>
                </a:lnTo>
                <a:close/>
              </a:path>
              <a:path w="322580" h="349250">
                <a:moveTo>
                  <a:pt x="259609" y="66189"/>
                </a:moveTo>
                <a:lnTo>
                  <a:pt x="259034" y="66329"/>
                </a:lnTo>
                <a:lnTo>
                  <a:pt x="258749" y="67310"/>
                </a:lnTo>
                <a:lnTo>
                  <a:pt x="258406" y="67310"/>
                </a:lnTo>
                <a:lnTo>
                  <a:pt x="257492" y="68580"/>
                </a:lnTo>
                <a:lnTo>
                  <a:pt x="257654" y="72402"/>
                </a:lnTo>
                <a:lnTo>
                  <a:pt x="258622" y="73660"/>
                </a:lnTo>
                <a:lnTo>
                  <a:pt x="260667" y="76200"/>
                </a:lnTo>
                <a:lnTo>
                  <a:pt x="261467" y="77470"/>
                </a:lnTo>
                <a:lnTo>
                  <a:pt x="261467" y="81280"/>
                </a:lnTo>
                <a:lnTo>
                  <a:pt x="260070" y="82550"/>
                </a:lnTo>
                <a:lnTo>
                  <a:pt x="258165" y="83547"/>
                </a:lnTo>
                <a:lnTo>
                  <a:pt x="258089" y="83820"/>
                </a:lnTo>
                <a:lnTo>
                  <a:pt x="261969" y="83820"/>
                </a:lnTo>
                <a:lnTo>
                  <a:pt x="263029" y="82550"/>
                </a:lnTo>
                <a:lnTo>
                  <a:pt x="263029" y="76200"/>
                </a:lnTo>
                <a:lnTo>
                  <a:pt x="259537" y="72390"/>
                </a:lnTo>
                <a:lnTo>
                  <a:pt x="259194" y="71120"/>
                </a:lnTo>
                <a:lnTo>
                  <a:pt x="259130" y="69850"/>
                </a:lnTo>
                <a:lnTo>
                  <a:pt x="260845" y="69850"/>
                </a:lnTo>
                <a:lnTo>
                  <a:pt x="259994" y="68580"/>
                </a:lnTo>
                <a:lnTo>
                  <a:pt x="259694" y="67379"/>
                </a:lnTo>
                <a:lnTo>
                  <a:pt x="259609" y="66189"/>
                </a:lnTo>
                <a:close/>
              </a:path>
              <a:path w="322580" h="349250">
                <a:moveTo>
                  <a:pt x="63855" y="77470"/>
                </a:moveTo>
                <a:lnTo>
                  <a:pt x="62484" y="77470"/>
                </a:lnTo>
                <a:lnTo>
                  <a:pt x="61480" y="80010"/>
                </a:lnTo>
                <a:lnTo>
                  <a:pt x="63207" y="82550"/>
                </a:lnTo>
                <a:lnTo>
                  <a:pt x="62801" y="80010"/>
                </a:lnTo>
                <a:lnTo>
                  <a:pt x="62979" y="78740"/>
                </a:lnTo>
                <a:lnTo>
                  <a:pt x="63855" y="77470"/>
                </a:lnTo>
                <a:close/>
              </a:path>
              <a:path w="322580" h="349250">
                <a:moveTo>
                  <a:pt x="144145" y="81280"/>
                </a:moveTo>
                <a:lnTo>
                  <a:pt x="116154" y="81280"/>
                </a:lnTo>
                <a:lnTo>
                  <a:pt x="114211" y="82550"/>
                </a:lnTo>
                <a:lnTo>
                  <a:pt x="143560" y="82550"/>
                </a:lnTo>
                <a:lnTo>
                  <a:pt x="144145" y="81280"/>
                </a:lnTo>
                <a:close/>
              </a:path>
              <a:path w="322580" h="349250">
                <a:moveTo>
                  <a:pt x="206146" y="81280"/>
                </a:moveTo>
                <a:lnTo>
                  <a:pt x="178663" y="81280"/>
                </a:lnTo>
                <a:lnTo>
                  <a:pt x="178739" y="82550"/>
                </a:lnTo>
                <a:lnTo>
                  <a:pt x="208089" y="82550"/>
                </a:lnTo>
                <a:lnTo>
                  <a:pt x="206146" y="81280"/>
                </a:lnTo>
                <a:close/>
              </a:path>
              <a:path w="322580" h="349250">
                <a:moveTo>
                  <a:pt x="259816" y="77470"/>
                </a:moveTo>
                <a:lnTo>
                  <a:pt x="258445" y="77470"/>
                </a:lnTo>
                <a:lnTo>
                  <a:pt x="259321" y="78740"/>
                </a:lnTo>
                <a:lnTo>
                  <a:pt x="259499" y="80010"/>
                </a:lnTo>
                <a:lnTo>
                  <a:pt x="259092" y="82550"/>
                </a:lnTo>
                <a:lnTo>
                  <a:pt x="260819" y="80010"/>
                </a:lnTo>
                <a:lnTo>
                  <a:pt x="259816" y="77470"/>
                </a:lnTo>
                <a:close/>
              </a:path>
              <a:path w="322580" h="349250">
                <a:moveTo>
                  <a:pt x="113906" y="80010"/>
                </a:moveTo>
                <a:lnTo>
                  <a:pt x="108546" y="80010"/>
                </a:lnTo>
                <a:lnTo>
                  <a:pt x="113004" y="81280"/>
                </a:lnTo>
                <a:lnTo>
                  <a:pt x="115925" y="81280"/>
                </a:lnTo>
                <a:lnTo>
                  <a:pt x="113906" y="80010"/>
                </a:lnTo>
                <a:close/>
              </a:path>
              <a:path w="322580" h="349250">
                <a:moveTo>
                  <a:pt x="145503" y="74930"/>
                </a:moveTo>
                <a:lnTo>
                  <a:pt x="142951" y="74930"/>
                </a:lnTo>
                <a:lnTo>
                  <a:pt x="140068" y="77470"/>
                </a:lnTo>
                <a:lnTo>
                  <a:pt x="136410" y="80010"/>
                </a:lnTo>
                <a:lnTo>
                  <a:pt x="131635" y="80010"/>
                </a:lnTo>
                <a:lnTo>
                  <a:pt x="129235" y="81280"/>
                </a:lnTo>
                <a:lnTo>
                  <a:pt x="134620" y="81280"/>
                </a:lnTo>
                <a:lnTo>
                  <a:pt x="139179" y="80010"/>
                </a:lnTo>
                <a:lnTo>
                  <a:pt x="142735" y="77470"/>
                </a:lnTo>
                <a:lnTo>
                  <a:pt x="145503" y="74930"/>
                </a:lnTo>
                <a:close/>
              </a:path>
              <a:path w="322580" h="349250">
                <a:moveTo>
                  <a:pt x="144856" y="80010"/>
                </a:moveTo>
                <a:lnTo>
                  <a:pt x="143484" y="80010"/>
                </a:lnTo>
                <a:lnTo>
                  <a:pt x="140271" y="81280"/>
                </a:lnTo>
                <a:lnTo>
                  <a:pt x="144500" y="81280"/>
                </a:lnTo>
                <a:lnTo>
                  <a:pt x="144856" y="80010"/>
                </a:lnTo>
                <a:close/>
              </a:path>
              <a:path w="322580" h="349250">
                <a:moveTo>
                  <a:pt x="178803" y="80010"/>
                </a:moveTo>
                <a:lnTo>
                  <a:pt x="177444" y="80010"/>
                </a:lnTo>
                <a:lnTo>
                  <a:pt x="177800" y="81280"/>
                </a:lnTo>
                <a:lnTo>
                  <a:pt x="182029" y="81280"/>
                </a:lnTo>
                <a:lnTo>
                  <a:pt x="178803" y="80010"/>
                </a:lnTo>
                <a:close/>
              </a:path>
              <a:path w="322580" h="349250">
                <a:moveTo>
                  <a:pt x="179349" y="74930"/>
                </a:moveTo>
                <a:lnTo>
                  <a:pt x="176796" y="74930"/>
                </a:lnTo>
                <a:lnTo>
                  <a:pt x="179565" y="77470"/>
                </a:lnTo>
                <a:lnTo>
                  <a:pt x="183121" y="80010"/>
                </a:lnTo>
                <a:lnTo>
                  <a:pt x="187680" y="81280"/>
                </a:lnTo>
                <a:lnTo>
                  <a:pt x="193065" y="81280"/>
                </a:lnTo>
                <a:lnTo>
                  <a:pt x="190665" y="80010"/>
                </a:lnTo>
                <a:lnTo>
                  <a:pt x="185889" y="80010"/>
                </a:lnTo>
                <a:lnTo>
                  <a:pt x="182232" y="77470"/>
                </a:lnTo>
                <a:lnTo>
                  <a:pt x="179349" y="74930"/>
                </a:lnTo>
                <a:close/>
              </a:path>
              <a:path w="322580" h="349250">
                <a:moveTo>
                  <a:pt x="213753" y="80010"/>
                </a:moveTo>
                <a:lnTo>
                  <a:pt x="208394" y="80010"/>
                </a:lnTo>
                <a:lnTo>
                  <a:pt x="206375" y="81280"/>
                </a:lnTo>
                <a:lnTo>
                  <a:pt x="209296" y="81280"/>
                </a:lnTo>
                <a:lnTo>
                  <a:pt x="213753" y="80010"/>
                </a:lnTo>
                <a:close/>
              </a:path>
              <a:path w="322580" h="349250">
                <a:moveTo>
                  <a:pt x="96354" y="77470"/>
                </a:moveTo>
                <a:lnTo>
                  <a:pt x="93675" y="77470"/>
                </a:lnTo>
                <a:lnTo>
                  <a:pt x="93840" y="78740"/>
                </a:lnTo>
                <a:lnTo>
                  <a:pt x="95364" y="78740"/>
                </a:lnTo>
                <a:lnTo>
                  <a:pt x="96354" y="77470"/>
                </a:lnTo>
                <a:close/>
              </a:path>
              <a:path w="322580" h="349250">
                <a:moveTo>
                  <a:pt x="228625" y="77470"/>
                </a:moveTo>
                <a:lnTo>
                  <a:pt x="225945" y="77470"/>
                </a:lnTo>
                <a:lnTo>
                  <a:pt x="226936" y="78740"/>
                </a:lnTo>
                <a:lnTo>
                  <a:pt x="228460" y="78740"/>
                </a:lnTo>
                <a:lnTo>
                  <a:pt x="228625" y="77470"/>
                </a:lnTo>
                <a:close/>
              </a:path>
              <a:path w="322580" h="349250">
                <a:moveTo>
                  <a:pt x="50342" y="76200"/>
                </a:moveTo>
                <a:lnTo>
                  <a:pt x="50114" y="76200"/>
                </a:lnTo>
                <a:lnTo>
                  <a:pt x="50749" y="77470"/>
                </a:lnTo>
                <a:lnTo>
                  <a:pt x="50342" y="76200"/>
                </a:lnTo>
                <a:close/>
              </a:path>
              <a:path w="322580" h="349250">
                <a:moveTo>
                  <a:pt x="272186" y="76200"/>
                </a:moveTo>
                <a:lnTo>
                  <a:pt x="271957" y="76200"/>
                </a:lnTo>
                <a:lnTo>
                  <a:pt x="271551" y="77470"/>
                </a:lnTo>
                <a:lnTo>
                  <a:pt x="272186" y="76200"/>
                </a:lnTo>
                <a:close/>
              </a:path>
              <a:path w="322580" h="349250">
                <a:moveTo>
                  <a:pt x="51409" y="64770"/>
                </a:moveTo>
                <a:lnTo>
                  <a:pt x="47548" y="64770"/>
                </a:lnTo>
                <a:lnTo>
                  <a:pt x="45713" y="67266"/>
                </a:lnTo>
                <a:lnTo>
                  <a:pt x="45686" y="72402"/>
                </a:lnTo>
                <a:lnTo>
                  <a:pt x="46558" y="74930"/>
                </a:lnTo>
                <a:lnTo>
                  <a:pt x="49288" y="76200"/>
                </a:lnTo>
                <a:lnTo>
                  <a:pt x="50012" y="76200"/>
                </a:lnTo>
                <a:lnTo>
                  <a:pt x="49669" y="74930"/>
                </a:lnTo>
                <a:lnTo>
                  <a:pt x="49784" y="73660"/>
                </a:lnTo>
                <a:lnTo>
                  <a:pt x="50520" y="72390"/>
                </a:lnTo>
                <a:lnTo>
                  <a:pt x="55422" y="72390"/>
                </a:lnTo>
                <a:lnTo>
                  <a:pt x="53505" y="71120"/>
                </a:lnTo>
                <a:lnTo>
                  <a:pt x="49276" y="71120"/>
                </a:lnTo>
                <a:lnTo>
                  <a:pt x="49555" y="69850"/>
                </a:lnTo>
                <a:lnTo>
                  <a:pt x="47294" y="69850"/>
                </a:lnTo>
                <a:lnTo>
                  <a:pt x="47523" y="67310"/>
                </a:lnTo>
                <a:lnTo>
                  <a:pt x="48641" y="66040"/>
                </a:lnTo>
                <a:lnTo>
                  <a:pt x="54013" y="66040"/>
                </a:lnTo>
                <a:lnTo>
                  <a:pt x="51409" y="64770"/>
                </a:lnTo>
                <a:close/>
              </a:path>
              <a:path w="322580" h="349250">
                <a:moveTo>
                  <a:pt x="132067" y="74930"/>
                </a:moveTo>
                <a:lnTo>
                  <a:pt x="101409" y="74930"/>
                </a:lnTo>
                <a:lnTo>
                  <a:pt x="107772" y="76200"/>
                </a:lnTo>
                <a:lnTo>
                  <a:pt x="117640" y="76200"/>
                </a:lnTo>
                <a:lnTo>
                  <a:pt x="132067" y="74930"/>
                </a:lnTo>
                <a:close/>
              </a:path>
              <a:path w="322580" h="349250">
                <a:moveTo>
                  <a:pt x="142951" y="74930"/>
                </a:moveTo>
                <a:lnTo>
                  <a:pt x="132067" y="74930"/>
                </a:lnTo>
                <a:lnTo>
                  <a:pt x="136410" y="76200"/>
                </a:lnTo>
                <a:lnTo>
                  <a:pt x="139623" y="76200"/>
                </a:lnTo>
                <a:lnTo>
                  <a:pt x="142951" y="74930"/>
                </a:lnTo>
                <a:close/>
              </a:path>
              <a:path w="322580" h="349250">
                <a:moveTo>
                  <a:pt x="190233" y="74930"/>
                </a:moveTo>
                <a:lnTo>
                  <a:pt x="179349" y="74930"/>
                </a:lnTo>
                <a:lnTo>
                  <a:pt x="182676" y="76200"/>
                </a:lnTo>
                <a:lnTo>
                  <a:pt x="185877" y="76200"/>
                </a:lnTo>
                <a:lnTo>
                  <a:pt x="190233" y="74930"/>
                </a:lnTo>
                <a:close/>
              </a:path>
              <a:path w="322580" h="349250">
                <a:moveTo>
                  <a:pt x="220891" y="74930"/>
                </a:moveTo>
                <a:lnTo>
                  <a:pt x="190233" y="74930"/>
                </a:lnTo>
                <a:lnTo>
                  <a:pt x="198805" y="76200"/>
                </a:lnTo>
                <a:lnTo>
                  <a:pt x="214528" y="76200"/>
                </a:lnTo>
                <a:lnTo>
                  <a:pt x="220891" y="74930"/>
                </a:lnTo>
                <a:close/>
              </a:path>
              <a:path w="322580" h="349250">
                <a:moveTo>
                  <a:pt x="274751" y="64770"/>
                </a:moveTo>
                <a:lnTo>
                  <a:pt x="270891" y="64770"/>
                </a:lnTo>
                <a:lnTo>
                  <a:pt x="268287" y="66040"/>
                </a:lnTo>
                <a:lnTo>
                  <a:pt x="273659" y="66040"/>
                </a:lnTo>
                <a:lnTo>
                  <a:pt x="274777" y="67310"/>
                </a:lnTo>
                <a:lnTo>
                  <a:pt x="275005" y="69850"/>
                </a:lnTo>
                <a:lnTo>
                  <a:pt x="272745" y="69850"/>
                </a:lnTo>
                <a:lnTo>
                  <a:pt x="273037" y="71120"/>
                </a:lnTo>
                <a:lnTo>
                  <a:pt x="268795" y="71120"/>
                </a:lnTo>
                <a:lnTo>
                  <a:pt x="266877" y="72390"/>
                </a:lnTo>
                <a:lnTo>
                  <a:pt x="271780" y="72390"/>
                </a:lnTo>
                <a:lnTo>
                  <a:pt x="272516" y="73660"/>
                </a:lnTo>
                <a:lnTo>
                  <a:pt x="272630" y="74930"/>
                </a:lnTo>
                <a:lnTo>
                  <a:pt x="272288" y="76200"/>
                </a:lnTo>
                <a:lnTo>
                  <a:pt x="273011" y="76200"/>
                </a:lnTo>
                <a:lnTo>
                  <a:pt x="275742" y="74930"/>
                </a:lnTo>
                <a:lnTo>
                  <a:pt x="276614" y="72402"/>
                </a:lnTo>
                <a:lnTo>
                  <a:pt x="276586" y="67266"/>
                </a:lnTo>
                <a:lnTo>
                  <a:pt x="274751" y="64770"/>
                </a:lnTo>
                <a:close/>
              </a:path>
              <a:path w="322580" h="349250">
                <a:moveTo>
                  <a:pt x="146951" y="72390"/>
                </a:moveTo>
                <a:lnTo>
                  <a:pt x="146413" y="72402"/>
                </a:lnTo>
                <a:lnTo>
                  <a:pt x="144665" y="73660"/>
                </a:lnTo>
                <a:lnTo>
                  <a:pt x="92329" y="73660"/>
                </a:lnTo>
                <a:lnTo>
                  <a:pt x="94703" y="74930"/>
                </a:lnTo>
                <a:lnTo>
                  <a:pt x="146011" y="74930"/>
                </a:lnTo>
                <a:lnTo>
                  <a:pt x="146621" y="73660"/>
                </a:lnTo>
                <a:lnTo>
                  <a:pt x="146951" y="72390"/>
                </a:lnTo>
                <a:close/>
              </a:path>
              <a:path w="322580" h="349250">
                <a:moveTo>
                  <a:pt x="229958" y="73660"/>
                </a:moveTo>
                <a:lnTo>
                  <a:pt x="176161" y="73660"/>
                </a:lnTo>
                <a:lnTo>
                  <a:pt x="176555" y="74930"/>
                </a:lnTo>
                <a:lnTo>
                  <a:pt x="227584" y="74930"/>
                </a:lnTo>
                <a:lnTo>
                  <a:pt x="229958" y="73660"/>
                </a:lnTo>
                <a:close/>
              </a:path>
              <a:path w="322580" h="349250">
                <a:moveTo>
                  <a:pt x="26733" y="55880"/>
                </a:moveTo>
                <a:lnTo>
                  <a:pt x="25222" y="55880"/>
                </a:lnTo>
                <a:lnTo>
                  <a:pt x="24511" y="57150"/>
                </a:lnTo>
                <a:lnTo>
                  <a:pt x="26123" y="57150"/>
                </a:lnTo>
                <a:lnTo>
                  <a:pt x="29240" y="62388"/>
                </a:lnTo>
                <a:lnTo>
                  <a:pt x="32842" y="68580"/>
                </a:lnTo>
                <a:lnTo>
                  <a:pt x="36703" y="73660"/>
                </a:lnTo>
                <a:lnTo>
                  <a:pt x="29578" y="62230"/>
                </a:lnTo>
                <a:lnTo>
                  <a:pt x="26733" y="55880"/>
                </a:lnTo>
                <a:close/>
              </a:path>
              <a:path w="322580" h="349250">
                <a:moveTo>
                  <a:pt x="62690" y="66189"/>
                </a:moveTo>
                <a:lnTo>
                  <a:pt x="58420" y="72390"/>
                </a:lnTo>
                <a:lnTo>
                  <a:pt x="52539" y="72390"/>
                </a:lnTo>
                <a:lnTo>
                  <a:pt x="55079" y="73660"/>
                </a:lnTo>
                <a:lnTo>
                  <a:pt x="59118" y="73660"/>
                </a:lnTo>
                <a:lnTo>
                  <a:pt x="61658" y="72390"/>
                </a:lnTo>
                <a:lnTo>
                  <a:pt x="63131" y="69850"/>
                </a:lnTo>
                <a:lnTo>
                  <a:pt x="64757" y="69850"/>
                </a:lnTo>
                <a:lnTo>
                  <a:pt x="64808" y="68580"/>
                </a:lnTo>
                <a:lnTo>
                  <a:pt x="63919" y="67310"/>
                </a:lnTo>
                <a:lnTo>
                  <a:pt x="63550" y="67310"/>
                </a:lnTo>
                <a:lnTo>
                  <a:pt x="63266" y="66329"/>
                </a:lnTo>
                <a:lnTo>
                  <a:pt x="62690" y="66189"/>
                </a:lnTo>
                <a:close/>
              </a:path>
              <a:path w="322580" h="349250">
                <a:moveTo>
                  <a:pt x="100926" y="72390"/>
                </a:moveTo>
                <a:lnTo>
                  <a:pt x="87985" y="72390"/>
                </a:lnTo>
                <a:lnTo>
                  <a:pt x="89154" y="73660"/>
                </a:lnTo>
                <a:lnTo>
                  <a:pt x="102933" y="73660"/>
                </a:lnTo>
                <a:lnTo>
                  <a:pt x="102659" y="73051"/>
                </a:lnTo>
                <a:lnTo>
                  <a:pt x="100926" y="72390"/>
                </a:lnTo>
                <a:close/>
              </a:path>
              <a:path w="322580" h="349250">
                <a:moveTo>
                  <a:pt x="102659" y="73051"/>
                </a:moveTo>
                <a:lnTo>
                  <a:pt x="102933" y="73660"/>
                </a:lnTo>
                <a:lnTo>
                  <a:pt x="104254" y="73660"/>
                </a:lnTo>
                <a:lnTo>
                  <a:pt x="102659" y="73051"/>
                </a:lnTo>
                <a:close/>
              </a:path>
              <a:path w="322580" h="349250">
                <a:moveTo>
                  <a:pt x="104381" y="69850"/>
                </a:moveTo>
                <a:lnTo>
                  <a:pt x="102984" y="69850"/>
                </a:lnTo>
                <a:lnTo>
                  <a:pt x="102438" y="71120"/>
                </a:lnTo>
                <a:lnTo>
                  <a:pt x="104279" y="71120"/>
                </a:lnTo>
                <a:lnTo>
                  <a:pt x="104279" y="72390"/>
                </a:lnTo>
                <a:lnTo>
                  <a:pt x="102362" y="72390"/>
                </a:lnTo>
                <a:lnTo>
                  <a:pt x="102667" y="73054"/>
                </a:lnTo>
                <a:lnTo>
                  <a:pt x="104254" y="73660"/>
                </a:lnTo>
                <a:lnTo>
                  <a:pt x="104381" y="73660"/>
                </a:lnTo>
                <a:lnTo>
                  <a:pt x="104972" y="72402"/>
                </a:lnTo>
                <a:lnTo>
                  <a:pt x="104972" y="71107"/>
                </a:lnTo>
                <a:lnTo>
                  <a:pt x="104381" y="69850"/>
                </a:lnTo>
                <a:close/>
              </a:path>
              <a:path w="322580" h="349250">
                <a:moveTo>
                  <a:pt x="107226" y="69850"/>
                </a:moveTo>
                <a:lnTo>
                  <a:pt x="105625" y="69850"/>
                </a:lnTo>
                <a:lnTo>
                  <a:pt x="104972" y="71107"/>
                </a:lnTo>
                <a:lnTo>
                  <a:pt x="104972" y="72402"/>
                </a:lnTo>
                <a:lnTo>
                  <a:pt x="105625" y="73660"/>
                </a:lnTo>
                <a:lnTo>
                  <a:pt x="107149" y="73660"/>
                </a:lnTo>
                <a:lnTo>
                  <a:pt x="107746" y="72390"/>
                </a:lnTo>
                <a:lnTo>
                  <a:pt x="105664" y="72390"/>
                </a:lnTo>
                <a:lnTo>
                  <a:pt x="105664" y="71120"/>
                </a:lnTo>
                <a:lnTo>
                  <a:pt x="107873" y="71120"/>
                </a:lnTo>
                <a:lnTo>
                  <a:pt x="107226" y="69850"/>
                </a:lnTo>
                <a:close/>
              </a:path>
              <a:path w="322580" h="349250">
                <a:moveTo>
                  <a:pt x="110388" y="69850"/>
                </a:moveTo>
                <a:lnTo>
                  <a:pt x="108699" y="69850"/>
                </a:lnTo>
                <a:lnTo>
                  <a:pt x="108007" y="71107"/>
                </a:lnTo>
                <a:lnTo>
                  <a:pt x="107886" y="72390"/>
                </a:lnTo>
                <a:lnTo>
                  <a:pt x="108178" y="73660"/>
                </a:lnTo>
                <a:lnTo>
                  <a:pt x="109004" y="73660"/>
                </a:lnTo>
                <a:lnTo>
                  <a:pt x="108551" y="72402"/>
                </a:lnTo>
                <a:lnTo>
                  <a:pt x="108546" y="71120"/>
                </a:lnTo>
                <a:lnTo>
                  <a:pt x="111086" y="71120"/>
                </a:lnTo>
                <a:lnTo>
                  <a:pt x="110388" y="69850"/>
                </a:lnTo>
                <a:close/>
              </a:path>
              <a:path w="322580" h="349250">
                <a:moveTo>
                  <a:pt x="111086" y="71120"/>
                </a:moveTo>
                <a:lnTo>
                  <a:pt x="110540" y="71120"/>
                </a:lnTo>
                <a:lnTo>
                  <a:pt x="110536" y="72402"/>
                </a:lnTo>
                <a:lnTo>
                  <a:pt x="110096" y="73660"/>
                </a:lnTo>
                <a:lnTo>
                  <a:pt x="110909" y="73660"/>
                </a:lnTo>
                <a:lnTo>
                  <a:pt x="111213" y="72390"/>
                </a:lnTo>
                <a:lnTo>
                  <a:pt x="111086" y="71120"/>
                </a:lnTo>
                <a:close/>
              </a:path>
              <a:path w="322580" h="349250">
                <a:moveTo>
                  <a:pt x="114109" y="71120"/>
                </a:moveTo>
                <a:lnTo>
                  <a:pt x="113423" y="71120"/>
                </a:lnTo>
                <a:lnTo>
                  <a:pt x="113423" y="72390"/>
                </a:lnTo>
                <a:lnTo>
                  <a:pt x="111353" y="72390"/>
                </a:lnTo>
                <a:lnTo>
                  <a:pt x="111950" y="73660"/>
                </a:lnTo>
                <a:lnTo>
                  <a:pt x="113461" y="73660"/>
                </a:lnTo>
                <a:lnTo>
                  <a:pt x="114115" y="72402"/>
                </a:lnTo>
                <a:lnTo>
                  <a:pt x="114109" y="71120"/>
                </a:lnTo>
                <a:close/>
              </a:path>
              <a:path w="322580" h="349250">
                <a:moveTo>
                  <a:pt x="116116" y="69850"/>
                </a:moveTo>
                <a:lnTo>
                  <a:pt x="114706" y="69850"/>
                </a:lnTo>
                <a:lnTo>
                  <a:pt x="114115" y="71107"/>
                </a:lnTo>
                <a:lnTo>
                  <a:pt x="114115" y="72402"/>
                </a:lnTo>
                <a:lnTo>
                  <a:pt x="114706" y="73660"/>
                </a:lnTo>
                <a:lnTo>
                  <a:pt x="116154" y="73660"/>
                </a:lnTo>
                <a:lnTo>
                  <a:pt x="116725" y="72390"/>
                </a:lnTo>
                <a:lnTo>
                  <a:pt x="114808" y="72390"/>
                </a:lnTo>
                <a:lnTo>
                  <a:pt x="114808" y="71120"/>
                </a:lnTo>
                <a:lnTo>
                  <a:pt x="116662" y="71120"/>
                </a:lnTo>
                <a:lnTo>
                  <a:pt x="116116" y="69850"/>
                </a:lnTo>
                <a:close/>
              </a:path>
              <a:path w="322580" h="349250">
                <a:moveTo>
                  <a:pt x="159219" y="55880"/>
                </a:moveTo>
                <a:lnTo>
                  <a:pt x="157314" y="55880"/>
                </a:lnTo>
                <a:lnTo>
                  <a:pt x="151441" y="62230"/>
                </a:lnTo>
                <a:lnTo>
                  <a:pt x="144016" y="67310"/>
                </a:lnTo>
                <a:lnTo>
                  <a:pt x="136274" y="69850"/>
                </a:lnTo>
                <a:lnTo>
                  <a:pt x="129451" y="72390"/>
                </a:lnTo>
                <a:lnTo>
                  <a:pt x="119087" y="72390"/>
                </a:lnTo>
                <a:lnTo>
                  <a:pt x="117652" y="73660"/>
                </a:lnTo>
                <a:lnTo>
                  <a:pt x="129743" y="73660"/>
                </a:lnTo>
                <a:lnTo>
                  <a:pt x="135133" y="72390"/>
                </a:lnTo>
                <a:lnTo>
                  <a:pt x="141720" y="69850"/>
                </a:lnTo>
                <a:lnTo>
                  <a:pt x="148615" y="66040"/>
                </a:lnTo>
                <a:lnTo>
                  <a:pt x="154927" y="60960"/>
                </a:lnTo>
                <a:lnTo>
                  <a:pt x="169684" y="60960"/>
                </a:lnTo>
                <a:lnTo>
                  <a:pt x="167335" y="58420"/>
                </a:lnTo>
                <a:lnTo>
                  <a:pt x="157746" y="58420"/>
                </a:lnTo>
                <a:lnTo>
                  <a:pt x="158280" y="57150"/>
                </a:lnTo>
                <a:lnTo>
                  <a:pt x="158775" y="57150"/>
                </a:lnTo>
                <a:lnTo>
                  <a:pt x="159219" y="55880"/>
                </a:lnTo>
                <a:close/>
              </a:path>
              <a:path w="322580" h="349250">
                <a:moveTo>
                  <a:pt x="175869" y="72390"/>
                </a:moveTo>
                <a:lnTo>
                  <a:pt x="175348" y="72390"/>
                </a:lnTo>
                <a:lnTo>
                  <a:pt x="175679" y="73660"/>
                </a:lnTo>
                <a:lnTo>
                  <a:pt x="177634" y="73660"/>
                </a:lnTo>
                <a:lnTo>
                  <a:pt x="175869" y="72390"/>
                </a:lnTo>
                <a:close/>
              </a:path>
              <a:path w="322580" h="349250">
                <a:moveTo>
                  <a:pt x="169684" y="60960"/>
                </a:moveTo>
                <a:lnTo>
                  <a:pt x="167373" y="60960"/>
                </a:lnTo>
                <a:lnTo>
                  <a:pt x="173726" y="66062"/>
                </a:lnTo>
                <a:lnTo>
                  <a:pt x="180579" y="69850"/>
                </a:lnTo>
                <a:lnTo>
                  <a:pt x="187221" y="72402"/>
                </a:lnTo>
                <a:lnTo>
                  <a:pt x="192557" y="73660"/>
                </a:lnTo>
                <a:lnTo>
                  <a:pt x="206222" y="73660"/>
                </a:lnTo>
                <a:lnTo>
                  <a:pt x="205936" y="73051"/>
                </a:lnTo>
                <a:lnTo>
                  <a:pt x="204203" y="72390"/>
                </a:lnTo>
                <a:lnTo>
                  <a:pt x="192849" y="72390"/>
                </a:lnTo>
                <a:lnTo>
                  <a:pt x="186025" y="69850"/>
                </a:lnTo>
                <a:lnTo>
                  <a:pt x="178284" y="67310"/>
                </a:lnTo>
                <a:lnTo>
                  <a:pt x="170859" y="62230"/>
                </a:lnTo>
                <a:lnTo>
                  <a:pt x="169684" y="60960"/>
                </a:lnTo>
                <a:close/>
              </a:path>
              <a:path w="322580" h="349250">
                <a:moveTo>
                  <a:pt x="205944" y="73054"/>
                </a:moveTo>
                <a:lnTo>
                  <a:pt x="206222" y="73660"/>
                </a:lnTo>
                <a:lnTo>
                  <a:pt x="207530" y="73660"/>
                </a:lnTo>
                <a:lnTo>
                  <a:pt x="205944" y="73054"/>
                </a:lnTo>
                <a:close/>
              </a:path>
              <a:path w="322580" h="349250">
                <a:moveTo>
                  <a:pt x="207657" y="69850"/>
                </a:moveTo>
                <a:lnTo>
                  <a:pt x="206260" y="69850"/>
                </a:lnTo>
                <a:lnTo>
                  <a:pt x="205714" y="71120"/>
                </a:lnTo>
                <a:lnTo>
                  <a:pt x="207568" y="71120"/>
                </a:lnTo>
                <a:lnTo>
                  <a:pt x="207568" y="72390"/>
                </a:lnTo>
                <a:lnTo>
                  <a:pt x="205638" y="72390"/>
                </a:lnTo>
                <a:lnTo>
                  <a:pt x="205944" y="73054"/>
                </a:lnTo>
                <a:lnTo>
                  <a:pt x="207530" y="73660"/>
                </a:lnTo>
                <a:lnTo>
                  <a:pt x="208261" y="72402"/>
                </a:lnTo>
                <a:lnTo>
                  <a:pt x="208261" y="71107"/>
                </a:lnTo>
                <a:lnTo>
                  <a:pt x="207657" y="69850"/>
                </a:lnTo>
                <a:close/>
              </a:path>
              <a:path w="322580" h="349250">
                <a:moveTo>
                  <a:pt x="210502" y="69850"/>
                </a:moveTo>
                <a:lnTo>
                  <a:pt x="208902" y="69850"/>
                </a:lnTo>
                <a:lnTo>
                  <a:pt x="208261" y="71107"/>
                </a:lnTo>
                <a:lnTo>
                  <a:pt x="208261" y="72402"/>
                </a:lnTo>
                <a:lnTo>
                  <a:pt x="208902" y="73660"/>
                </a:lnTo>
                <a:lnTo>
                  <a:pt x="210426" y="73660"/>
                </a:lnTo>
                <a:lnTo>
                  <a:pt x="211023" y="72390"/>
                </a:lnTo>
                <a:lnTo>
                  <a:pt x="208940" y="72390"/>
                </a:lnTo>
                <a:lnTo>
                  <a:pt x="208940" y="71120"/>
                </a:lnTo>
                <a:lnTo>
                  <a:pt x="211150" y="71120"/>
                </a:lnTo>
                <a:lnTo>
                  <a:pt x="210502" y="69850"/>
                </a:lnTo>
                <a:close/>
              </a:path>
              <a:path w="322580" h="349250">
                <a:moveTo>
                  <a:pt x="213677" y="69850"/>
                </a:moveTo>
                <a:lnTo>
                  <a:pt x="211975" y="69850"/>
                </a:lnTo>
                <a:lnTo>
                  <a:pt x="211289" y="71120"/>
                </a:lnTo>
                <a:lnTo>
                  <a:pt x="211153" y="72402"/>
                </a:lnTo>
                <a:lnTo>
                  <a:pt x="211467" y="73660"/>
                </a:lnTo>
                <a:lnTo>
                  <a:pt x="212280" y="73660"/>
                </a:lnTo>
                <a:lnTo>
                  <a:pt x="211840" y="72402"/>
                </a:lnTo>
                <a:lnTo>
                  <a:pt x="211836" y="71120"/>
                </a:lnTo>
                <a:lnTo>
                  <a:pt x="214376" y="71120"/>
                </a:lnTo>
                <a:lnTo>
                  <a:pt x="213677" y="69850"/>
                </a:lnTo>
                <a:close/>
              </a:path>
              <a:path w="322580" h="349250">
                <a:moveTo>
                  <a:pt x="214376" y="71120"/>
                </a:moveTo>
                <a:lnTo>
                  <a:pt x="213817" y="71120"/>
                </a:lnTo>
                <a:lnTo>
                  <a:pt x="213812" y="72402"/>
                </a:lnTo>
                <a:lnTo>
                  <a:pt x="213372" y="73660"/>
                </a:lnTo>
                <a:lnTo>
                  <a:pt x="214198" y="73660"/>
                </a:lnTo>
                <a:lnTo>
                  <a:pt x="214490" y="72390"/>
                </a:lnTo>
                <a:lnTo>
                  <a:pt x="214376" y="71120"/>
                </a:lnTo>
                <a:close/>
              </a:path>
              <a:path w="322580" h="349250">
                <a:moveTo>
                  <a:pt x="217398" y="71120"/>
                </a:moveTo>
                <a:lnTo>
                  <a:pt x="216712" y="71120"/>
                </a:lnTo>
                <a:lnTo>
                  <a:pt x="216712" y="72390"/>
                </a:lnTo>
                <a:lnTo>
                  <a:pt x="214629" y="72390"/>
                </a:lnTo>
                <a:lnTo>
                  <a:pt x="215226" y="73660"/>
                </a:lnTo>
                <a:lnTo>
                  <a:pt x="216750" y="73660"/>
                </a:lnTo>
                <a:lnTo>
                  <a:pt x="217392" y="72402"/>
                </a:lnTo>
                <a:lnTo>
                  <a:pt x="217398" y="71120"/>
                </a:lnTo>
                <a:close/>
              </a:path>
              <a:path w="322580" h="349250">
                <a:moveTo>
                  <a:pt x="219392" y="69850"/>
                </a:moveTo>
                <a:lnTo>
                  <a:pt x="217995" y="69850"/>
                </a:lnTo>
                <a:lnTo>
                  <a:pt x="217404" y="71107"/>
                </a:lnTo>
                <a:lnTo>
                  <a:pt x="217404" y="72402"/>
                </a:lnTo>
                <a:lnTo>
                  <a:pt x="217995" y="73660"/>
                </a:lnTo>
                <a:lnTo>
                  <a:pt x="219647" y="73188"/>
                </a:lnTo>
                <a:lnTo>
                  <a:pt x="220014" y="72390"/>
                </a:lnTo>
                <a:lnTo>
                  <a:pt x="218084" y="72390"/>
                </a:lnTo>
                <a:lnTo>
                  <a:pt x="218084" y="71120"/>
                </a:lnTo>
                <a:lnTo>
                  <a:pt x="219938" y="71120"/>
                </a:lnTo>
                <a:lnTo>
                  <a:pt x="219392" y="69850"/>
                </a:lnTo>
                <a:close/>
              </a:path>
              <a:path w="322580" h="349250">
                <a:moveTo>
                  <a:pt x="219647" y="73188"/>
                </a:moveTo>
                <a:lnTo>
                  <a:pt x="218033" y="73660"/>
                </a:lnTo>
                <a:lnTo>
                  <a:pt x="219430" y="73660"/>
                </a:lnTo>
                <a:lnTo>
                  <a:pt x="219647" y="73188"/>
                </a:lnTo>
                <a:close/>
              </a:path>
              <a:path w="322580" h="349250">
                <a:moveTo>
                  <a:pt x="234315" y="72390"/>
                </a:moveTo>
                <a:lnTo>
                  <a:pt x="222377" y="72390"/>
                </a:lnTo>
                <a:lnTo>
                  <a:pt x="219647" y="73188"/>
                </a:lnTo>
                <a:lnTo>
                  <a:pt x="219430" y="73660"/>
                </a:lnTo>
                <a:lnTo>
                  <a:pt x="233146" y="73660"/>
                </a:lnTo>
                <a:lnTo>
                  <a:pt x="234315" y="72390"/>
                </a:lnTo>
                <a:close/>
              </a:path>
              <a:path w="322580" h="349250">
                <a:moveTo>
                  <a:pt x="260845" y="69850"/>
                </a:moveTo>
                <a:lnTo>
                  <a:pt x="259168" y="69850"/>
                </a:lnTo>
                <a:lnTo>
                  <a:pt x="260642" y="72390"/>
                </a:lnTo>
                <a:lnTo>
                  <a:pt x="263182" y="73660"/>
                </a:lnTo>
                <a:lnTo>
                  <a:pt x="267220" y="73660"/>
                </a:lnTo>
                <a:lnTo>
                  <a:pt x="269760" y="72390"/>
                </a:lnTo>
                <a:lnTo>
                  <a:pt x="263880" y="72390"/>
                </a:lnTo>
                <a:lnTo>
                  <a:pt x="262039" y="71107"/>
                </a:lnTo>
                <a:lnTo>
                  <a:pt x="260845" y="69850"/>
                </a:lnTo>
                <a:close/>
              </a:path>
              <a:path w="322580" h="349250">
                <a:moveTo>
                  <a:pt x="297053" y="55880"/>
                </a:moveTo>
                <a:lnTo>
                  <a:pt x="295541" y="55880"/>
                </a:lnTo>
                <a:lnTo>
                  <a:pt x="292696" y="62230"/>
                </a:lnTo>
                <a:lnTo>
                  <a:pt x="285572" y="73660"/>
                </a:lnTo>
                <a:lnTo>
                  <a:pt x="289445" y="68580"/>
                </a:lnTo>
                <a:lnTo>
                  <a:pt x="293865" y="60960"/>
                </a:lnTo>
                <a:lnTo>
                  <a:pt x="295694" y="58420"/>
                </a:lnTo>
                <a:lnTo>
                  <a:pt x="296151" y="57150"/>
                </a:lnTo>
                <a:lnTo>
                  <a:pt x="297764" y="57150"/>
                </a:lnTo>
                <a:lnTo>
                  <a:pt x="297053" y="55880"/>
                </a:lnTo>
                <a:close/>
              </a:path>
              <a:path w="322580" h="349250">
                <a:moveTo>
                  <a:pt x="67265" y="67379"/>
                </a:moveTo>
                <a:lnTo>
                  <a:pt x="64960" y="72390"/>
                </a:lnTo>
                <a:lnTo>
                  <a:pt x="68821" y="68580"/>
                </a:lnTo>
                <a:lnTo>
                  <a:pt x="67265" y="67379"/>
                </a:lnTo>
                <a:close/>
              </a:path>
              <a:path w="322580" h="349250">
                <a:moveTo>
                  <a:pt x="80467" y="44450"/>
                </a:moveTo>
                <a:lnTo>
                  <a:pt x="78689" y="44450"/>
                </a:lnTo>
                <a:lnTo>
                  <a:pt x="79104" y="45296"/>
                </a:lnTo>
                <a:lnTo>
                  <a:pt x="79228" y="49615"/>
                </a:lnTo>
                <a:lnTo>
                  <a:pt x="75946" y="58420"/>
                </a:lnTo>
                <a:lnTo>
                  <a:pt x="76542" y="64770"/>
                </a:lnTo>
                <a:lnTo>
                  <a:pt x="78257" y="69850"/>
                </a:lnTo>
                <a:lnTo>
                  <a:pt x="86931" y="72390"/>
                </a:lnTo>
                <a:lnTo>
                  <a:pt x="91643" y="72390"/>
                </a:lnTo>
                <a:lnTo>
                  <a:pt x="86994" y="71107"/>
                </a:lnTo>
                <a:lnTo>
                  <a:pt x="82016" y="69850"/>
                </a:lnTo>
                <a:lnTo>
                  <a:pt x="81940" y="68580"/>
                </a:lnTo>
                <a:lnTo>
                  <a:pt x="78803" y="66040"/>
                </a:lnTo>
                <a:lnTo>
                  <a:pt x="77990" y="63500"/>
                </a:lnTo>
                <a:lnTo>
                  <a:pt x="77533" y="58420"/>
                </a:lnTo>
                <a:lnTo>
                  <a:pt x="80791" y="49615"/>
                </a:lnTo>
                <a:lnTo>
                  <a:pt x="80873" y="45720"/>
                </a:lnTo>
                <a:lnTo>
                  <a:pt x="80467" y="44450"/>
                </a:lnTo>
                <a:close/>
              </a:path>
              <a:path w="322580" h="349250">
                <a:moveTo>
                  <a:pt x="89274" y="39370"/>
                </a:moveTo>
                <a:lnTo>
                  <a:pt x="86728" y="39370"/>
                </a:lnTo>
                <a:lnTo>
                  <a:pt x="88938" y="41910"/>
                </a:lnTo>
                <a:lnTo>
                  <a:pt x="89041" y="42601"/>
                </a:lnTo>
                <a:lnTo>
                  <a:pt x="89128" y="46990"/>
                </a:lnTo>
                <a:lnTo>
                  <a:pt x="83743" y="59690"/>
                </a:lnTo>
                <a:lnTo>
                  <a:pt x="83521" y="63500"/>
                </a:lnTo>
                <a:lnTo>
                  <a:pt x="83397" y="67379"/>
                </a:lnTo>
                <a:lnTo>
                  <a:pt x="86880" y="69850"/>
                </a:lnTo>
                <a:lnTo>
                  <a:pt x="91643" y="72390"/>
                </a:lnTo>
                <a:lnTo>
                  <a:pt x="98755" y="72390"/>
                </a:lnTo>
                <a:lnTo>
                  <a:pt x="88811" y="69850"/>
                </a:lnTo>
                <a:lnTo>
                  <a:pt x="84970" y="67379"/>
                </a:lnTo>
                <a:lnTo>
                  <a:pt x="85070" y="63500"/>
                </a:lnTo>
                <a:lnTo>
                  <a:pt x="85280" y="59690"/>
                </a:lnTo>
                <a:lnTo>
                  <a:pt x="90703" y="48260"/>
                </a:lnTo>
                <a:lnTo>
                  <a:pt x="90642" y="42601"/>
                </a:lnTo>
                <a:lnTo>
                  <a:pt x="90436" y="40640"/>
                </a:lnTo>
                <a:lnTo>
                  <a:pt x="89274" y="39370"/>
                </a:lnTo>
                <a:close/>
              </a:path>
              <a:path w="322580" h="349250">
                <a:moveTo>
                  <a:pt x="104775" y="49530"/>
                </a:moveTo>
                <a:lnTo>
                  <a:pt x="100088" y="49530"/>
                </a:lnTo>
                <a:lnTo>
                  <a:pt x="95199" y="52070"/>
                </a:lnTo>
                <a:lnTo>
                  <a:pt x="95199" y="58420"/>
                </a:lnTo>
                <a:lnTo>
                  <a:pt x="98831" y="68580"/>
                </a:lnTo>
                <a:lnTo>
                  <a:pt x="98755" y="72390"/>
                </a:lnTo>
                <a:lnTo>
                  <a:pt x="99809" y="72390"/>
                </a:lnTo>
                <a:lnTo>
                  <a:pt x="99771" y="71120"/>
                </a:lnTo>
                <a:lnTo>
                  <a:pt x="99695" y="69850"/>
                </a:lnTo>
                <a:lnTo>
                  <a:pt x="100965" y="69850"/>
                </a:lnTo>
                <a:lnTo>
                  <a:pt x="99568" y="68580"/>
                </a:lnTo>
                <a:lnTo>
                  <a:pt x="101193" y="67310"/>
                </a:lnTo>
                <a:lnTo>
                  <a:pt x="99263" y="67310"/>
                </a:lnTo>
                <a:lnTo>
                  <a:pt x="98971" y="66040"/>
                </a:lnTo>
                <a:lnTo>
                  <a:pt x="99390" y="66040"/>
                </a:lnTo>
                <a:lnTo>
                  <a:pt x="99695" y="64770"/>
                </a:lnTo>
                <a:lnTo>
                  <a:pt x="98564" y="64770"/>
                </a:lnTo>
                <a:lnTo>
                  <a:pt x="98094" y="63500"/>
                </a:lnTo>
                <a:lnTo>
                  <a:pt x="97917" y="63500"/>
                </a:lnTo>
                <a:lnTo>
                  <a:pt x="97129" y="60960"/>
                </a:lnTo>
                <a:lnTo>
                  <a:pt x="97472" y="60960"/>
                </a:lnTo>
                <a:lnTo>
                  <a:pt x="97713" y="59690"/>
                </a:lnTo>
                <a:lnTo>
                  <a:pt x="96748" y="59690"/>
                </a:lnTo>
                <a:lnTo>
                  <a:pt x="96443" y="58420"/>
                </a:lnTo>
                <a:lnTo>
                  <a:pt x="96245" y="57182"/>
                </a:lnTo>
                <a:lnTo>
                  <a:pt x="96240" y="53340"/>
                </a:lnTo>
                <a:lnTo>
                  <a:pt x="98933" y="52070"/>
                </a:lnTo>
                <a:lnTo>
                  <a:pt x="101244" y="50800"/>
                </a:lnTo>
                <a:lnTo>
                  <a:pt x="104838" y="50800"/>
                </a:lnTo>
                <a:lnTo>
                  <a:pt x="104775" y="49530"/>
                </a:lnTo>
                <a:close/>
              </a:path>
              <a:path w="322580" h="349250">
                <a:moveTo>
                  <a:pt x="101777" y="69850"/>
                </a:moveTo>
                <a:lnTo>
                  <a:pt x="100469" y="69850"/>
                </a:lnTo>
                <a:lnTo>
                  <a:pt x="99929" y="71107"/>
                </a:lnTo>
                <a:lnTo>
                  <a:pt x="99923" y="72390"/>
                </a:lnTo>
                <a:lnTo>
                  <a:pt x="100622" y="72390"/>
                </a:lnTo>
                <a:lnTo>
                  <a:pt x="100622" y="71120"/>
                </a:lnTo>
                <a:lnTo>
                  <a:pt x="102298" y="71120"/>
                </a:lnTo>
                <a:lnTo>
                  <a:pt x="101777" y="69850"/>
                </a:lnTo>
                <a:close/>
              </a:path>
              <a:path w="322580" h="349250">
                <a:moveTo>
                  <a:pt x="103009" y="71120"/>
                </a:moveTo>
                <a:lnTo>
                  <a:pt x="101650" y="71120"/>
                </a:lnTo>
                <a:lnTo>
                  <a:pt x="101650" y="72390"/>
                </a:lnTo>
                <a:lnTo>
                  <a:pt x="103009" y="72390"/>
                </a:lnTo>
                <a:lnTo>
                  <a:pt x="103009" y="71120"/>
                </a:lnTo>
                <a:close/>
              </a:path>
              <a:path w="322580" h="349250">
                <a:moveTo>
                  <a:pt x="107873" y="71120"/>
                </a:moveTo>
                <a:lnTo>
                  <a:pt x="107188" y="71120"/>
                </a:lnTo>
                <a:lnTo>
                  <a:pt x="107188" y="72390"/>
                </a:lnTo>
                <a:lnTo>
                  <a:pt x="107886" y="72390"/>
                </a:lnTo>
                <a:lnTo>
                  <a:pt x="107873" y="71120"/>
                </a:lnTo>
                <a:close/>
              </a:path>
              <a:path w="322580" h="349250">
                <a:moveTo>
                  <a:pt x="113461" y="69850"/>
                </a:moveTo>
                <a:lnTo>
                  <a:pt x="111861" y="69850"/>
                </a:lnTo>
                <a:lnTo>
                  <a:pt x="111220" y="71107"/>
                </a:lnTo>
                <a:lnTo>
                  <a:pt x="111213" y="72390"/>
                </a:lnTo>
                <a:lnTo>
                  <a:pt x="111899" y="72390"/>
                </a:lnTo>
                <a:lnTo>
                  <a:pt x="111899" y="71120"/>
                </a:lnTo>
                <a:lnTo>
                  <a:pt x="114109" y="71120"/>
                </a:lnTo>
                <a:lnTo>
                  <a:pt x="113461" y="69850"/>
                </a:lnTo>
                <a:close/>
              </a:path>
              <a:path w="322580" h="349250">
                <a:moveTo>
                  <a:pt x="117449" y="71120"/>
                </a:moveTo>
                <a:lnTo>
                  <a:pt x="116078" y="71120"/>
                </a:lnTo>
                <a:lnTo>
                  <a:pt x="116078" y="72390"/>
                </a:lnTo>
                <a:lnTo>
                  <a:pt x="117449" y="72390"/>
                </a:lnTo>
                <a:lnTo>
                  <a:pt x="117449" y="71120"/>
                </a:lnTo>
                <a:close/>
              </a:path>
              <a:path w="322580" h="349250">
                <a:moveTo>
                  <a:pt x="120142" y="62230"/>
                </a:moveTo>
                <a:lnTo>
                  <a:pt x="119418" y="62230"/>
                </a:lnTo>
                <a:lnTo>
                  <a:pt x="118452" y="63500"/>
                </a:lnTo>
                <a:lnTo>
                  <a:pt x="118821" y="64770"/>
                </a:lnTo>
                <a:lnTo>
                  <a:pt x="119684" y="66040"/>
                </a:lnTo>
                <a:lnTo>
                  <a:pt x="119989" y="66040"/>
                </a:lnTo>
                <a:lnTo>
                  <a:pt x="119659" y="67310"/>
                </a:lnTo>
                <a:lnTo>
                  <a:pt x="117881" y="67310"/>
                </a:lnTo>
                <a:lnTo>
                  <a:pt x="119468" y="68580"/>
                </a:lnTo>
                <a:lnTo>
                  <a:pt x="118097" y="69850"/>
                </a:lnTo>
                <a:lnTo>
                  <a:pt x="119202" y="69850"/>
                </a:lnTo>
                <a:lnTo>
                  <a:pt x="119126" y="71120"/>
                </a:lnTo>
                <a:lnTo>
                  <a:pt x="118478" y="71120"/>
                </a:lnTo>
                <a:lnTo>
                  <a:pt x="118478" y="72390"/>
                </a:lnTo>
                <a:lnTo>
                  <a:pt x="120142" y="72390"/>
                </a:lnTo>
                <a:lnTo>
                  <a:pt x="120142" y="68580"/>
                </a:lnTo>
                <a:lnTo>
                  <a:pt x="121475" y="64770"/>
                </a:lnTo>
                <a:lnTo>
                  <a:pt x="120015" y="64770"/>
                </a:lnTo>
                <a:lnTo>
                  <a:pt x="118706" y="63500"/>
                </a:lnTo>
                <a:lnTo>
                  <a:pt x="120142" y="62230"/>
                </a:lnTo>
                <a:close/>
              </a:path>
              <a:path w="322580" h="349250">
                <a:moveTo>
                  <a:pt x="153733" y="19050"/>
                </a:moveTo>
                <a:lnTo>
                  <a:pt x="152450" y="20320"/>
                </a:lnTo>
                <a:lnTo>
                  <a:pt x="151384" y="20320"/>
                </a:lnTo>
                <a:lnTo>
                  <a:pt x="144638" y="22860"/>
                </a:lnTo>
                <a:lnTo>
                  <a:pt x="139928" y="26670"/>
                </a:lnTo>
                <a:lnTo>
                  <a:pt x="138155" y="31141"/>
                </a:lnTo>
                <a:lnTo>
                  <a:pt x="138040" y="32467"/>
                </a:lnTo>
                <a:lnTo>
                  <a:pt x="139255" y="39370"/>
                </a:lnTo>
                <a:lnTo>
                  <a:pt x="142989" y="48260"/>
                </a:lnTo>
                <a:lnTo>
                  <a:pt x="145503" y="52070"/>
                </a:lnTo>
                <a:lnTo>
                  <a:pt x="145567" y="58420"/>
                </a:lnTo>
                <a:lnTo>
                  <a:pt x="140423" y="63500"/>
                </a:lnTo>
                <a:lnTo>
                  <a:pt x="133273" y="68580"/>
                </a:lnTo>
                <a:lnTo>
                  <a:pt x="124345" y="71120"/>
                </a:lnTo>
                <a:lnTo>
                  <a:pt x="122516" y="72390"/>
                </a:lnTo>
                <a:lnTo>
                  <a:pt x="127330" y="72390"/>
                </a:lnTo>
                <a:lnTo>
                  <a:pt x="131133" y="71120"/>
                </a:lnTo>
                <a:lnTo>
                  <a:pt x="129082" y="71120"/>
                </a:lnTo>
                <a:lnTo>
                  <a:pt x="137066" y="67266"/>
                </a:lnTo>
                <a:lnTo>
                  <a:pt x="138759" y="66291"/>
                </a:lnTo>
                <a:lnTo>
                  <a:pt x="142151" y="63500"/>
                </a:lnTo>
                <a:lnTo>
                  <a:pt x="146773" y="58420"/>
                </a:lnTo>
                <a:lnTo>
                  <a:pt x="147751" y="58420"/>
                </a:lnTo>
                <a:lnTo>
                  <a:pt x="148526" y="57150"/>
                </a:lnTo>
                <a:lnTo>
                  <a:pt x="153035" y="57150"/>
                </a:lnTo>
                <a:lnTo>
                  <a:pt x="153682" y="55880"/>
                </a:lnTo>
                <a:lnTo>
                  <a:pt x="146888" y="55880"/>
                </a:lnTo>
                <a:lnTo>
                  <a:pt x="149326" y="54610"/>
                </a:lnTo>
                <a:lnTo>
                  <a:pt x="147459" y="54610"/>
                </a:lnTo>
                <a:lnTo>
                  <a:pt x="147459" y="53340"/>
                </a:lnTo>
                <a:lnTo>
                  <a:pt x="146888" y="53340"/>
                </a:lnTo>
                <a:lnTo>
                  <a:pt x="146888" y="52070"/>
                </a:lnTo>
                <a:lnTo>
                  <a:pt x="149326" y="50800"/>
                </a:lnTo>
                <a:lnTo>
                  <a:pt x="145910" y="50800"/>
                </a:lnTo>
                <a:lnTo>
                  <a:pt x="145427" y="49530"/>
                </a:lnTo>
                <a:lnTo>
                  <a:pt x="145148" y="49530"/>
                </a:lnTo>
                <a:lnTo>
                  <a:pt x="143761" y="46709"/>
                </a:lnTo>
                <a:lnTo>
                  <a:pt x="143306" y="45720"/>
                </a:lnTo>
                <a:lnTo>
                  <a:pt x="143586" y="45720"/>
                </a:lnTo>
                <a:lnTo>
                  <a:pt x="144316" y="44450"/>
                </a:lnTo>
                <a:lnTo>
                  <a:pt x="142849" y="44450"/>
                </a:lnTo>
                <a:lnTo>
                  <a:pt x="142430" y="43180"/>
                </a:lnTo>
                <a:lnTo>
                  <a:pt x="141681" y="41910"/>
                </a:lnTo>
                <a:lnTo>
                  <a:pt x="141465" y="41910"/>
                </a:lnTo>
                <a:lnTo>
                  <a:pt x="140703" y="39370"/>
                </a:lnTo>
                <a:lnTo>
                  <a:pt x="140169" y="38100"/>
                </a:lnTo>
                <a:lnTo>
                  <a:pt x="140512" y="38100"/>
                </a:lnTo>
                <a:lnTo>
                  <a:pt x="140995" y="36830"/>
                </a:lnTo>
                <a:lnTo>
                  <a:pt x="139738" y="36830"/>
                </a:lnTo>
                <a:lnTo>
                  <a:pt x="139496" y="35560"/>
                </a:lnTo>
                <a:lnTo>
                  <a:pt x="139380" y="34834"/>
                </a:lnTo>
                <a:lnTo>
                  <a:pt x="139179" y="33020"/>
                </a:lnTo>
                <a:lnTo>
                  <a:pt x="139192" y="31750"/>
                </a:lnTo>
                <a:lnTo>
                  <a:pt x="139255" y="30480"/>
                </a:lnTo>
                <a:lnTo>
                  <a:pt x="139598" y="29210"/>
                </a:lnTo>
                <a:lnTo>
                  <a:pt x="140131" y="27940"/>
                </a:lnTo>
                <a:lnTo>
                  <a:pt x="141084" y="26670"/>
                </a:lnTo>
                <a:lnTo>
                  <a:pt x="141414" y="26670"/>
                </a:lnTo>
                <a:lnTo>
                  <a:pt x="142519" y="25400"/>
                </a:lnTo>
                <a:lnTo>
                  <a:pt x="143370" y="25400"/>
                </a:lnTo>
                <a:lnTo>
                  <a:pt x="144246" y="24130"/>
                </a:lnTo>
                <a:lnTo>
                  <a:pt x="145516" y="24130"/>
                </a:lnTo>
                <a:lnTo>
                  <a:pt x="146634" y="22860"/>
                </a:lnTo>
                <a:lnTo>
                  <a:pt x="148983" y="22860"/>
                </a:lnTo>
                <a:lnTo>
                  <a:pt x="150063" y="21590"/>
                </a:lnTo>
                <a:lnTo>
                  <a:pt x="155663" y="21590"/>
                </a:lnTo>
                <a:lnTo>
                  <a:pt x="155397" y="20320"/>
                </a:lnTo>
                <a:lnTo>
                  <a:pt x="153733" y="19050"/>
                </a:lnTo>
                <a:close/>
              </a:path>
              <a:path w="322580" h="349250">
                <a:moveTo>
                  <a:pt x="169958" y="57182"/>
                </a:moveTo>
                <a:lnTo>
                  <a:pt x="172513" y="59708"/>
                </a:lnTo>
                <a:lnTo>
                  <a:pt x="178311" y="64770"/>
                </a:lnTo>
                <a:lnTo>
                  <a:pt x="185877" y="68580"/>
                </a:lnTo>
                <a:lnTo>
                  <a:pt x="194970" y="72390"/>
                </a:lnTo>
                <a:lnTo>
                  <a:pt x="199720" y="72390"/>
                </a:lnTo>
                <a:lnTo>
                  <a:pt x="197929" y="71120"/>
                </a:lnTo>
                <a:lnTo>
                  <a:pt x="193217" y="71120"/>
                </a:lnTo>
                <a:lnTo>
                  <a:pt x="186385" y="68580"/>
                </a:lnTo>
                <a:lnTo>
                  <a:pt x="183805" y="66443"/>
                </a:lnTo>
                <a:lnTo>
                  <a:pt x="178693" y="63500"/>
                </a:lnTo>
                <a:lnTo>
                  <a:pt x="173513" y="59690"/>
                </a:lnTo>
                <a:lnTo>
                  <a:pt x="169958" y="57182"/>
                </a:lnTo>
                <a:close/>
              </a:path>
              <a:path w="322580" h="349250">
                <a:moveTo>
                  <a:pt x="208064" y="49530"/>
                </a:moveTo>
                <a:lnTo>
                  <a:pt x="203365" y="49530"/>
                </a:lnTo>
                <a:lnTo>
                  <a:pt x="198475" y="52070"/>
                </a:lnTo>
                <a:lnTo>
                  <a:pt x="198475" y="58420"/>
                </a:lnTo>
                <a:lnTo>
                  <a:pt x="202031" y="68580"/>
                </a:lnTo>
                <a:lnTo>
                  <a:pt x="202044" y="72390"/>
                </a:lnTo>
                <a:lnTo>
                  <a:pt x="203085" y="72390"/>
                </a:lnTo>
                <a:lnTo>
                  <a:pt x="202984" y="69850"/>
                </a:lnTo>
                <a:lnTo>
                  <a:pt x="204241" y="69850"/>
                </a:lnTo>
                <a:lnTo>
                  <a:pt x="202844" y="68580"/>
                </a:lnTo>
                <a:lnTo>
                  <a:pt x="204470" y="67310"/>
                </a:lnTo>
                <a:lnTo>
                  <a:pt x="202539" y="67310"/>
                </a:lnTo>
                <a:lnTo>
                  <a:pt x="202247" y="66040"/>
                </a:lnTo>
                <a:lnTo>
                  <a:pt x="202679" y="66040"/>
                </a:lnTo>
                <a:lnTo>
                  <a:pt x="202971" y="64770"/>
                </a:lnTo>
                <a:lnTo>
                  <a:pt x="201841" y="64770"/>
                </a:lnTo>
                <a:lnTo>
                  <a:pt x="201371" y="63500"/>
                </a:lnTo>
                <a:lnTo>
                  <a:pt x="201193" y="63500"/>
                </a:lnTo>
                <a:lnTo>
                  <a:pt x="200418" y="60960"/>
                </a:lnTo>
                <a:lnTo>
                  <a:pt x="200761" y="60960"/>
                </a:lnTo>
                <a:lnTo>
                  <a:pt x="200990" y="59690"/>
                </a:lnTo>
                <a:lnTo>
                  <a:pt x="200037" y="59690"/>
                </a:lnTo>
                <a:lnTo>
                  <a:pt x="199732" y="58420"/>
                </a:lnTo>
                <a:lnTo>
                  <a:pt x="199534" y="57182"/>
                </a:lnTo>
                <a:lnTo>
                  <a:pt x="199529" y="53340"/>
                </a:lnTo>
                <a:lnTo>
                  <a:pt x="202222" y="52070"/>
                </a:lnTo>
                <a:lnTo>
                  <a:pt x="204520" y="50800"/>
                </a:lnTo>
                <a:lnTo>
                  <a:pt x="208114" y="50800"/>
                </a:lnTo>
                <a:lnTo>
                  <a:pt x="208064" y="49530"/>
                </a:lnTo>
                <a:close/>
              </a:path>
              <a:path w="322580" h="349250">
                <a:moveTo>
                  <a:pt x="205054" y="69850"/>
                </a:moveTo>
                <a:lnTo>
                  <a:pt x="203746" y="69850"/>
                </a:lnTo>
                <a:lnTo>
                  <a:pt x="203205" y="71107"/>
                </a:lnTo>
                <a:lnTo>
                  <a:pt x="203200" y="72390"/>
                </a:lnTo>
                <a:lnTo>
                  <a:pt x="203898" y="72390"/>
                </a:lnTo>
                <a:lnTo>
                  <a:pt x="203898" y="71120"/>
                </a:lnTo>
                <a:lnTo>
                  <a:pt x="205574" y="71120"/>
                </a:lnTo>
                <a:lnTo>
                  <a:pt x="205054" y="69850"/>
                </a:lnTo>
                <a:close/>
              </a:path>
              <a:path w="322580" h="349250">
                <a:moveTo>
                  <a:pt x="206286" y="71120"/>
                </a:moveTo>
                <a:lnTo>
                  <a:pt x="204927" y="71120"/>
                </a:lnTo>
                <a:lnTo>
                  <a:pt x="204927" y="72390"/>
                </a:lnTo>
                <a:lnTo>
                  <a:pt x="206286" y="72390"/>
                </a:lnTo>
                <a:lnTo>
                  <a:pt x="206286" y="71120"/>
                </a:lnTo>
                <a:close/>
              </a:path>
              <a:path w="322580" h="349250">
                <a:moveTo>
                  <a:pt x="211150" y="71120"/>
                </a:moveTo>
                <a:lnTo>
                  <a:pt x="210464" y="71120"/>
                </a:lnTo>
                <a:lnTo>
                  <a:pt x="210464" y="72390"/>
                </a:lnTo>
                <a:lnTo>
                  <a:pt x="211162" y="72390"/>
                </a:lnTo>
                <a:lnTo>
                  <a:pt x="211150" y="71120"/>
                </a:lnTo>
                <a:close/>
              </a:path>
              <a:path w="322580" h="349250">
                <a:moveTo>
                  <a:pt x="216750" y="69850"/>
                </a:moveTo>
                <a:lnTo>
                  <a:pt x="215150" y="69850"/>
                </a:lnTo>
                <a:lnTo>
                  <a:pt x="214509" y="71107"/>
                </a:lnTo>
                <a:lnTo>
                  <a:pt x="214490" y="72390"/>
                </a:lnTo>
                <a:lnTo>
                  <a:pt x="215188" y="72390"/>
                </a:lnTo>
                <a:lnTo>
                  <a:pt x="215188" y="71120"/>
                </a:lnTo>
                <a:lnTo>
                  <a:pt x="217398" y="71120"/>
                </a:lnTo>
                <a:lnTo>
                  <a:pt x="216750" y="69850"/>
                </a:lnTo>
                <a:close/>
              </a:path>
              <a:path w="322580" h="349250">
                <a:moveTo>
                  <a:pt x="220726" y="71120"/>
                </a:moveTo>
                <a:lnTo>
                  <a:pt x="219367" y="71120"/>
                </a:lnTo>
                <a:lnTo>
                  <a:pt x="219367" y="72390"/>
                </a:lnTo>
                <a:lnTo>
                  <a:pt x="220726" y="72390"/>
                </a:lnTo>
                <a:lnTo>
                  <a:pt x="220726" y="71120"/>
                </a:lnTo>
                <a:close/>
              </a:path>
              <a:path w="322580" h="349250">
                <a:moveTo>
                  <a:pt x="222453" y="63500"/>
                </a:moveTo>
                <a:lnTo>
                  <a:pt x="221627" y="63500"/>
                </a:lnTo>
                <a:lnTo>
                  <a:pt x="222097" y="64770"/>
                </a:lnTo>
                <a:lnTo>
                  <a:pt x="222961" y="66040"/>
                </a:lnTo>
                <a:lnTo>
                  <a:pt x="223083" y="66443"/>
                </a:lnTo>
                <a:lnTo>
                  <a:pt x="222935" y="67310"/>
                </a:lnTo>
                <a:lnTo>
                  <a:pt x="221157" y="67310"/>
                </a:lnTo>
                <a:lnTo>
                  <a:pt x="222745" y="68580"/>
                </a:lnTo>
                <a:lnTo>
                  <a:pt x="221373" y="69850"/>
                </a:lnTo>
                <a:lnTo>
                  <a:pt x="222491" y="69850"/>
                </a:lnTo>
                <a:lnTo>
                  <a:pt x="222402" y="71120"/>
                </a:lnTo>
                <a:lnTo>
                  <a:pt x="221754" y="71120"/>
                </a:lnTo>
                <a:lnTo>
                  <a:pt x="221754" y="72390"/>
                </a:lnTo>
                <a:lnTo>
                  <a:pt x="223418" y="72390"/>
                </a:lnTo>
                <a:lnTo>
                  <a:pt x="223342" y="68580"/>
                </a:lnTo>
                <a:lnTo>
                  <a:pt x="224447" y="66040"/>
                </a:lnTo>
                <a:lnTo>
                  <a:pt x="224870" y="64770"/>
                </a:lnTo>
                <a:lnTo>
                  <a:pt x="223304" y="64770"/>
                </a:lnTo>
                <a:lnTo>
                  <a:pt x="222453" y="63500"/>
                </a:lnTo>
                <a:close/>
              </a:path>
              <a:path w="322580" h="349250">
                <a:moveTo>
                  <a:pt x="241642" y="38100"/>
                </a:moveTo>
                <a:lnTo>
                  <a:pt x="234175" y="38100"/>
                </a:lnTo>
                <a:lnTo>
                  <a:pt x="231863" y="40640"/>
                </a:lnTo>
                <a:lnTo>
                  <a:pt x="231657" y="42601"/>
                </a:lnTo>
                <a:lnTo>
                  <a:pt x="231597" y="48260"/>
                </a:lnTo>
                <a:lnTo>
                  <a:pt x="237007" y="59690"/>
                </a:lnTo>
                <a:lnTo>
                  <a:pt x="237223" y="63500"/>
                </a:lnTo>
                <a:lnTo>
                  <a:pt x="237329" y="67379"/>
                </a:lnTo>
                <a:lnTo>
                  <a:pt x="233451" y="69850"/>
                </a:lnTo>
                <a:lnTo>
                  <a:pt x="223418" y="72390"/>
                </a:lnTo>
                <a:lnTo>
                  <a:pt x="230657" y="72390"/>
                </a:lnTo>
                <a:lnTo>
                  <a:pt x="235419" y="69850"/>
                </a:lnTo>
                <a:lnTo>
                  <a:pt x="238902" y="67379"/>
                </a:lnTo>
                <a:lnTo>
                  <a:pt x="238779" y="63500"/>
                </a:lnTo>
                <a:lnTo>
                  <a:pt x="238556" y="59690"/>
                </a:lnTo>
                <a:lnTo>
                  <a:pt x="233159" y="46990"/>
                </a:lnTo>
                <a:lnTo>
                  <a:pt x="233251" y="42601"/>
                </a:lnTo>
                <a:lnTo>
                  <a:pt x="233362" y="41910"/>
                </a:lnTo>
                <a:lnTo>
                  <a:pt x="235572" y="39370"/>
                </a:lnTo>
                <a:lnTo>
                  <a:pt x="244729" y="39370"/>
                </a:lnTo>
                <a:lnTo>
                  <a:pt x="241642" y="38100"/>
                </a:lnTo>
                <a:close/>
              </a:path>
              <a:path w="322580" h="349250">
                <a:moveTo>
                  <a:pt x="247180" y="43180"/>
                </a:moveTo>
                <a:lnTo>
                  <a:pt x="242544" y="43180"/>
                </a:lnTo>
                <a:lnTo>
                  <a:pt x="241833" y="44450"/>
                </a:lnTo>
                <a:lnTo>
                  <a:pt x="241612" y="45139"/>
                </a:lnTo>
                <a:lnTo>
                  <a:pt x="241509" y="49615"/>
                </a:lnTo>
                <a:lnTo>
                  <a:pt x="244767" y="58420"/>
                </a:lnTo>
                <a:lnTo>
                  <a:pt x="244309" y="63500"/>
                </a:lnTo>
                <a:lnTo>
                  <a:pt x="243509" y="66040"/>
                </a:lnTo>
                <a:lnTo>
                  <a:pt x="240360" y="68580"/>
                </a:lnTo>
                <a:lnTo>
                  <a:pt x="240284" y="69850"/>
                </a:lnTo>
                <a:lnTo>
                  <a:pt x="235254" y="71120"/>
                </a:lnTo>
                <a:lnTo>
                  <a:pt x="230657" y="72390"/>
                </a:lnTo>
                <a:lnTo>
                  <a:pt x="235369" y="72390"/>
                </a:lnTo>
                <a:lnTo>
                  <a:pt x="244043" y="69850"/>
                </a:lnTo>
                <a:lnTo>
                  <a:pt x="245757" y="64770"/>
                </a:lnTo>
                <a:lnTo>
                  <a:pt x="246354" y="58420"/>
                </a:lnTo>
                <a:lnTo>
                  <a:pt x="243071" y="49615"/>
                </a:lnTo>
                <a:lnTo>
                  <a:pt x="242989" y="45720"/>
                </a:lnTo>
                <a:lnTo>
                  <a:pt x="243611" y="44450"/>
                </a:lnTo>
                <a:lnTo>
                  <a:pt x="250113" y="44450"/>
                </a:lnTo>
                <a:lnTo>
                  <a:pt x="247180" y="43180"/>
                </a:lnTo>
                <a:close/>
              </a:path>
              <a:path w="322580" h="349250">
                <a:moveTo>
                  <a:pt x="255035" y="67379"/>
                </a:moveTo>
                <a:lnTo>
                  <a:pt x="253479" y="68580"/>
                </a:lnTo>
                <a:lnTo>
                  <a:pt x="257340" y="72390"/>
                </a:lnTo>
                <a:lnTo>
                  <a:pt x="255035" y="67379"/>
                </a:lnTo>
                <a:close/>
              </a:path>
              <a:path w="322580" h="349250">
                <a:moveTo>
                  <a:pt x="50368" y="69850"/>
                </a:moveTo>
                <a:lnTo>
                  <a:pt x="49276" y="71120"/>
                </a:lnTo>
                <a:lnTo>
                  <a:pt x="51663" y="71120"/>
                </a:lnTo>
                <a:lnTo>
                  <a:pt x="50368" y="69850"/>
                </a:lnTo>
                <a:close/>
              </a:path>
              <a:path w="322580" h="349250">
                <a:moveTo>
                  <a:pt x="83769" y="40640"/>
                </a:moveTo>
                <a:lnTo>
                  <a:pt x="81267" y="40640"/>
                </a:lnTo>
                <a:lnTo>
                  <a:pt x="77863" y="41910"/>
                </a:lnTo>
                <a:lnTo>
                  <a:pt x="75120" y="43180"/>
                </a:lnTo>
                <a:lnTo>
                  <a:pt x="72186" y="44450"/>
                </a:lnTo>
                <a:lnTo>
                  <a:pt x="68313" y="45720"/>
                </a:lnTo>
                <a:lnTo>
                  <a:pt x="58369" y="48260"/>
                </a:lnTo>
                <a:lnTo>
                  <a:pt x="53809" y="49530"/>
                </a:lnTo>
                <a:lnTo>
                  <a:pt x="52387" y="52070"/>
                </a:lnTo>
                <a:lnTo>
                  <a:pt x="52552" y="55880"/>
                </a:lnTo>
                <a:lnTo>
                  <a:pt x="59537" y="62230"/>
                </a:lnTo>
                <a:lnTo>
                  <a:pt x="59426" y="67379"/>
                </a:lnTo>
                <a:lnTo>
                  <a:pt x="57518" y="68580"/>
                </a:lnTo>
                <a:lnTo>
                  <a:pt x="47485" y="68580"/>
                </a:lnTo>
                <a:lnTo>
                  <a:pt x="47294" y="69850"/>
                </a:lnTo>
                <a:lnTo>
                  <a:pt x="53428" y="69850"/>
                </a:lnTo>
                <a:lnTo>
                  <a:pt x="54368" y="71120"/>
                </a:lnTo>
                <a:lnTo>
                  <a:pt x="58750" y="71120"/>
                </a:lnTo>
                <a:lnTo>
                  <a:pt x="61099" y="68580"/>
                </a:lnTo>
                <a:lnTo>
                  <a:pt x="61099" y="60960"/>
                </a:lnTo>
                <a:lnTo>
                  <a:pt x="54089" y="55880"/>
                </a:lnTo>
                <a:lnTo>
                  <a:pt x="53987" y="52070"/>
                </a:lnTo>
                <a:lnTo>
                  <a:pt x="54533" y="52070"/>
                </a:lnTo>
                <a:lnTo>
                  <a:pt x="55689" y="50800"/>
                </a:lnTo>
                <a:lnTo>
                  <a:pt x="56489" y="50800"/>
                </a:lnTo>
                <a:lnTo>
                  <a:pt x="58216" y="49530"/>
                </a:lnTo>
                <a:lnTo>
                  <a:pt x="60896" y="49530"/>
                </a:lnTo>
                <a:lnTo>
                  <a:pt x="63538" y="48260"/>
                </a:lnTo>
                <a:lnTo>
                  <a:pt x="66268" y="48260"/>
                </a:lnTo>
                <a:lnTo>
                  <a:pt x="72707" y="46990"/>
                </a:lnTo>
                <a:lnTo>
                  <a:pt x="75768" y="44450"/>
                </a:lnTo>
                <a:lnTo>
                  <a:pt x="80467" y="44450"/>
                </a:lnTo>
                <a:lnTo>
                  <a:pt x="79756" y="43180"/>
                </a:lnTo>
                <a:lnTo>
                  <a:pt x="86918" y="43180"/>
                </a:lnTo>
                <a:lnTo>
                  <a:pt x="86055" y="41910"/>
                </a:lnTo>
                <a:lnTo>
                  <a:pt x="83769" y="40640"/>
                </a:lnTo>
                <a:close/>
              </a:path>
              <a:path w="322580" h="349250">
                <a:moveTo>
                  <a:pt x="118516" y="69850"/>
                </a:moveTo>
                <a:lnTo>
                  <a:pt x="117322" y="69850"/>
                </a:lnTo>
                <a:lnTo>
                  <a:pt x="116801" y="71120"/>
                </a:lnTo>
                <a:lnTo>
                  <a:pt x="118986" y="71120"/>
                </a:lnTo>
                <a:lnTo>
                  <a:pt x="118516" y="69850"/>
                </a:lnTo>
                <a:close/>
              </a:path>
              <a:path w="322580" h="349250">
                <a:moveTo>
                  <a:pt x="138759" y="66291"/>
                </a:moveTo>
                <a:lnTo>
                  <a:pt x="136990" y="67310"/>
                </a:lnTo>
                <a:lnTo>
                  <a:pt x="129082" y="71120"/>
                </a:lnTo>
                <a:lnTo>
                  <a:pt x="135978" y="68580"/>
                </a:lnTo>
                <a:lnTo>
                  <a:pt x="138759" y="66291"/>
                </a:lnTo>
                <a:close/>
              </a:path>
              <a:path w="322580" h="349250">
                <a:moveTo>
                  <a:pt x="153035" y="57150"/>
                </a:moveTo>
                <a:lnTo>
                  <a:pt x="152387" y="57150"/>
                </a:lnTo>
                <a:lnTo>
                  <a:pt x="148762" y="59708"/>
                </a:lnTo>
                <a:lnTo>
                  <a:pt x="143606" y="63500"/>
                </a:lnTo>
                <a:lnTo>
                  <a:pt x="138713" y="66329"/>
                </a:lnTo>
                <a:lnTo>
                  <a:pt x="135978" y="68580"/>
                </a:lnTo>
                <a:lnTo>
                  <a:pt x="129082" y="71120"/>
                </a:lnTo>
                <a:lnTo>
                  <a:pt x="131171" y="71107"/>
                </a:lnTo>
                <a:lnTo>
                  <a:pt x="134935" y="69850"/>
                </a:lnTo>
                <a:lnTo>
                  <a:pt x="141503" y="66040"/>
                </a:lnTo>
                <a:lnTo>
                  <a:pt x="146918" y="62230"/>
                </a:lnTo>
                <a:lnTo>
                  <a:pt x="151066" y="59690"/>
                </a:lnTo>
                <a:lnTo>
                  <a:pt x="153035" y="57150"/>
                </a:lnTo>
                <a:close/>
              </a:path>
              <a:path w="322580" h="349250">
                <a:moveTo>
                  <a:pt x="183805" y="66443"/>
                </a:moveTo>
                <a:lnTo>
                  <a:pt x="186385" y="68580"/>
                </a:lnTo>
                <a:lnTo>
                  <a:pt x="193217" y="71120"/>
                </a:lnTo>
                <a:lnTo>
                  <a:pt x="185234" y="67266"/>
                </a:lnTo>
                <a:lnTo>
                  <a:pt x="183805" y="66443"/>
                </a:lnTo>
                <a:close/>
              </a:path>
              <a:path w="322580" h="349250">
                <a:moveTo>
                  <a:pt x="174777" y="49530"/>
                </a:moveTo>
                <a:lnTo>
                  <a:pt x="167513" y="49530"/>
                </a:lnTo>
                <a:lnTo>
                  <a:pt x="172974" y="50800"/>
                </a:lnTo>
                <a:lnTo>
                  <a:pt x="175412" y="52070"/>
                </a:lnTo>
                <a:lnTo>
                  <a:pt x="175412" y="53340"/>
                </a:lnTo>
                <a:lnTo>
                  <a:pt x="174917" y="53340"/>
                </a:lnTo>
                <a:lnTo>
                  <a:pt x="174917" y="54610"/>
                </a:lnTo>
                <a:lnTo>
                  <a:pt x="172974" y="54610"/>
                </a:lnTo>
                <a:lnTo>
                  <a:pt x="175412" y="55880"/>
                </a:lnTo>
                <a:lnTo>
                  <a:pt x="168643" y="55880"/>
                </a:lnTo>
                <a:lnTo>
                  <a:pt x="169926" y="57150"/>
                </a:lnTo>
                <a:lnTo>
                  <a:pt x="174015" y="57150"/>
                </a:lnTo>
                <a:lnTo>
                  <a:pt x="175653" y="58420"/>
                </a:lnTo>
                <a:lnTo>
                  <a:pt x="180251" y="63500"/>
                </a:lnTo>
                <a:lnTo>
                  <a:pt x="183805" y="66443"/>
                </a:lnTo>
                <a:lnTo>
                  <a:pt x="185309" y="67310"/>
                </a:lnTo>
                <a:lnTo>
                  <a:pt x="193217" y="71120"/>
                </a:lnTo>
                <a:lnTo>
                  <a:pt x="197929" y="71120"/>
                </a:lnTo>
                <a:lnTo>
                  <a:pt x="189026" y="68580"/>
                </a:lnTo>
                <a:lnTo>
                  <a:pt x="181876" y="63500"/>
                </a:lnTo>
                <a:lnTo>
                  <a:pt x="176733" y="58420"/>
                </a:lnTo>
                <a:lnTo>
                  <a:pt x="176796" y="52070"/>
                </a:lnTo>
                <a:lnTo>
                  <a:pt x="177634" y="50800"/>
                </a:lnTo>
                <a:lnTo>
                  <a:pt x="175399" y="50800"/>
                </a:lnTo>
                <a:lnTo>
                  <a:pt x="174777" y="49530"/>
                </a:lnTo>
                <a:close/>
              </a:path>
              <a:path w="322580" h="349250">
                <a:moveTo>
                  <a:pt x="221805" y="69850"/>
                </a:moveTo>
                <a:lnTo>
                  <a:pt x="220599" y="69850"/>
                </a:lnTo>
                <a:lnTo>
                  <a:pt x="220078" y="71120"/>
                </a:lnTo>
                <a:lnTo>
                  <a:pt x="222262" y="71120"/>
                </a:lnTo>
                <a:lnTo>
                  <a:pt x="221805" y="69850"/>
                </a:lnTo>
                <a:close/>
              </a:path>
              <a:path w="322580" h="349250">
                <a:moveTo>
                  <a:pt x="269201" y="50800"/>
                </a:moveTo>
                <a:lnTo>
                  <a:pt x="266611" y="50800"/>
                </a:lnTo>
                <a:lnTo>
                  <a:pt x="267766" y="52070"/>
                </a:lnTo>
                <a:lnTo>
                  <a:pt x="268312" y="52070"/>
                </a:lnTo>
                <a:lnTo>
                  <a:pt x="268211" y="55880"/>
                </a:lnTo>
                <a:lnTo>
                  <a:pt x="261200" y="60960"/>
                </a:lnTo>
                <a:lnTo>
                  <a:pt x="261200" y="68580"/>
                </a:lnTo>
                <a:lnTo>
                  <a:pt x="263550" y="71120"/>
                </a:lnTo>
                <a:lnTo>
                  <a:pt x="267931" y="71120"/>
                </a:lnTo>
                <a:lnTo>
                  <a:pt x="268871" y="69850"/>
                </a:lnTo>
                <a:lnTo>
                  <a:pt x="275005" y="69850"/>
                </a:lnTo>
                <a:lnTo>
                  <a:pt x="274815" y="68580"/>
                </a:lnTo>
                <a:lnTo>
                  <a:pt x="264782" y="68580"/>
                </a:lnTo>
                <a:lnTo>
                  <a:pt x="262874" y="67379"/>
                </a:lnTo>
                <a:lnTo>
                  <a:pt x="262763" y="62230"/>
                </a:lnTo>
                <a:lnTo>
                  <a:pt x="269748" y="55880"/>
                </a:lnTo>
                <a:lnTo>
                  <a:pt x="269913" y="52070"/>
                </a:lnTo>
                <a:lnTo>
                  <a:pt x="269201" y="50800"/>
                </a:lnTo>
                <a:close/>
              </a:path>
              <a:path w="322580" h="349250">
                <a:moveTo>
                  <a:pt x="271932" y="69850"/>
                </a:moveTo>
                <a:lnTo>
                  <a:pt x="270637" y="71120"/>
                </a:lnTo>
                <a:lnTo>
                  <a:pt x="273037" y="71120"/>
                </a:lnTo>
                <a:lnTo>
                  <a:pt x="271932" y="69850"/>
                </a:lnTo>
                <a:close/>
              </a:path>
              <a:path w="322580" h="349250">
                <a:moveTo>
                  <a:pt x="102273" y="50800"/>
                </a:moveTo>
                <a:lnTo>
                  <a:pt x="101244" y="50800"/>
                </a:lnTo>
                <a:lnTo>
                  <a:pt x="101511" y="53340"/>
                </a:lnTo>
                <a:lnTo>
                  <a:pt x="101714" y="54610"/>
                </a:lnTo>
                <a:lnTo>
                  <a:pt x="101257" y="54610"/>
                </a:lnTo>
                <a:lnTo>
                  <a:pt x="101180" y="55880"/>
                </a:lnTo>
                <a:lnTo>
                  <a:pt x="101981" y="55880"/>
                </a:lnTo>
                <a:lnTo>
                  <a:pt x="102311" y="57150"/>
                </a:lnTo>
                <a:lnTo>
                  <a:pt x="102095" y="58420"/>
                </a:lnTo>
                <a:lnTo>
                  <a:pt x="102577" y="58420"/>
                </a:lnTo>
                <a:lnTo>
                  <a:pt x="103010" y="60995"/>
                </a:lnTo>
                <a:lnTo>
                  <a:pt x="103566" y="62388"/>
                </a:lnTo>
                <a:lnTo>
                  <a:pt x="104089" y="63500"/>
                </a:lnTo>
                <a:lnTo>
                  <a:pt x="100736" y="63500"/>
                </a:lnTo>
                <a:lnTo>
                  <a:pt x="101752" y="64770"/>
                </a:lnTo>
                <a:lnTo>
                  <a:pt x="104241" y="64770"/>
                </a:lnTo>
                <a:lnTo>
                  <a:pt x="104838" y="66040"/>
                </a:lnTo>
                <a:lnTo>
                  <a:pt x="99174" y="66040"/>
                </a:lnTo>
                <a:lnTo>
                  <a:pt x="100876" y="67310"/>
                </a:lnTo>
                <a:lnTo>
                  <a:pt x="101193" y="67310"/>
                </a:lnTo>
                <a:lnTo>
                  <a:pt x="102146" y="68580"/>
                </a:lnTo>
                <a:lnTo>
                  <a:pt x="101981" y="68580"/>
                </a:lnTo>
                <a:lnTo>
                  <a:pt x="100965" y="69850"/>
                </a:lnTo>
                <a:lnTo>
                  <a:pt x="106502" y="69850"/>
                </a:lnTo>
                <a:lnTo>
                  <a:pt x="104381" y="68580"/>
                </a:lnTo>
                <a:lnTo>
                  <a:pt x="101625" y="67310"/>
                </a:lnTo>
                <a:lnTo>
                  <a:pt x="105192" y="66062"/>
                </a:lnTo>
                <a:lnTo>
                  <a:pt x="104762" y="62230"/>
                </a:lnTo>
                <a:lnTo>
                  <a:pt x="104444" y="62230"/>
                </a:lnTo>
                <a:lnTo>
                  <a:pt x="103314" y="58420"/>
                </a:lnTo>
                <a:lnTo>
                  <a:pt x="102590" y="53340"/>
                </a:lnTo>
                <a:lnTo>
                  <a:pt x="102273" y="50800"/>
                </a:lnTo>
                <a:close/>
              </a:path>
              <a:path w="322580" h="349250">
                <a:moveTo>
                  <a:pt x="108648" y="67310"/>
                </a:moveTo>
                <a:lnTo>
                  <a:pt x="107086" y="67310"/>
                </a:lnTo>
                <a:lnTo>
                  <a:pt x="108369" y="68580"/>
                </a:lnTo>
                <a:lnTo>
                  <a:pt x="106502" y="69850"/>
                </a:lnTo>
                <a:lnTo>
                  <a:pt x="112585" y="69850"/>
                </a:lnTo>
                <a:lnTo>
                  <a:pt x="110718" y="68580"/>
                </a:lnTo>
                <a:lnTo>
                  <a:pt x="108966" y="68580"/>
                </a:lnTo>
                <a:lnTo>
                  <a:pt x="108648" y="67310"/>
                </a:lnTo>
                <a:close/>
              </a:path>
              <a:path w="322580" h="349250">
                <a:moveTo>
                  <a:pt x="115417" y="62230"/>
                </a:moveTo>
                <a:lnTo>
                  <a:pt x="114325" y="62230"/>
                </a:lnTo>
                <a:lnTo>
                  <a:pt x="113996" y="65311"/>
                </a:lnTo>
                <a:lnTo>
                  <a:pt x="113895" y="66062"/>
                </a:lnTo>
                <a:lnTo>
                  <a:pt x="117462" y="67310"/>
                </a:lnTo>
                <a:lnTo>
                  <a:pt x="114706" y="68580"/>
                </a:lnTo>
                <a:lnTo>
                  <a:pt x="112585" y="69850"/>
                </a:lnTo>
                <a:lnTo>
                  <a:pt x="118097" y="69850"/>
                </a:lnTo>
                <a:lnTo>
                  <a:pt x="117094" y="68580"/>
                </a:lnTo>
                <a:lnTo>
                  <a:pt x="116941" y="68580"/>
                </a:lnTo>
                <a:lnTo>
                  <a:pt x="117881" y="67310"/>
                </a:lnTo>
                <a:lnTo>
                  <a:pt x="118224" y="67310"/>
                </a:lnTo>
                <a:lnTo>
                  <a:pt x="118948" y="66040"/>
                </a:lnTo>
                <a:lnTo>
                  <a:pt x="114249" y="66040"/>
                </a:lnTo>
                <a:lnTo>
                  <a:pt x="114858" y="64770"/>
                </a:lnTo>
                <a:lnTo>
                  <a:pt x="117348" y="64770"/>
                </a:lnTo>
                <a:lnTo>
                  <a:pt x="118351" y="63500"/>
                </a:lnTo>
                <a:lnTo>
                  <a:pt x="115011" y="63500"/>
                </a:lnTo>
                <a:lnTo>
                  <a:pt x="115417" y="62230"/>
                </a:lnTo>
                <a:close/>
              </a:path>
              <a:path w="322580" h="349250">
                <a:moveTo>
                  <a:pt x="205549" y="50800"/>
                </a:moveTo>
                <a:lnTo>
                  <a:pt x="204520" y="50800"/>
                </a:lnTo>
                <a:lnTo>
                  <a:pt x="204652" y="52204"/>
                </a:lnTo>
                <a:lnTo>
                  <a:pt x="204800" y="53340"/>
                </a:lnTo>
                <a:lnTo>
                  <a:pt x="205003" y="54610"/>
                </a:lnTo>
                <a:lnTo>
                  <a:pt x="204838" y="54610"/>
                </a:lnTo>
                <a:lnTo>
                  <a:pt x="204457" y="55880"/>
                </a:lnTo>
                <a:lnTo>
                  <a:pt x="205130" y="55880"/>
                </a:lnTo>
                <a:lnTo>
                  <a:pt x="205587" y="57150"/>
                </a:lnTo>
                <a:lnTo>
                  <a:pt x="205371" y="58420"/>
                </a:lnTo>
                <a:lnTo>
                  <a:pt x="205867" y="58420"/>
                </a:lnTo>
                <a:lnTo>
                  <a:pt x="206287" y="60995"/>
                </a:lnTo>
                <a:lnTo>
                  <a:pt x="206854" y="62388"/>
                </a:lnTo>
                <a:lnTo>
                  <a:pt x="207365" y="63500"/>
                </a:lnTo>
                <a:lnTo>
                  <a:pt x="204012" y="63500"/>
                </a:lnTo>
                <a:lnTo>
                  <a:pt x="205028" y="64770"/>
                </a:lnTo>
                <a:lnTo>
                  <a:pt x="207518" y="64770"/>
                </a:lnTo>
                <a:lnTo>
                  <a:pt x="208127" y="66040"/>
                </a:lnTo>
                <a:lnTo>
                  <a:pt x="202450" y="66040"/>
                </a:lnTo>
                <a:lnTo>
                  <a:pt x="204165" y="67310"/>
                </a:lnTo>
                <a:lnTo>
                  <a:pt x="204470" y="67310"/>
                </a:lnTo>
                <a:lnTo>
                  <a:pt x="205422" y="68580"/>
                </a:lnTo>
                <a:lnTo>
                  <a:pt x="205270" y="68580"/>
                </a:lnTo>
                <a:lnTo>
                  <a:pt x="204241" y="69850"/>
                </a:lnTo>
                <a:lnTo>
                  <a:pt x="209778" y="69850"/>
                </a:lnTo>
                <a:lnTo>
                  <a:pt x="207670" y="68580"/>
                </a:lnTo>
                <a:lnTo>
                  <a:pt x="204914" y="67310"/>
                </a:lnTo>
                <a:lnTo>
                  <a:pt x="208481" y="66062"/>
                </a:lnTo>
                <a:lnTo>
                  <a:pt x="208051" y="62230"/>
                </a:lnTo>
                <a:lnTo>
                  <a:pt x="207733" y="62230"/>
                </a:lnTo>
                <a:lnTo>
                  <a:pt x="206590" y="58420"/>
                </a:lnTo>
                <a:lnTo>
                  <a:pt x="205867" y="53340"/>
                </a:lnTo>
                <a:lnTo>
                  <a:pt x="205549" y="50800"/>
                </a:lnTo>
                <a:close/>
              </a:path>
              <a:path w="322580" h="349250">
                <a:moveTo>
                  <a:pt x="211924" y="67310"/>
                </a:moveTo>
                <a:lnTo>
                  <a:pt x="210362" y="67310"/>
                </a:lnTo>
                <a:lnTo>
                  <a:pt x="211645" y="68580"/>
                </a:lnTo>
                <a:lnTo>
                  <a:pt x="209778" y="69850"/>
                </a:lnTo>
                <a:lnTo>
                  <a:pt x="215874" y="69850"/>
                </a:lnTo>
                <a:lnTo>
                  <a:pt x="214007" y="68580"/>
                </a:lnTo>
                <a:lnTo>
                  <a:pt x="212242" y="68580"/>
                </a:lnTo>
                <a:lnTo>
                  <a:pt x="211924" y="67310"/>
                </a:lnTo>
                <a:close/>
              </a:path>
              <a:path w="322580" h="349250">
                <a:moveTo>
                  <a:pt x="218706" y="62230"/>
                </a:moveTo>
                <a:lnTo>
                  <a:pt x="217601" y="62230"/>
                </a:lnTo>
                <a:lnTo>
                  <a:pt x="217184" y="66062"/>
                </a:lnTo>
                <a:lnTo>
                  <a:pt x="220738" y="67310"/>
                </a:lnTo>
                <a:lnTo>
                  <a:pt x="217995" y="68580"/>
                </a:lnTo>
                <a:lnTo>
                  <a:pt x="215874" y="69850"/>
                </a:lnTo>
                <a:lnTo>
                  <a:pt x="221373" y="69850"/>
                </a:lnTo>
                <a:lnTo>
                  <a:pt x="220370" y="68580"/>
                </a:lnTo>
                <a:lnTo>
                  <a:pt x="220218" y="68580"/>
                </a:lnTo>
                <a:lnTo>
                  <a:pt x="221157" y="67310"/>
                </a:lnTo>
                <a:lnTo>
                  <a:pt x="221513" y="67310"/>
                </a:lnTo>
                <a:lnTo>
                  <a:pt x="222237" y="66040"/>
                </a:lnTo>
                <a:lnTo>
                  <a:pt x="217525" y="66040"/>
                </a:lnTo>
                <a:lnTo>
                  <a:pt x="218135" y="64770"/>
                </a:lnTo>
                <a:lnTo>
                  <a:pt x="220624" y="64770"/>
                </a:lnTo>
                <a:lnTo>
                  <a:pt x="221627" y="63500"/>
                </a:lnTo>
                <a:lnTo>
                  <a:pt x="218287" y="63500"/>
                </a:lnTo>
                <a:lnTo>
                  <a:pt x="218706" y="62230"/>
                </a:lnTo>
                <a:close/>
              </a:path>
              <a:path w="322580" h="349250">
                <a:moveTo>
                  <a:pt x="50977" y="67310"/>
                </a:moveTo>
                <a:lnTo>
                  <a:pt x="48602" y="67310"/>
                </a:lnTo>
                <a:lnTo>
                  <a:pt x="47726" y="68580"/>
                </a:lnTo>
                <a:lnTo>
                  <a:pt x="54140" y="68580"/>
                </a:lnTo>
                <a:lnTo>
                  <a:pt x="50977" y="67310"/>
                </a:lnTo>
                <a:close/>
              </a:path>
              <a:path w="322580" h="349250">
                <a:moveTo>
                  <a:pt x="86918" y="43180"/>
                </a:moveTo>
                <a:lnTo>
                  <a:pt x="85051" y="43180"/>
                </a:lnTo>
                <a:lnTo>
                  <a:pt x="85306" y="44242"/>
                </a:lnTo>
                <a:lnTo>
                  <a:pt x="85356" y="48260"/>
                </a:lnTo>
                <a:lnTo>
                  <a:pt x="80441" y="58420"/>
                </a:lnTo>
                <a:lnTo>
                  <a:pt x="80552" y="65323"/>
                </a:lnTo>
                <a:lnTo>
                  <a:pt x="80941" y="67266"/>
                </a:lnTo>
                <a:lnTo>
                  <a:pt x="81940" y="68580"/>
                </a:lnTo>
                <a:lnTo>
                  <a:pt x="82003" y="59690"/>
                </a:lnTo>
                <a:lnTo>
                  <a:pt x="86918" y="48260"/>
                </a:lnTo>
                <a:lnTo>
                  <a:pt x="86918" y="43180"/>
                </a:lnTo>
                <a:close/>
              </a:path>
              <a:path w="322580" h="349250">
                <a:moveTo>
                  <a:pt x="112001" y="67310"/>
                </a:moveTo>
                <a:lnTo>
                  <a:pt x="110451" y="67310"/>
                </a:lnTo>
                <a:lnTo>
                  <a:pt x="110134" y="68580"/>
                </a:lnTo>
                <a:lnTo>
                  <a:pt x="110718" y="68580"/>
                </a:lnTo>
                <a:lnTo>
                  <a:pt x="112001" y="67310"/>
                </a:lnTo>
                <a:close/>
              </a:path>
              <a:path w="322580" h="349250">
                <a:moveTo>
                  <a:pt x="215290" y="67310"/>
                </a:moveTo>
                <a:lnTo>
                  <a:pt x="213728" y="67310"/>
                </a:lnTo>
                <a:lnTo>
                  <a:pt x="213410" y="68580"/>
                </a:lnTo>
                <a:lnTo>
                  <a:pt x="214007" y="68580"/>
                </a:lnTo>
                <a:lnTo>
                  <a:pt x="215290" y="67310"/>
                </a:lnTo>
                <a:close/>
              </a:path>
              <a:path w="322580" h="349250">
                <a:moveTo>
                  <a:pt x="241033" y="40640"/>
                </a:moveTo>
                <a:lnTo>
                  <a:pt x="238531" y="40640"/>
                </a:lnTo>
                <a:lnTo>
                  <a:pt x="236232" y="41910"/>
                </a:lnTo>
                <a:lnTo>
                  <a:pt x="235381" y="43180"/>
                </a:lnTo>
                <a:lnTo>
                  <a:pt x="235381" y="48260"/>
                </a:lnTo>
                <a:lnTo>
                  <a:pt x="240296" y="59690"/>
                </a:lnTo>
                <a:lnTo>
                  <a:pt x="240285" y="68580"/>
                </a:lnTo>
                <a:lnTo>
                  <a:pt x="241296" y="67379"/>
                </a:lnTo>
                <a:lnTo>
                  <a:pt x="241748" y="65323"/>
                </a:lnTo>
                <a:lnTo>
                  <a:pt x="241858" y="58420"/>
                </a:lnTo>
                <a:lnTo>
                  <a:pt x="236943" y="48260"/>
                </a:lnTo>
                <a:lnTo>
                  <a:pt x="236993" y="44242"/>
                </a:lnTo>
                <a:lnTo>
                  <a:pt x="237248" y="43180"/>
                </a:lnTo>
                <a:lnTo>
                  <a:pt x="247180" y="43180"/>
                </a:lnTo>
                <a:lnTo>
                  <a:pt x="244436" y="41910"/>
                </a:lnTo>
                <a:lnTo>
                  <a:pt x="241033" y="40640"/>
                </a:lnTo>
                <a:close/>
              </a:path>
              <a:path w="322580" h="349250">
                <a:moveTo>
                  <a:pt x="273697" y="67310"/>
                </a:moveTo>
                <a:lnTo>
                  <a:pt x="271322" y="67310"/>
                </a:lnTo>
                <a:lnTo>
                  <a:pt x="268160" y="68580"/>
                </a:lnTo>
                <a:lnTo>
                  <a:pt x="274574" y="68580"/>
                </a:lnTo>
                <a:lnTo>
                  <a:pt x="273697" y="67310"/>
                </a:lnTo>
                <a:close/>
              </a:path>
              <a:path w="322580" h="349250">
                <a:moveTo>
                  <a:pt x="67117" y="67266"/>
                </a:moveTo>
                <a:lnTo>
                  <a:pt x="67265" y="67379"/>
                </a:lnTo>
                <a:lnTo>
                  <a:pt x="67117" y="67266"/>
                </a:lnTo>
                <a:close/>
              </a:path>
              <a:path w="322580" h="349250">
                <a:moveTo>
                  <a:pt x="255182" y="67266"/>
                </a:moveTo>
                <a:lnTo>
                  <a:pt x="255003" y="67310"/>
                </a:lnTo>
                <a:lnTo>
                  <a:pt x="255182" y="67266"/>
                </a:lnTo>
                <a:close/>
              </a:path>
              <a:path w="322580" h="349250">
                <a:moveTo>
                  <a:pt x="73926" y="31750"/>
                </a:moveTo>
                <a:lnTo>
                  <a:pt x="70548" y="35560"/>
                </a:lnTo>
                <a:lnTo>
                  <a:pt x="69253" y="36830"/>
                </a:lnTo>
                <a:lnTo>
                  <a:pt x="67170" y="39370"/>
                </a:lnTo>
                <a:lnTo>
                  <a:pt x="64376" y="41910"/>
                </a:lnTo>
                <a:lnTo>
                  <a:pt x="62522" y="43180"/>
                </a:lnTo>
                <a:lnTo>
                  <a:pt x="53136" y="44450"/>
                </a:lnTo>
                <a:lnTo>
                  <a:pt x="49745" y="49530"/>
                </a:lnTo>
                <a:lnTo>
                  <a:pt x="49779" y="57182"/>
                </a:lnTo>
                <a:lnTo>
                  <a:pt x="56400" y="63500"/>
                </a:lnTo>
                <a:lnTo>
                  <a:pt x="56400" y="66040"/>
                </a:lnTo>
                <a:lnTo>
                  <a:pt x="51066" y="66040"/>
                </a:lnTo>
                <a:lnTo>
                  <a:pt x="53657" y="67310"/>
                </a:lnTo>
                <a:lnTo>
                  <a:pt x="56718" y="67310"/>
                </a:lnTo>
                <a:lnTo>
                  <a:pt x="57940" y="66062"/>
                </a:lnTo>
                <a:lnTo>
                  <a:pt x="57962" y="62230"/>
                </a:lnTo>
                <a:lnTo>
                  <a:pt x="51350" y="57182"/>
                </a:lnTo>
                <a:lnTo>
                  <a:pt x="51308" y="49530"/>
                </a:lnTo>
                <a:lnTo>
                  <a:pt x="55968" y="45720"/>
                </a:lnTo>
                <a:lnTo>
                  <a:pt x="71170" y="44450"/>
                </a:lnTo>
                <a:lnTo>
                  <a:pt x="73815" y="43180"/>
                </a:lnTo>
                <a:lnTo>
                  <a:pt x="65278" y="43180"/>
                </a:lnTo>
                <a:lnTo>
                  <a:pt x="66517" y="41768"/>
                </a:lnTo>
                <a:lnTo>
                  <a:pt x="68364" y="39370"/>
                </a:lnTo>
                <a:lnTo>
                  <a:pt x="70383" y="38100"/>
                </a:lnTo>
                <a:lnTo>
                  <a:pt x="72732" y="35560"/>
                </a:lnTo>
                <a:lnTo>
                  <a:pt x="75209" y="34290"/>
                </a:lnTo>
                <a:lnTo>
                  <a:pt x="80297" y="34290"/>
                </a:lnTo>
                <a:lnTo>
                  <a:pt x="78206" y="33020"/>
                </a:lnTo>
                <a:lnTo>
                  <a:pt x="73926" y="31750"/>
                </a:lnTo>
                <a:close/>
              </a:path>
              <a:path w="322580" h="349250">
                <a:moveTo>
                  <a:pt x="105257" y="66040"/>
                </a:moveTo>
                <a:lnTo>
                  <a:pt x="106489" y="67310"/>
                </a:lnTo>
                <a:lnTo>
                  <a:pt x="107086" y="67310"/>
                </a:lnTo>
                <a:lnTo>
                  <a:pt x="105257" y="66040"/>
                </a:lnTo>
                <a:close/>
              </a:path>
              <a:path w="322580" h="349250">
                <a:moveTo>
                  <a:pt x="104838" y="50800"/>
                </a:moveTo>
                <a:lnTo>
                  <a:pt x="103797" y="50800"/>
                </a:lnTo>
                <a:lnTo>
                  <a:pt x="104063" y="54610"/>
                </a:lnTo>
                <a:lnTo>
                  <a:pt x="104851" y="58420"/>
                </a:lnTo>
                <a:lnTo>
                  <a:pt x="105956" y="62230"/>
                </a:lnTo>
                <a:lnTo>
                  <a:pt x="104762" y="62230"/>
                </a:lnTo>
                <a:lnTo>
                  <a:pt x="107327" y="64770"/>
                </a:lnTo>
                <a:lnTo>
                  <a:pt x="107797" y="66040"/>
                </a:lnTo>
                <a:lnTo>
                  <a:pt x="107835" y="67310"/>
                </a:lnTo>
                <a:lnTo>
                  <a:pt x="108483" y="67310"/>
                </a:lnTo>
                <a:lnTo>
                  <a:pt x="108358" y="66059"/>
                </a:lnTo>
                <a:lnTo>
                  <a:pt x="108356" y="64770"/>
                </a:lnTo>
                <a:lnTo>
                  <a:pt x="107467" y="64770"/>
                </a:lnTo>
                <a:lnTo>
                  <a:pt x="107048" y="62230"/>
                </a:lnTo>
                <a:lnTo>
                  <a:pt x="106178" y="59708"/>
                </a:lnTo>
                <a:lnTo>
                  <a:pt x="105486" y="55880"/>
                </a:lnTo>
                <a:lnTo>
                  <a:pt x="105092" y="53340"/>
                </a:lnTo>
                <a:lnTo>
                  <a:pt x="107937" y="53340"/>
                </a:lnTo>
                <a:lnTo>
                  <a:pt x="107835" y="52070"/>
                </a:lnTo>
                <a:lnTo>
                  <a:pt x="104902" y="52070"/>
                </a:lnTo>
                <a:lnTo>
                  <a:pt x="104838" y="50800"/>
                </a:lnTo>
                <a:close/>
              </a:path>
              <a:path w="322580" h="349250">
                <a:moveTo>
                  <a:pt x="111112" y="60960"/>
                </a:moveTo>
                <a:lnTo>
                  <a:pt x="109550" y="60960"/>
                </a:lnTo>
                <a:lnTo>
                  <a:pt x="110388" y="63500"/>
                </a:lnTo>
                <a:lnTo>
                  <a:pt x="110726" y="64752"/>
                </a:lnTo>
                <a:lnTo>
                  <a:pt x="110617" y="67310"/>
                </a:lnTo>
                <a:lnTo>
                  <a:pt x="111264" y="67310"/>
                </a:lnTo>
                <a:lnTo>
                  <a:pt x="111290" y="66040"/>
                </a:lnTo>
                <a:lnTo>
                  <a:pt x="111760" y="64770"/>
                </a:lnTo>
                <a:lnTo>
                  <a:pt x="111340" y="64770"/>
                </a:lnTo>
                <a:lnTo>
                  <a:pt x="111264" y="63500"/>
                </a:lnTo>
                <a:lnTo>
                  <a:pt x="111086" y="63500"/>
                </a:lnTo>
                <a:lnTo>
                  <a:pt x="110807" y="62230"/>
                </a:lnTo>
                <a:lnTo>
                  <a:pt x="111112" y="60960"/>
                </a:lnTo>
                <a:close/>
              </a:path>
              <a:path w="322580" h="349250">
                <a:moveTo>
                  <a:pt x="113830" y="66040"/>
                </a:moveTo>
                <a:lnTo>
                  <a:pt x="112001" y="67310"/>
                </a:lnTo>
                <a:lnTo>
                  <a:pt x="112598" y="67310"/>
                </a:lnTo>
                <a:lnTo>
                  <a:pt x="113895" y="66062"/>
                </a:lnTo>
                <a:close/>
              </a:path>
              <a:path w="322580" h="349250">
                <a:moveTo>
                  <a:pt x="208546" y="66040"/>
                </a:moveTo>
                <a:lnTo>
                  <a:pt x="209765" y="67310"/>
                </a:lnTo>
                <a:lnTo>
                  <a:pt x="210362" y="67310"/>
                </a:lnTo>
                <a:lnTo>
                  <a:pt x="208546" y="66040"/>
                </a:lnTo>
                <a:close/>
              </a:path>
              <a:path w="322580" h="349250">
                <a:moveTo>
                  <a:pt x="211213" y="53340"/>
                </a:moveTo>
                <a:lnTo>
                  <a:pt x="210172" y="53340"/>
                </a:lnTo>
                <a:lnTo>
                  <a:pt x="210496" y="57182"/>
                </a:lnTo>
                <a:lnTo>
                  <a:pt x="211260" y="60995"/>
                </a:lnTo>
                <a:lnTo>
                  <a:pt x="211556" y="62230"/>
                </a:lnTo>
                <a:lnTo>
                  <a:pt x="211277" y="63500"/>
                </a:lnTo>
                <a:lnTo>
                  <a:pt x="211112" y="63500"/>
                </a:lnTo>
                <a:lnTo>
                  <a:pt x="211035" y="64770"/>
                </a:lnTo>
                <a:lnTo>
                  <a:pt x="210616" y="64770"/>
                </a:lnTo>
                <a:lnTo>
                  <a:pt x="211074" y="66040"/>
                </a:lnTo>
                <a:lnTo>
                  <a:pt x="211112" y="67310"/>
                </a:lnTo>
                <a:lnTo>
                  <a:pt x="211759" y="67310"/>
                </a:lnTo>
                <a:lnTo>
                  <a:pt x="211645" y="66040"/>
                </a:lnTo>
                <a:lnTo>
                  <a:pt x="211650" y="64752"/>
                </a:lnTo>
                <a:lnTo>
                  <a:pt x="211988" y="63500"/>
                </a:lnTo>
                <a:lnTo>
                  <a:pt x="212826" y="60960"/>
                </a:lnTo>
                <a:lnTo>
                  <a:pt x="214401" y="60960"/>
                </a:lnTo>
                <a:lnTo>
                  <a:pt x="214655" y="59690"/>
                </a:lnTo>
                <a:lnTo>
                  <a:pt x="212318" y="59690"/>
                </a:lnTo>
                <a:lnTo>
                  <a:pt x="212318" y="58420"/>
                </a:lnTo>
                <a:lnTo>
                  <a:pt x="211886" y="58420"/>
                </a:lnTo>
                <a:lnTo>
                  <a:pt x="211747" y="57150"/>
                </a:lnTo>
                <a:lnTo>
                  <a:pt x="212191" y="57150"/>
                </a:lnTo>
                <a:lnTo>
                  <a:pt x="212471" y="55880"/>
                </a:lnTo>
                <a:lnTo>
                  <a:pt x="211582" y="55880"/>
                </a:lnTo>
                <a:lnTo>
                  <a:pt x="211315" y="54610"/>
                </a:lnTo>
                <a:lnTo>
                  <a:pt x="211213" y="53340"/>
                </a:lnTo>
                <a:close/>
              </a:path>
              <a:path w="322580" h="349250">
                <a:moveTo>
                  <a:pt x="214401" y="60960"/>
                </a:moveTo>
                <a:lnTo>
                  <a:pt x="212826" y="60960"/>
                </a:lnTo>
                <a:lnTo>
                  <a:pt x="213664" y="63500"/>
                </a:lnTo>
                <a:lnTo>
                  <a:pt x="214002" y="64752"/>
                </a:lnTo>
                <a:lnTo>
                  <a:pt x="214007" y="66040"/>
                </a:lnTo>
                <a:lnTo>
                  <a:pt x="213893" y="67310"/>
                </a:lnTo>
                <a:lnTo>
                  <a:pt x="214541" y="67310"/>
                </a:lnTo>
                <a:lnTo>
                  <a:pt x="214579" y="66040"/>
                </a:lnTo>
                <a:lnTo>
                  <a:pt x="215036" y="64770"/>
                </a:lnTo>
                <a:lnTo>
                  <a:pt x="214629" y="64770"/>
                </a:lnTo>
                <a:lnTo>
                  <a:pt x="214541" y="63500"/>
                </a:lnTo>
                <a:lnTo>
                  <a:pt x="214363" y="63500"/>
                </a:lnTo>
                <a:lnTo>
                  <a:pt x="214096" y="62230"/>
                </a:lnTo>
                <a:lnTo>
                  <a:pt x="214401" y="60960"/>
                </a:lnTo>
                <a:close/>
              </a:path>
              <a:path w="322580" h="349250">
                <a:moveTo>
                  <a:pt x="217119" y="66040"/>
                </a:moveTo>
                <a:lnTo>
                  <a:pt x="215290" y="67310"/>
                </a:lnTo>
                <a:lnTo>
                  <a:pt x="215887" y="67310"/>
                </a:lnTo>
                <a:lnTo>
                  <a:pt x="217171" y="66062"/>
                </a:lnTo>
                <a:close/>
              </a:path>
              <a:path w="322580" h="349250">
                <a:moveTo>
                  <a:pt x="244729" y="39370"/>
                </a:moveTo>
                <a:lnTo>
                  <a:pt x="240550" y="39370"/>
                </a:lnTo>
                <a:lnTo>
                  <a:pt x="251129" y="44450"/>
                </a:lnTo>
                <a:lnTo>
                  <a:pt x="266331" y="45720"/>
                </a:lnTo>
                <a:lnTo>
                  <a:pt x="270992" y="49530"/>
                </a:lnTo>
                <a:lnTo>
                  <a:pt x="270950" y="57182"/>
                </a:lnTo>
                <a:lnTo>
                  <a:pt x="264337" y="62230"/>
                </a:lnTo>
                <a:lnTo>
                  <a:pt x="264360" y="66062"/>
                </a:lnTo>
                <a:lnTo>
                  <a:pt x="265582" y="67310"/>
                </a:lnTo>
                <a:lnTo>
                  <a:pt x="268643" y="67310"/>
                </a:lnTo>
                <a:lnTo>
                  <a:pt x="271233" y="66040"/>
                </a:lnTo>
                <a:lnTo>
                  <a:pt x="265899" y="66040"/>
                </a:lnTo>
                <a:lnTo>
                  <a:pt x="265899" y="63500"/>
                </a:lnTo>
                <a:lnTo>
                  <a:pt x="272520" y="57182"/>
                </a:lnTo>
                <a:lnTo>
                  <a:pt x="272554" y="49530"/>
                </a:lnTo>
                <a:lnTo>
                  <a:pt x="269163" y="44450"/>
                </a:lnTo>
                <a:lnTo>
                  <a:pt x="259778" y="43180"/>
                </a:lnTo>
                <a:lnTo>
                  <a:pt x="257022" y="43180"/>
                </a:lnTo>
                <a:lnTo>
                  <a:pt x="250901" y="41910"/>
                </a:lnTo>
                <a:lnTo>
                  <a:pt x="244729" y="39370"/>
                </a:lnTo>
                <a:close/>
              </a:path>
              <a:path w="322580" h="349250">
                <a:moveTo>
                  <a:pt x="65527" y="66040"/>
                </a:moveTo>
                <a:lnTo>
                  <a:pt x="63182" y="66040"/>
                </a:lnTo>
                <a:lnTo>
                  <a:pt x="63266" y="66329"/>
                </a:lnTo>
                <a:lnTo>
                  <a:pt x="67117" y="67266"/>
                </a:lnTo>
                <a:lnTo>
                  <a:pt x="65527" y="66040"/>
                </a:lnTo>
                <a:close/>
              </a:path>
              <a:path w="322580" h="349250">
                <a:moveTo>
                  <a:pt x="259562" y="62230"/>
                </a:moveTo>
                <a:lnTo>
                  <a:pt x="258419" y="64770"/>
                </a:lnTo>
                <a:lnTo>
                  <a:pt x="255182" y="67266"/>
                </a:lnTo>
                <a:lnTo>
                  <a:pt x="259034" y="66329"/>
                </a:lnTo>
                <a:lnTo>
                  <a:pt x="259118" y="66040"/>
                </a:lnTo>
                <a:lnTo>
                  <a:pt x="260223" y="66040"/>
                </a:lnTo>
                <a:lnTo>
                  <a:pt x="259562" y="62230"/>
                </a:lnTo>
                <a:close/>
              </a:path>
              <a:path w="322580" h="349250">
                <a:moveTo>
                  <a:pt x="63182" y="66040"/>
                </a:moveTo>
                <a:lnTo>
                  <a:pt x="62699" y="66040"/>
                </a:lnTo>
                <a:lnTo>
                  <a:pt x="62690" y="66189"/>
                </a:lnTo>
                <a:lnTo>
                  <a:pt x="63266" y="66329"/>
                </a:lnTo>
                <a:lnTo>
                  <a:pt x="63182" y="66040"/>
                </a:lnTo>
                <a:close/>
              </a:path>
              <a:path w="322580" h="349250">
                <a:moveTo>
                  <a:pt x="259600" y="66040"/>
                </a:moveTo>
                <a:lnTo>
                  <a:pt x="259118" y="66040"/>
                </a:lnTo>
                <a:lnTo>
                  <a:pt x="259034" y="66329"/>
                </a:lnTo>
                <a:lnTo>
                  <a:pt x="259609" y="66189"/>
                </a:lnTo>
                <a:lnTo>
                  <a:pt x="259600" y="66040"/>
                </a:lnTo>
                <a:close/>
              </a:path>
              <a:path w="322580" h="349250">
                <a:moveTo>
                  <a:pt x="62750" y="62230"/>
                </a:moveTo>
                <a:lnTo>
                  <a:pt x="62206" y="65311"/>
                </a:lnTo>
                <a:lnTo>
                  <a:pt x="62171" y="66062"/>
                </a:lnTo>
                <a:lnTo>
                  <a:pt x="62690" y="66189"/>
                </a:lnTo>
                <a:lnTo>
                  <a:pt x="62699" y="66040"/>
                </a:lnTo>
                <a:lnTo>
                  <a:pt x="65527" y="66040"/>
                </a:lnTo>
                <a:lnTo>
                  <a:pt x="63873" y="64752"/>
                </a:lnTo>
                <a:lnTo>
                  <a:pt x="62750" y="62230"/>
                </a:lnTo>
                <a:close/>
              </a:path>
              <a:path w="322580" h="349250">
                <a:moveTo>
                  <a:pt x="260223" y="66040"/>
                </a:moveTo>
                <a:lnTo>
                  <a:pt x="259600" y="66040"/>
                </a:lnTo>
                <a:lnTo>
                  <a:pt x="259609" y="66189"/>
                </a:lnTo>
                <a:lnTo>
                  <a:pt x="260223" y="66040"/>
                </a:lnTo>
                <a:close/>
              </a:path>
              <a:path w="322580" h="349250">
                <a:moveTo>
                  <a:pt x="102577" y="64770"/>
                </a:moveTo>
                <a:lnTo>
                  <a:pt x="102082" y="64770"/>
                </a:lnTo>
                <a:lnTo>
                  <a:pt x="102463" y="66040"/>
                </a:lnTo>
                <a:lnTo>
                  <a:pt x="103314" y="66040"/>
                </a:lnTo>
                <a:lnTo>
                  <a:pt x="102577" y="64770"/>
                </a:lnTo>
                <a:close/>
              </a:path>
              <a:path w="322580" h="349250">
                <a:moveTo>
                  <a:pt x="117005" y="64770"/>
                </a:moveTo>
                <a:lnTo>
                  <a:pt x="116509" y="64770"/>
                </a:lnTo>
                <a:lnTo>
                  <a:pt x="115773" y="66040"/>
                </a:lnTo>
                <a:lnTo>
                  <a:pt x="116624" y="66040"/>
                </a:lnTo>
                <a:lnTo>
                  <a:pt x="117005" y="64770"/>
                </a:lnTo>
                <a:close/>
              </a:path>
              <a:path w="322580" h="349250">
                <a:moveTo>
                  <a:pt x="118763" y="65311"/>
                </a:moveTo>
                <a:lnTo>
                  <a:pt x="118719" y="66040"/>
                </a:lnTo>
                <a:lnTo>
                  <a:pt x="119164" y="66040"/>
                </a:lnTo>
                <a:lnTo>
                  <a:pt x="118763" y="65311"/>
                </a:lnTo>
                <a:close/>
              </a:path>
              <a:path w="322580" h="349250">
                <a:moveTo>
                  <a:pt x="205867" y="64770"/>
                </a:moveTo>
                <a:lnTo>
                  <a:pt x="205359" y="64770"/>
                </a:lnTo>
                <a:lnTo>
                  <a:pt x="205740" y="66040"/>
                </a:lnTo>
                <a:lnTo>
                  <a:pt x="206603" y="66040"/>
                </a:lnTo>
                <a:lnTo>
                  <a:pt x="205867" y="64770"/>
                </a:lnTo>
                <a:close/>
              </a:path>
              <a:path w="322580" h="349250">
                <a:moveTo>
                  <a:pt x="220294" y="64770"/>
                </a:moveTo>
                <a:lnTo>
                  <a:pt x="219786" y="64770"/>
                </a:lnTo>
                <a:lnTo>
                  <a:pt x="219049" y="66040"/>
                </a:lnTo>
                <a:lnTo>
                  <a:pt x="219913" y="66040"/>
                </a:lnTo>
                <a:lnTo>
                  <a:pt x="220294" y="64770"/>
                </a:lnTo>
                <a:close/>
              </a:path>
              <a:path w="322580" h="349250">
                <a:moveTo>
                  <a:pt x="222046" y="65323"/>
                </a:moveTo>
                <a:lnTo>
                  <a:pt x="221996" y="66040"/>
                </a:lnTo>
                <a:lnTo>
                  <a:pt x="222440" y="66040"/>
                </a:lnTo>
                <a:lnTo>
                  <a:pt x="222046" y="65323"/>
                </a:lnTo>
                <a:close/>
              </a:path>
              <a:path w="322580" h="349250">
                <a:moveTo>
                  <a:pt x="222084" y="64770"/>
                </a:moveTo>
                <a:lnTo>
                  <a:pt x="221742" y="64770"/>
                </a:lnTo>
                <a:lnTo>
                  <a:pt x="222046" y="65323"/>
                </a:lnTo>
                <a:lnTo>
                  <a:pt x="222084" y="64770"/>
                </a:lnTo>
                <a:close/>
              </a:path>
              <a:path w="322580" h="349250">
                <a:moveTo>
                  <a:pt x="118795" y="64770"/>
                </a:moveTo>
                <a:lnTo>
                  <a:pt x="118465" y="64770"/>
                </a:lnTo>
                <a:lnTo>
                  <a:pt x="118763" y="65311"/>
                </a:lnTo>
                <a:lnTo>
                  <a:pt x="118795" y="64770"/>
                </a:lnTo>
                <a:close/>
              </a:path>
              <a:path w="322580" h="349250">
                <a:moveTo>
                  <a:pt x="100736" y="63500"/>
                </a:moveTo>
                <a:lnTo>
                  <a:pt x="100050" y="63500"/>
                </a:lnTo>
                <a:lnTo>
                  <a:pt x="100253" y="64770"/>
                </a:lnTo>
                <a:lnTo>
                  <a:pt x="100393" y="64770"/>
                </a:lnTo>
                <a:lnTo>
                  <a:pt x="100736" y="63500"/>
                </a:lnTo>
                <a:close/>
              </a:path>
              <a:path w="322580" h="349250">
                <a:moveTo>
                  <a:pt x="107937" y="53340"/>
                </a:moveTo>
                <a:lnTo>
                  <a:pt x="106883" y="53340"/>
                </a:lnTo>
                <a:lnTo>
                  <a:pt x="107219" y="57182"/>
                </a:lnTo>
                <a:lnTo>
                  <a:pt x="107983" y="60995"/>
                </a:lnTo>
                <a:lnTo>
                  <a:pt x="108280" y="62230"/>
                </a:lnTo>
                <a:lnTo>
                  <a:pt x="108000" y="63500"/>
                </a:lnTo>
                <a:lnTo>
                  <a:pt x="107835" y="63500"/>
                </a:lnTo>
                <a:lnTo>
                  <a:pt x="107746" y="64770"/>
                </a:lnTo>
                <a:lnTo>
                  <a:pt x="108356" y="64770"/>
                </a:lnTo>
                <a:lnTo>
                  <a:pt x="108712" y="63500"/>
                </a:lnTo>
                <a:lnTo>
                  <a:pt x="109550" y="60960"/>
                </a:lnTo>
                <a:lnTo>
                  <a:pt x="111112" y="60960"/>
                </a:lnTo>
                <a:lnTo>
                  <a:pt x="111370" y="59690"/>
                </a:lnTo>
                <a:lnTo>
                  <a:pt x="109029" y="59690"/>
                </a:lnTo>
                <a:lnTo>
                  <a:pt x="109029" y="58420"/>
                </a:lnTo>
                <a:lnTo>
                  <a:pt x="108610" y="58420"/>
                </a:lnTo>
                <a:lnTo>
                  <a:pt x="108470" y="57150"/>
                </a:lnTo>
                <a:lnTo>
                  <a:pt x="108915" y="57150"/>
                </a:lnTo>
                <a:lnTo>
                  <a:pt x="109194" y="55880"/>
                </a:lnTo>
                <a:lnTo>
                  <a:pt x="108292" y="55880"/>
                </a:lnTo>
                <a:lnTo>
                  <a:pt x="108038" y="54610"/>
                </a:lnTo>
                <a:lnTo>
                  <a:pt x="107937" y="53340"/>
                </a:lnTo>
                <a:close/>
              </a:path>
              <a:path w="322580" h="349250">
                <a:moveTo>
                  <a:pt x="114922" y="53340"/>
                </a:moveTo>
                <a:lnTo>
                  <a:pt x="113817" y="53340"/>
                </a:lnTo>
                <a:lnTo>
                  <a:pt x="113189" y="57182"/>
                </a:lnTo>
                <a:lnTo>
                  <a:pt x="112732" y="59708"/>
                </a:lnTo>
                <a:lnTo>
                  <a:pt x="111556" y="63500"/>
                </a:lnTo>
                <a:lnTo>
                  <a:pt x="111340" y="64770"/>
                </a:lnTo>
                <a:lnTo>
                  <a:pt x="111760" y="64770"/>
                </a:lnTo>
                <a:lnTo>
                  <a:pt x="113042" y="63500"/>
                </a:lnTo>
                <a:lnTo>
                  <a:pt x="112903" y="63500"/>
                </a:lnTo>
                <a:lnTo>
                  <a:pt x="114833" y="54610"/>
                </a:lnTo>
                <a:lnTo>
                  <a:pt x="114922" y="53340"/>
                </a:lnTo>
                <a:close/>
              </a:path>
              <a:path w="322580" h="349250">
                <a:moveTo>
                  <a:pt x="120021" y="64752"/>
                </a:moveTo>
                <a:close/>
              </a:path>
              <a:path w="322580" h="349250">
                <a:moveTo>
                  <a:pt x="120624" y="58420"/>
                </a:moveTo>
                <a:lnTo>
                  <a:pt x="120319" y="58420"/>
                </a:lnTo>
                <a:lnTo>
                  <a:pt x="120776" y="59708"/>
                </a:lnTo>
                <a:lnTo>
                  <a:pt x="121589" y="60960"/>
                </a:lnTo>
                <a:lnTo>
                  <a:pt x="121793" y="60960"/>
                </a:lnTo>
                <a:lnTo>
                  <a:pt x="121069" y="63500"/>
                </a:lnTo>
                <a:lnTo>
                  <a:pt x="120510" y="63500"/>
                </a:lnTo>
                <a:lnTo>
                  <a:pt x="120021" y="64752"/>
                </a:lnTo>
                <a:lnTo>
                  <a:pt x="121475" y="64770"/>
                </a:lnTo>
                <a:lnTo>
                  <a:pt x="123253" y="59690"/>
                </a:lnTo>
                <a:lnTo>
                  <a:pt x="121500" y="59690"/>
                </a:lnTo>
                <a:lnTo>
                  <a:pt x="120624" y="58420"/>
                </a:lnTo>
                <a:close/>
              </a:path>
              <a:path w="322580" h="349250">
                <a:moveTo>
                  <a:pt x="204012" y="63500"/>
                </a:moveTo>
                <a:lnTo>
                  <a:pt x="203339" y="63500"/>
                </a:lnTo>
                <a:lnTo>
                  <a:pt x="203530" y="64770"/>
                </a:lnTo>
                <a:lnTo>
                  <a:pt x="203669" y="64770"/>
                </a:lnTo>
                <a:lnTo>
                  <a:pt x="204012" y="63500"/>
                </a:lnTo>
                <a:close/>
              </a:path>
              <a:path w="322580" h="349250">
                <a:moveTo>
                  <a:pt x="208114" y="50800"/>
                </a:moveTo>
                <a:lnTo>
                  <a:pt x="207086" y="50800"/>
                </a:lnTo>
                <a:lnTo>
                  <a:pt x="207340" y="54610"/>
                </a:lnTo>
                <a:lnTo>
                  <a:pt x="208127" y="58420"/>
                </a:lnTo>
                <a:lnTo>
                  <a:pt x="209232" y="62230"/>
                </a:lnTo>
                <a:lnTo>
                  <a:pt x="208051" y="62230"/>
                </a:lnTo>
                <a:lnTo>
                  <a:pt x="210616" y="64770"/>
                </a:lnTo>
                <a:lnTo>
                  <a:pt x="210743" y="64770"/>
                </a:lnTo>
                <a:lnTo>
                  <a:pt x="210337" y="62230"/>
                </a:lnTo>
                <a:lnTo>
                  <a:pt x="209467" y="59708"/>
                </a:lnTo>
                <a:lnTo>
                  <a:pt x="208762" y="55880"/>
                </a:lnTo>
                <a:lnTo>
                  <a:pt x="208368" y="53340"/>
                </a:lnTo>
                <a:lnTo>
                  <a:pt x="211213" y="53340"/>
                </a:lnTo>
                <a:lnTo>
                  <a:pt x="211112" y="52070"/>
                </a:lnTo>
                <a:lnTo>
                  <a:pt x="208254" y="52070"/>
                </a:lnTo>
                <a:lnTo>
                  <a:pt x="208114" y="50800"/>
                </a:lnTo>
                <a:close/>
              </a:path>
              <a:path w="322580" h="349250">
                <a:moveTo>
                  <a:pt x="218198" y="53340"/>
                </a:moveTo>
                <a:lnTo>
                  <a:pt x="217093" y="53340"/>
                </a:lnTo>
                <a:lnTo>
                  <a:pt x="216465" y="57182"/>
                </a:lnTo>
                <a:lnTo>
                  <a:pt x="216009" y="59708"/>
                </a:lnTo>
                <a:lnTo>
                  <a:pt x="214629" y="64770"/>
                </a:lnTo>
                <a:lnTo>
                  <a:pt x="215036" y="64770"/>
                </a:lnTo>
                <a:lnTo>
                  <a:pt x="216319" y="63500"/>
                </a:lnTo>
                <a:lnTo>
                  <a:pt x="216192" y="63500"/>
                </a:lnTo>
                <a:lnTo>
                  <a:pt x="218109" y="54610"/>
                </a:lnTo>
                <a:lnTo>
                  <a:pt x="218198" y="53340"/>
                </a:lnTo>
                <a:close/>
              </a:path>
              <a:path w="322580" h="349250">
                <a:moveTo>
                  <a:pt x="224542" y="50800"/>
                </a:moveTo>
                <a:lnTo>
                  <a:pt x="221767" y="50800"/>
                </a:lnTo>
                <a:lnTo>
                  <a:pt x="222415" y="52070"/>
                </a:lnTo>
                <a:lnTo>
                  <a:pt x="223913" y="52070"/>
                </a:lnTo>
                <a:lnTo>
                  <a:pt x="224091" y="53340"/>
                </a:lnTo>
                <a:lnTo>
                  <a:pt x="225196" y="53340"/>
                </a:lnTo>
                <a:lnTo>
                  <a:pt x="225374" y="54610"/>
                </a:lnTo>
                <a:lnTo>
                  <a:pt x="225501" y="55880"/>
                </a:lnTo>
                <a:lnTo>
                  <a:pt x="225945" y="55880"/>
                </a:lnTo>
                <a:lnTo>
                  <a:pt x="225945" y="57150"/>
                </a:lnTo>
                <a:lnTo>
                  <a:pt x="225120" y="57150"/>
                </a:lnTo>
                <a:lnTo>
                  <a:pt x="225793" y="58420"/>
                </a:lnTo>
                <a:lnTo>
                  <a:pt x="225501" y="58420"/>
                </a:lnTo>
                <a:lnTo>
                  <a:pt x="225005" y="59690"/>
                </a:lnTo>
                <a:lnTo>
                  <a:pt x="224053" y="59690"/>
                </a:lnTo>
                <a:lnTo>
                  <a:pt x="224878" y="60960"/>
                </a:lnTo>
                <a:lnTo>
                  <a:pt x="225082" y="60960"/>
                </a:lnTo>
                <a:lnTo>
                  <a:pt x="224358" y="63500"/>
                </a:lnTo>
                <a:lnTo>
                  <a:pt x="223786" y="63500"/>
                </a:lnTo>
                <a:lnTo>
                  <a:pt x="223316" y="64770"/>
                </a:lnTo>
                <a:lnTo>
                  <a:pt x="224870" y="64770"/>
                </a:lnTo>
                <a:lnTo>
                  <a:pt x="226987" y="58420"/>
                </a:lnTo>
                <a:lnTo>
                  <a:pt x="226987" y="52070"/>
                </a:lnTo>
                <a:lnTo>
                  <a:pt x="224542" y="50800"/>
                </a:lnTo>
                <a:close/>
              </a:path>
              <a:path w="322580" h="349250">
                <a:moveTo>
                  <a:pt x="98971" y="62230"/>
                </a:moveTo>
                <a:lnTo>
                  <a:pt x="98640" y="62230"/>
                </a:lnTo>
                <a:lnTo>
                  <a:pt x="97917" y="63500"/>
                </a:lnTo>
                <a:lnTo>
                  <a:pt x="98107" y="63500"/>
                </a:lnTo>
                <a:lnTo>
                  <a:pt x="98971" y="62230"/>
                </a:lnTo>
                <a:close/>
              </a:path>
              <a:path w="322580" h="349250">
                <a:moveTo>
                  <a:pt x="100228" y="62230"/>
                </a:moveTo>
                <a:lnTo>
                  <a:pt x="100088" y="62230"/>
                </a:lnTo>
                <a:lnTo>
                  <a:pt x="99949" y="63500"/>
                </a:lnTo>
                <a:lnTo>
                  <a:pt x="100647" y="63500"/>
                </a:lnTo>
                <a:lnTo>
                  <a:pt x="100228" y="62230"/>
                </a:lnTo>
                <a:close/>
              </a:path>
              <a:path w="322580" h="349250">
                <a:moveTo>
                  <a:pt x="102209" y="62230"/>
                </a:moveTo>
                <a:lnTo>
                  <a:pt x="101460" y="62230"/>
                </a:lnTo>
                <a:lnTo>
                  <a:pt x="100647" y="63500"/>
                </a:lnTo>
                <a:lnTo>
                  <a:pt x="101003" y="63500"/>
                </a:lnTo>
                <a:lnTo>
                  <a:pt x="102209" y="62230"/>
                </a:lnTo>
                <a:close/>
              </a:path>
              <a:path w="322580" h="349250">
                <a:moveTo>
                  <a:pt x="114325" y="62230"/>
                </a:moveTo>
                <a:lnTo>
                  <a:pt x="113372" y="62230"/>
                </a:lnTo>
                <a:lnTo>
                  <a:pt x="112903" y="63500"/>
                </a:lnTo>
                <a:lnTo>
                  <a:pt x="113042" y="63500"/>
                </a:lnTo>
                <a:lnTo>
                  <a:pt x="114325" y="62230"/>
                </a:lnTo>
                <a:close/>
              </a:path>
              <a:path w="322580" h="349250">
                <a:moveTo>
                  <a:pt x="117752" y="62388"/>
                </a:moveTo>
                <a:lnTo>
                  <a:pt x="118097" y="63500"/>
                </a:lnTo>
                <a:lnTo>
                  <a:pt x="118452" y="63500"/>
                </a:lnTo>
                <a:lnTo>
                  <a:pt x="117752" y="62388"/>
                </a:lnTo>
                <a:close/>
              </a:path>
              <a:path w="322580" h="349250">
                <a:moveTo>
                  <a:pt x="120472" y="62230"/>
                </a:moveTo>
                <a:lnTo>
                  <a:pt x="120142" y="62230"/>
                </a:lnTo>
                <a:lnTo>
                  <a:pt x="120891" y="63500"/>
                </a:lnTo>
                <a:lnTo>
                  <a:pt x="121069" y="63500"/>
                </a:lnTo>
                <a:lnTo>
                  <a:pt x="120472" y="62230"/>
                </a:lnTo>
                <a:close/>
              </a:path>
              <a:path w="322580" h="349250">
                <a:moveTo>
                  <a:pt x="202260" y="62230"/>
                </a:moveTo>
                <a:lnTo>
                  <a:pt x="201917" y="62230"/>
                </a:lnTo>
                <a:lnTo>
                  <a:pt x="201193" y="63500"/>
                </a:lnTo>
                <a:lnTo>
                  <a:pt x="201371" y="63500"/>
                </a:lnTo>
                <a:lnTo>
                  <a:pt x="202260" y="62230"/>
                </a:lnTo>
                <a:close/>
              </a:path>
              <a:path w="322580" h="349250">
                <a:moveTo>
                  <a:pt x="203504" y="62230"/>
                </a:moveTo>
                <a:lnTo>
                  <a:pt x="203377" y="62230"/>
                </a:lnTo>
                <a:lnTo>
                  <a:pt x="203238" y="63500"/>
                </a:lnTo>
                <a:lnTo>
                  <a:pt x="203936" y="63500"/>
                </a:lnTo>
                <a:lnTo>
                  <a:pt x="203504" y="62230"/>
                </a:lnTo>
                <a:close/>
              </a:path>
              <a:path w="322580" h="349250">
                <a:moveTo>
                  <a:pt x="205092" y="62230"/>
                </a:moveTo>
                <a:lnTo>
                  <a:pt x="204749" y="62230"/>
                </a:lnTo>
                <a:lnTo>
                  <a:pt x="203936" y="63500"/>
                </a:lnTo>
                <a:lnTo>
                  <a:pt x="204279" y="63500"/>
                </a:lnTo>
                <a:lnTo>
                  <a:pt x="205092" y="62230"/>
                </a:lnTo>
                <a:close/>
              </a:path>
              <a:path w="322580" h="349250">
                <a:moveTo>
                  <a:pt x="217601" y="62230"/>
                </a:moveTo>
                <a:lnTo>
                  <a:pt x="216662" y="62230"/>
                </a:lnTo>
                <a:lnTo>
                  <a:pt x="216192" y="63500"/>
                </a:lnTo>
                <a:lnTo>
                  <a:pt x="216319" y="63500"/>
                </a:lnTo>
                <a:lnTo>
                  <a:pt x="217601" y="62230"/>
                </a:lnTo>
                <a:close/>
              </a:path>
              <a:path w="322580" h="349250">
                <a:moveTo>
                  <a:pt x="220522" y="60960"/>
                </a:moveTo>
                <a:lnTo>
                  <a:pt x="219900" y="60960"/>
                </a:lnTo>
                <a:lnTo>
                  <a:pt x="218909" y="62230"/>
                </a:lnTo>
                <a:lnTo>
                  <a:pt x="220586" y="62230"/>
                </a:lnTo>
                <a:lnTo>
                  <a:pt x="221373" y="63500"/>
                </a:lnTo>
                <a:lnTo>
                  <a:pt x="221729" y="63500"/>
                </a:lnTo>
                <a:lnTo>
                  <a:pt x="221335" y="62230"/>
                </a:lnTo>
                <a:lnTo>
                  <a:pt x="220522" y="60960"/>
                </a:lnTo>
                <a:close/>
              </a:path>
              <a:path w="322580" h="349250">
                <a:moveTo>
                  <a:pt x="223418" y="62230"/>
                </a:moveTo>
                <a:lnTo>
                  <a:pt x="222694" y="62230"/>
                </a:lnTo>
                <a:lnTo>
                  <a:pt x="221729" y="63500"/>
                </a:lnTo>
                <a:lnTo>
                  <a:pt x="221983" y="63500"/>
                </a:lnTo>
                <a:lnTo>
                  <a:pt x="223418" y="62230"/>
                </a:lnTo>
                <a:close/>
              </a:path>
              <a:path w="322580" h="349250">
                <a:moveTo>
                  <a:pt x="224624" y="60960"/>
                </a:moveTo>
                <a:lnTo>
                  <a:pt x="224409" y="60960"/>
                </a:lnTo>
                <a:lnTo>
                  <a:pt x="223494" y="62230"/>
                </a:lnTo>
                <a:lnTo>
                  <a:pt x="223483" y="62388"/>
                </a:lnTo>
                <a:lnTo>
                  <a:pt x="223939" y="63500"/>
                </a:lnTo>
                <a:lnTo>
                  <a:pt x="224358" y="63500"/>
                </a:lnTo>
                <a:lnTo>
                  <a:pt x="223761" y="62230"/>
                </a:lnTo>
                <a:lnTo>
                  <a:pt x="224624" y="60960"/>
                </a:lnTo>
                <a:close/>
              </a:path>
              <a:path w="322580" h="349250">
                <a:moveTo>
                  <a:pt x="117703" y="62230"/>
                </a:moveTo>
                <a:lnTo>
                  <a:pt x="117752" y="62388"/>
                </a:lnTo>
                <a:lnTo>
                  <a:pt x="117703" y="62230"/>
                </a:lnTo>
                <a:close/>
              </a:path>
              <a:path w="322580" h="349250">
                <a:moveTo>
                  <a:pt x="98463" y="60960"/>
                </a:moveTo>
                <a:lnTo>
                  <a:pt x="98323" y="60960"/>
                </a:lnTo>
                <a:lnTo>
                  <a:pt x="98171" y="62230"/>
                </a:lnTo>
                <a:lnTo>
                  <a:pt x="98894" y="62230"/>
                </a:lnTo>
                <a:lnTo>
                  <a:pt x="98463" y="60960"/>
                </a:lnTo>
                <a:close/>
              </a:path>
              <a:path w="322580" h="349250">
                <a:moveTo>
                  <a:pt x="99593" y="60960"/>
                </a:moveTo>
                <a:lnTo>
                  <a:pt x="99237" y="60960"/>
                </a:lnTo>
                <a:lnTo>
                  <a:pt x="98894" y="62230"/>
                </a:lnTo>
                <a:lnTo>
                  <a:pt x="99225" y="62230"/>
                </a:lnTo>
                <a:lnTo>
                  <a:pt x="99593" y="60960"/>
                </a:lnTo>
                <a:close/>
              </a:path>
              <a:path w="322580" h="349250">
                <a:moveTo>
                  <a:pt x="102501" y="60960"/>
                </a:moveTo>
                <a:lnTo>
                  <a:pt x="101587" y="60960"/>
                </a:lnTo>
                <a:lnTo>
                  <a:pt x="101866" y="62230"/>
                </a:lnTo>
                <a:lnTo>
                  <a:pt x="103124" y="62230"/>
                </a:lnTo>
                <a:lnTo>
                  <a:pt x="102501" y="60960"/>
                </a:lnTo>
                <a:close/>
              </a:path>
              <a:path w="322580" h="349250">
                <a:moveTo>
                  <a:pt x="117843" y="50800"/>
                </a:moveTo>
                <a:lnTo>
                  <a:pt x="116814" y="50800"/>
                </a:lnTo>
                <a:lnTo>
                  <a:pt x="115773" y="58420"/>
                </a:lnTo>
                <a:lnTo>
                  <a:pt x="114642" y="62230"/>
                </a:lnTo>
                <a:lnTo>
                  <a:pt x="115633" y="62230"/>
                </a:lnTo>
                <a:lnTo>
                  <a:pt x="116039" y="60960"/>
                </a:lnTo>
                <a:lnTo>
                  <a:pt x="116967" y="60960"/>
                </a:lnTo>
                <a:lnTo>
                  <a:pt x="116178" y="59708"/>
                </a:lnTo>
                <a:lnTo>
                  <a:pt x="116547" y="58420"/>
                </a:lnTo>
                <a:lnTo>
                  <a:pt x="116890" y="58420"/>
                </a:lnTo>
                <a:lnTo>
                  <a:pt x="116763" y="57150"/>
                </a:lnTo>
                <a:lnTo>
                  <a:pt x="116941" y="57150"/>
                </a:lnTo>
                <a:lnTo>
                  <a:pt x="117246" y="55880"/>
                </a:lnTo>
                <a:lnTo>
                  <a:pt x="118313" y="55880"/>
                </a:lnTo>
                <a:lnTo>
                  <a:pt x="117538" y="54610"/>
                </a:lnTo>
                <a:lnTo>
                  <a:pt x="117373" y="54610"/>
                </a:lnTo>
                <a:lnTo>
                  <a:pt x="117674" y="52204"/>
                </a:lnTo>
                <a:lnTo>
                  <a:pt x="117754" y="52070"/>
                </a:lnTo>
                <a:lnTo>
                  <a:pt x="117843" y="50800"/>
                </a:lnTo>
                <a:close/>
              </a:path>
              <a:path w="322580" h="349250">
                <a:moveTo>
                  <a:pt x="117246" y="60960"/>
                </a:moveTo>
                <a:lnTo>
                  <a:pt x="116624" y="60960"/>
                </a:lnTo>
                <a:lnTo>
                  <a:pt x="115633" y="62230"/>
                </a:lnTo>
                <a:lnTo>
                  <a:pt x="117652" y="62230"/>
                </a:lnTo>
                <a:lnTo>
                  <a:pt x="117246" y="60960"/>
                </a:lnTo>
                <a:close/>
              </a:path>
              <a:path w="322580" h="349250">
                <a:moveTo>
                  <a:pt x="119014" y="61524"/>
                </a:moveTo>
                <a:lnTo>
                  <a:pt x="118986" y="62230"/>
                </a:lnTo>
                <a:lnTo>
                  <a:pt x="119430" y="62230"/>
                </a:lnTo>
                <a:lnTo>
                  <a:pt x="119014" y="61524"/>
                </a:lnTo>
                <a:close/>
              </a:path>
              <a:path w="322580" h="349250">
                <a:moveTo>
                  <a:pt x="118897" y="59690"/>
                </a:moveTo>
                <a:lnTo>
                  <a:pt x="118287" y="59690"/>
                </a:lnTo>
                <a:lnTo>
                  <a:pt x="116967" y="60960"/>
                </a:lnTo>
                <a:lnTo>
                  <a:pt x="119037" y="60960"/>
                </a:lnTo>
                <a:lnTo>
                  <a:pt x="119875" y="62230"/>
                </a:lnTo>
                <a:lnTo>
                  <a:pt x="120218" y="62230"/>
                </a:lnTo>
                <a:lnTo>
                  <a:pt x="118897" y="59690"/>
                </a:lnTo>
                <a:close/>
              </a:path>
              <a:path w="322580" h="349250">
                <a:moveTo>
                  <a:pt x="121793" y="60960"/>
                </a:moveTo>
                <a:lnTo>
                  <a:pt x="120675" y="60960"/>
                </a:lnTo>
                <a:lnTo>
                  <a:pt x="120218" y="62230"/>
                </a:lnTo>
                <a:lnTo>
                  <a:pt x="120916" y="62230"/>
                </a:lnTo>
                <a:lnTo>
                  <a:pt x="121793" y="60960"/>
                </a:lnTo>
                <a:close/>
              </a:path>
              <a:path w="322580" h="349250">
                <a:moveTo>
                  <a:pt x="201739" y="60960"/>
                </a:moveTo>
                <a:lnTo>
                  <a:pt x="201599" y="60960"/>
                </a:lnTo>
                <a:lnTo>
                  <a:pt x="201447" y="62230"/>
                </a:lnTo>
                <a:lnTo>
                  <a:pt x="202171" y="62230"/>
                </a:lnTo>
                <a:lnTo>
                  <a:pt x="201739" y="60960"/>
                </a:lnTo>
                <a:close/>
              </a:path>
              <a:path w="322580" h="349250">
                <a:moveTo>
                  <a:pt x="202869" y="60960"/>
                </a:moveTo>
                <a:lnTo>
                  <a:pt x="202514" y="60960"/>
                </a:lnTo>
                <a:lnTo>
                  <a:pt x="202171" y="62230"/>
                </a:lnTo>
                <a:lnTo>
                  <a:pt x="202514" y="62230"/>
                </a:lnTo>
                <a:lnTo>
                  <a:pt x="202869" y="60960"/>
                </a:lnTo>
                <a:close/>
              </a:path>
              <a:path w="322580" h="349250">
                <a:moveTo>
                  <a:pt x="205790" y="60960"/>
                </a:moveTo>
                <a:lnTo>
                  <a:pt x="204863" y="60960"/>
                </a:lnTo>
                <a:lnTo>
                  <a:pt x="205155" y="62230"/>
                </a:lnTo>
                <a:lnTo>
                  <a:pt x="206400" y="62230"/>
                </a:lnTo>
                <a:lnTo>
                  <a:pt x="205790" y="60960"/>
                </a:lnTo>
                <a:close/>
              </a:path>
              <a:path w="322580" h="349250">
                <a:moveTo>
                  <a:pt x="221119" y="50800"/>
                </a:moveTo>
                <a:lnTo>
                  <a:pt x="220103" y="50800"/>
                </a:lnTo>
                <a:lnTo>
                  <a:pt x="219062" y="58420"/>
                </a:lnTo>
                <a:lnTo>
                  <a:pt x="217919" y="62230"/>
                </a:lnTo>
                <a:lnTo>
                  <a:pt x="218909" y="62230"/>
                </a:lnTo>
                <a:lnTo>
                  <a:pt x="219316" y="60960"/>
                </a:lnTo>
                <a:lnTo>
                  <a:pt x="220243" y="60960"/>
                </a:lnTo>
                <a:lnTo>
                  <a:pt x="219467" y="59708"/>
                </a:lnTo>
                <a:lnTo>
                  <a:pt x="219837" y="58420"/>
                </a:lnTo>
                <a:lnTo>
                  <a:pt x="220167" y="58420"/>
                </a:lnTo>
                <a:lnTo>
                  <a:pt x="220052" y="57150"/>
                </a:lnTo>
                <a:lnTo>
                  <a:pt x="220230" y="57150"/>
                </a:lnTo>
                <a:lnTo>
                  <a:pt x="220522" y="55880"/>
                </a:lnTo>
                <a:lnTo>
                  <a:pt x="221602" y="55880"/>
                </a:lnTo>
                <a:lnTo>
                  <a:pt x="220827" y="54610"/>
                </a:lnTo>
                <a:lnTo>
                  <a:pt x="220649" y="54610"/>
                </a:lnTo>
                <a:lnTo>
                  <a:pt x="220776" y="53340"/>
                </a:lnTo>
                <a:lnTo>
                  <a:pt x="220947" y="52204"/>
                </a:lnTo>
                <a:lnTo>
                  <a:pt x="221030" y="52070"/>
                </a:lnTo>
                <a:lnTo>
                  <a:pt x="221119" y="50800"/>
                </a:lnTo>
                <a:close/>
              </a:path>
              <a:path w="322580" h="349250">
                <a:moveTo>
                  <a:pt x="222303" y="61535"/>
                </a:moveTo>
                <a:lnTo>
                  <a:pt x="222275" y="62230"/>
                </a:lnTo>
                <a:lnTo>
                  <a:pt x="222719" y="62230"/>
                </a:lnTo>
                <a:lnTo>
                  <a:pt x="222303" y="61535"/>
                </a:lnTo>
                <a:close/>
              </a:path>
              <a:path w="322580" h="349250">
                <a:moveTo>
                  <a:pt x="221500" y="57150"/>
                </a:moveTo>
                <a:lnTo>
                  <a:pt x="221208" y="57150"/>
                </a:lnTo>
                <a:lnTo>
                  <a:pt x="220167" y="58420"/>
                </a:lnTo>
                <a:lnTo>
                  <a:pt x="221576" y="59690"/>
                </a:lnTo>
                <a:lnTo>
                  <a:pt x="221132" y="60960"/>
                </a:lnTo>
                <a:lnTo>
                  <a:pt x="222732" y="60960"/>
                </a:lnTo>
                <a:lnTo>
                  <a:pt x="223151" y="62230"/>
                </a:lnTo>
                <a:lnTo>
                  <a:pt x="223494" y="62230"/>
                </a:lnTo>
                <a:lnTo>
                  <a:pt x="222186" y="59690"/>
                </a:lnTo>
                <a:lnTo>
                  <a:pt x="221907" y="59690"/>
                </a:lnTo>
                <a:lnTo>
                  <a:pt x="220459" y="58420"/>
                </a:lnTo>
                <a:lnTo>
                  <a:pt x="221500" y="57150"/>
                </a:lnTo>
                <a:close/>
              </a:path>
              <a:path w="322580" h="349250">
                <a:moveTo>
                  <a:pt x="222326" y="60960"/>
                </a:moveTo>
                <a:lnTo>
                  <a:pt x="221957" y="60960"/>
                </a:lnTo>
                <a:lnTo>
                  <a:pt x="222303" y="61535"/>
                </a:lnTo>
                <a:lnTo>
                  <a:pt x="222326" y="60960"/>
                </a:lnTo>
                <a:close/>
              </a:path>
              <a:path w="322580" h="349250">
                <a:moveTo>
                  <a:pt x="119011" y="60960"/>
                </a:moveTo>
                <a:lnTo>
                  <a:pt x="118681" y="60960"/>
                </a:lnTo>
                <a:lnTo>
                  <a:pt x="119014" y="61524"/>
                </a:lnTo>
                <a:lnTo>
                  <a:pt x="119011" y="60960"/>
                </a:lnTo>
                <a:close/>
              </a:path>
              <a:path w="322580" h="349250">
                <a:moveTo>
                  <a:pt x="100761" y="59690"/>
                </a:moveTo>
                <a:lnTo>
                  <a:pt x="100177" y="59690"/>
                </a:lnTo>
                <a:lnTo>
                  <a:pt x="99733" y="60960"/>
                </a:lnTo>
                <a:lnTo>
                  <a:pt x="101282" y="60960"/>
                </a:lnTo>
                <a:lnTo>
                  <a:pt x="100761" y="59690"/>
                </a:lnTo>
                <a:close/>
              </a:path>
              <a:path w="322580" h="349250">
                <a:moveTo>
                  <a:pt x="120741" y="60250"/>
                </a:moveTo>
                <a:lnTo>
                  <a:pt x="120713" y="60960"/>
                </a:lnTo>
                <a:lnTo>
                  <a:pt x="121196" y="60960"/>
                </a:lnTo>
                <a:lnTo>
                  <a:pt x="120741" y="60250"/>
                </a:lnTo>
                <a:close/>
              </a:path>
              <a:path w="322580" h="349250">
                <a:moveTo>
                  <a:pt x="204038" y="59690"/>
                </a:moveTo>
                <a:lnTo>
                  <a:pt x="203314" y="59690"/>
                </a:lnTo>
                <a:lnTo>
                  <a:pt x="203009" y="60960"/>
                </a:lnTo>
                <a:lnTo>
                  <a:pt x="204558" y="60960"/>
                </a:lnTo>
                <a:lnTo>
                  <a:pt x="204038" y="59690"/>
                </a:lnTo>
                <a:close/>
              </a:path>
              <a:path w="322580" h="349250">
                <a:moveTo>
                  <a:pt x="224030" y="60268"/>
                </a:moveTo>
                <a:lnTo>
                  <a:pt x="224002" y="60960"/>
                </a:lnTo>
                <a:lnTo>
                  <a:pt x="224472" y="60960"/>
                </a:lnTo>
                <a:lnTo>
                  <a:pt x="224030" y="60268"/>
                </a:lnTo>
                <a:close/>
              </a:path>
              <a:path w="322580" h="349250">
                <a:moveTo>
                  <a:pt x="224040" y="59690"/>
                </a:moveTo>
                <a:lnTo>
                  <a:pt x="223659" y="59690"/>
                </a:lnTo>
                <a:lnTo>
                  <a:pt x="224030" y="60268"/>
                </a:lnTo>
                <a:lnTo>
                  <a:pt x="224040" y="59690"/>
                </a:lnTo>
                <a:close/>
              </a:path>
              <a:path w="322580" h="349250">
                <a:moveTo>
                  <a:pt x="120764" y="59690"/>
                </a:moveTo>
                <a:lnTo>
                  <a:pt x="120383" y="59690"/>
                </a:lnTo>
                <a:lnTo>
                  <a:pt x="120741" y="60250"/>
                </a:lnTo>
                <a:lnTo>
                  <a:pt x="120764" y="59690"/>
                </a:lnTo>
                <a:close/>
              </a:path>
              <a:path w="322580" h="349250">
                <a:moveTo>
                  <a:pt x="98615" y="58420"/>
                </a:moveTo>
                <a:lnTo>
                  <a:pt x="97980" y="58420"/>
                </a:lnTo>
                <a:lnTo>
                  <a:pt x="98005" y="59690"/>
                </a:lnTo>
                <a:lnTo>
                  <a:pt x="98348" y="59690"/>
                </a:lnTo>
                <a:lnTo>
                  <a:pt x="98615" y="58420"/>
                </a:lnTo>
                <a:close/>
              </a:path>
              <a:path w="322580" h="349250">
                <a:moveTo>
                  <a:pt x="99326" y="58420"/>
                </a:moveTo>
                <a:lnTo>
                  <a:pt x="98615" y="58420"/>
                </a:lnTo>
                <a:lnTo>
                  <a:pt x="99021" y="59690"/>
                </a:lnTo>
                <a:lnTo>
                  <a:pt x="99326" y="58420"/>
                </a:lnTo>
                <a:close/>
              </a:path>
              <a:path w="322580" h="349250">
                <a:moveTo>
                  <a:pt x="102120" y="58420"/>
                </a:moveTo>
                <a:lnTo>
                  <a:pt x="101358" y="58420"/>
                </a:lnTo>
                <a:lnTo>
                  <a:pt x="100431" y="59690"/>
                </a:lnTo>
                <a:lnTo>
                  <a:pt x="101193" y="59690"/>
                </a:lnTo>
                <a:lnTo>
                  <a:pt x="102120" y="58420"/>
                </a:lnTo>
                <a:close/>
              </a:path>
              <a:path w="322580" h="349250">
                <a:moveTo>
                  <a:pt x="112356" y="50800"/>
                </a:moveTo>
                <a:lnTo>
                  <a:pt x="111290" y="50800"/>
                </a:lnTo>
                <a:lnTo>
                  <a:pt x="111264" y="52070"/>
                </a:lnTo>
                <a:lnTo>
                  <a:pt x="111048" y="54610"/>
                </a:lnTo>
                <a:lnTo>
                  <a:pt x="110794" y="55880"/>
                </a:lnTo>
                <a:lnTo>
                  <a:pt x="109893" y="55880"/>
                </a:lnTo>
                <a:lnTo>
                  <a:pt x="110185" y="57150"/>
                </a:lnTo>
                <a:lnTo>
                  <a:pt x="110617" y="57150"/>
                </a:lnTo>
                <a:lnTo>
                  <a:pt x="110490" y="58420"/>
                </a:lnTo>
                <a:lnTo>
                  <a:pt x="110058" y="58420"/>
                </a:lnTo>
                <a:lnTo>
                  <a:pt x="110058" y="59690"/>
                </a:lnTo>
                <a:lnTo>
                  <a:pt x="111370" y="59690"/>
                </a:lnTo>
                <a:lnTo>
                  <a:pt x="111880" y="57182"/>
                </a:lnTo>
                <a:lnTo>
                  <a:pt x="112204" y="53340"/>
                </a:lnTo>
                <a:lnTo>
                  <a:pt x="114922" y="53340"/>
                </a:lnTo>
                <a:lnTo>
                  <a:pt x="115011" y="52070"/>
                </a:lnTo>
                <a:lnTo>
                  <a:pt x="112280" y="52070"/>
                </a:lnTo>
                <a:lnTo>
                  <a:pt x="112356" y="50800"/>
                </a:lnTo>
                <a:close/>
              </a:path>
              <a:path w="322580" h="349250">
                <a:moveTo>
                  <a:pt x="117284" y="58420"/>
                </a:moveTo>
                <a:lnTo>
                  <a:pt x="118110" y="59690"/>
                </a:lnTo>
                <a:lnTo>
                  <a:pt x="118287" y="59690"/>
                </a:lnTo>
                <a:lnTo>
                  <a:pt x="117284" y="58420"/>
                </a:lnTo>
                <a:close/>
              </a:path>
              <a:path w="322580" h="349250">
                <a:moveTo>
                  <a:pt x="120319" y="58420"/>
                </a:moveTo>
                <a:lnTo>
                  <a:pt x="119583" y="58420"/>
                </a:lnTo>
                <a:lnTo>
                  <a:pt x="118618" y="59690"/>
                </a:lnTo>
                <a:lnTo>
                  <a:pt x="119380" y="59690"/>
                </a:lnTo>
                <a:lnTo>
                  <a:pt x="120319" y="58420"/>
                </a:lnTo>
                <a:close/>
              </a:path>
              <a:path w="322580" h="349250">
                <a:moveTo>
                  <a:pt x="121253" y="50800"/>
                </a:moveTo>
                <a:lnTo>
                  <a:pt x="118478" y="50800"/>
                </a:lnTo>
                <a:lnTo>
                  <a:pt x="119138" y="52070"/>
                </a:lnTo>
                <a:lnTo>
                  <a:pt x="120624" y="52070"/>
                </a:lnTo>
                <a:lnTo>
                  <a:pt x="120815" y="53340"/>
                </a:lnTo>
                <a:lnTo>
                  <a:pt x="121907" y="53340"/>
                </a:lnTo>
                <a:lnTo>
                  <a:pt x="122085" y="54610"/>
                </a:lnTo>
                <a:lnTo>
                  <a:pt x="122339" y="54610"/>
                </a:lnTo>
                <a:lnTo>
                  <a:pt x="122224" y="55880"/>
                </a:lnTo>
                <a:lnTo>
                  <a:pt x="122643" y="55880"/>
                </a:lnTo>
                <a:lnTo>
                  <a:pt x="122656" y="57150"/>
                </a:lnTo>
                <a:lnTo>
                  <a:pt x="121831" y="57150"/>
                </a:lnTo>
                <a:lnTo>
                  <a:pt x="122516" y="58420"/>
                </a:lnTo>
                <a:lnTo>
                  <a:pt x="122212" y="58420"/>
                </a:lnTo>
                <a:lnTo>
                  <a:pt x="121729" y="59690"/>
                </a:lnTo>
                <a:lnTo>
                  <a:pt x="123253" y="59690"/>
                </a:lnTo>
                <a:lnTo>
                  <a:pt x="123698" y="58420"/>
                </a:lnTo>
                <a:lnTo>
                  <a:pt x="123698" y="52070"/>
                </a:lnTo>
                <a:lnTo>
                  <a:pt x="121253" y="50800"/>
                </a:lnTo>
                <a:close/>
              </a:path>
              <a:path w="322580" h="349250">
                <a:moveTo>
                  <a:pt x="201891" y="58420"/>
                </a:moveTo>
                <a:lnTo>
                  <a:pt x="201256" y="58420"/>
                </a:lnTo>
                <a:lnTo>
                  <a:pt x="201295" y="59690"/>
                </a:lnTo>
                <a:lnTo>
                  <a:pt x="201637" y="59690"/>
                </a:lnTo>
                <a:lnTo>
                  <a:pt x="201891" y="58420"/>
                </a:lnTo>
                <a:close/>
              </a:path>
              <a:path w="322580" h="349250">
                <a:moveTo>
                  <a:pt x="202603" y="58420"/>
                </a:moveTo>
                <a:lnTo>
                  <a:pt x="201891" y="58420"/>
                </a:lnTo>
                <a:lnTo>
                  <a:pt x="202298" y="59690"/>
                </a:lnTo>
                <a:lnTo>
                  <a:pt x="202603" y="58420"/>
                </a:lnTo>
                <a:close/>
              </a:path>
              <a:path w="322580" h="349250">
                <a:moveTo>
                  <a:pt x="204283" y="59353"/>
                </a:moveTo>
                <a:lnTo>
                  <a:pt x="204038" y="59690"/>
                </a:lnTo>
                <a:lnTo>
                  <a:pt x="204283" y="59353"/>
                </a:lnTo>
                <a:close/>
              </a:path>
              <a:path w="322580" h="349250">
                <a:moveTo>
                  <a:pt x="215633" y="50800"/>
                </a:moveTo>
                <a:lnTo>
                  <a:pt x="214566" y="50800"/>
                </a:lnTo>
                <a:lnTo>
                  <a:pt x="214439" y="53340"/>
                </a:lnTo>
                <a:lnTo>
                  <a:pt x="214337" y="54610"/>
                </a:lnTo>
                <a:lnTo>
                  <a:pt x="214071" y="55880"/>
                </a:lnTo>
                <a:lnTo>
                  <a:pt x="213182" y="55880"/>
                </a:lnTo>
                <a:lnTo>
                  <a:pt x="213461" y="57150"/>
                </a:lnTo>
                <a:lnTo>
                  <a:pt x="213906" y="57150"/>
                </a:lnTo>
                <a:lnTo>
                  <a:pt x="213766" y="58420"/>
                </a:lnTo>
                <a:lnTo>
                  <a:pt x="213347" y="58420"/>
                </a:lnTo>
                <a:lnTo>
                  <a:pt x="213347" y="59690"/>
                </a:lnTo>
                <a:lnTo>
                  <a:pt x="214655" y="59690"/>
                </a:lnTo>
                <a:lnTo>
                  <a:pt x="215156" y="57182"/>
                </a:lnTo>
                <a:lnTo>
                  <a:pt x="215493" y="53340"/>
                </a:lnTo>
                <a:lnTo>
                  <a:pt x="218198" y="53340"/>
                </a:lnTo>
                <a:lnTo>
                  <a:pt x="218287" y="52070"/>
                </a:lnTo>
                <a:lnTo>
                  <a:pt x="215557" y="52070"/>
                </a:lnTo>
                <a:lnTo>
                  <a:pt x="215633" y="50800"/>
                </a:lnTo>
                <a:close/>
              </a:path>
              <a:path w="322580" h="349250">
                <a:moveTo>
                  <a:pt x="223596" y="58420"/>
                </a:moveTo>
                <a:lnTo>
                  <a:pt x="222859" y="58420"/>
                </a:lnTo>
                <a:lnTo>
                  <a:pt x="221907" y="59690"/>
                </a:lnTo>
                <a:lnTo>
                  <a:pt x="223139" y="59690"/>
                </a:lnTo>
                <a:lnTo>
                  <a:pt x="223596" y="58420"/>
                </a:lnTo>
                <a:close/>
              </a:path>
              <a:path w="322580" h="349250">
                <a:moveTo>
                  <a:pt x="223913" y="58420"/>
                </a:moveTo>
                <a:lnTo>
                  <a:pt x="223596" y="58420"/>
                </a:lnTo>
                <a:lnTo>
                  <a:pt x="224040" y="59690"/>
                </a:lnTo>
                <a:lnTo>
                  <a:pt x="224790" y="59690"/>
                </a:lnTo>
                <a:lnTo>
                  <a:pt x="223913" y="58420"/>
                </a:lnTo>
                <a:close/>
              </a:path>
              <a:path w="322580" h="349250">
                <a:moveTo>
                  <a:pt x="204965" y="58420"/>
                </a:moveTo>
                <a:lnTo>
                  <a:pt x="204647" y="58420"/>
                </a:lnTo>
                <a:lnTo>
                  <a:pt x="204283" y="59353"/>
                </a:lnTo>
                <a:lnTo>
                  <a:pt x="204965" y="58420"/>
                </a:lnTo>
                <a:close/>
              </a:path>
              <a:path w="322580" h="349250">
                <a:moveTo>
                  <a:pt x="99187" y="57150"/>
                </a:moveTo>
                <a:lnTo>
                  <a:pt x="98844" y="57150"/>
                </a:lnTo>
                <a:lnTo>
                  <a:pt x="98564" y="58420"/>
                </a:lnTo>
                <a:lnTo>
                  <a:pt x="99199" y="58420"/>
                </a:lnTo>
                <a:lnTo>
                  <a:pt x="99187" y="57150"/>
                </a:lnTo>
                <a:close/>
              </a:path>
              <a:path w="322580" h="349250">
                <a:moveTo>
                  <a:pt x="101663" y="57150"/>
                </a:moveTo>
                <a:lnTo>
                  <a:pt x="101371" y="57150"/>
                </a:lnTo>
                <a:lnTo>
                  <a:pt x="101790" y="58420"/>
                </a:lnTo>
                <a:lnTo>
                  <a:pt x="102095" y="58420"/>
                </a:lnTo>
                <a:lnTo>
                  <a:pt x="101663" y="57150"/>
                </a:lnTo>
                <a:close/>
              </a:path>
              <a:path w="322580" h="349250">
                <a:moveTo>
                  <a:pt x="110617" y="57150"/>
                </a:moveTo>
                <a:lnTo>
                  <a:pt x="108470" y="57150"/>
                </a:lnTo>
                <a:lnTo>
                  <a:pt x="108635" y="58420"/>
                </a:lnTo>
                <a:lnTo>
                  <a:pt x="110451" y="58420"/>
                </a:lnTo>
                <a:lnTo>
                  <a:pt x="110617" y="57150"/>
                </a:lnTo>
                <a:close/>
              </a:path>
              <a:path w="322580" h="349250">
                <a:moveTo>
                  <a:pt x="118706" y="57150"/>
                </a:moveTo>
                <a:lnTo>
                  <a:pt x="117932" y="57150"/>
                </a:lnTo>
                <a:lnTo>
                  <a:pt x="116890" y="58420"/>
                </a:lnTo>
                <a:lnTo>
                  <a:pt x="117182" y="58420"/>
                </a:lnTo>
                <a:lnTo>
                  <a:pt x="118706" y="57150"/>
                </a:lnTo>
                <a:close/>
              </a:path>
              <a:path w="322580" h="349250">
                <a:moveTo>
                  <a:pt x="119468" y="57150"/>
                </a:moveTo>
                <a:lnTo>
                  <a:pt x="119151" y="57150"/>
                </a:lnTo>
                <a:lnTo>
                  <a:pt x="120053" y="58420"/>
                </a:lnTo>
                <a:lnTo>
                  <a:pt x="120357" y="58420"/>
                </a:lnTo>
                <a:lnTo>
                  <a:pt x="119468" y="57150"/>
                </a:lnTo>
                <a:close/>
              </a:path>
              <a:path w="322580" h="349250">
                <a:moveTo>
                  <a:pt x="121831" y="57150"/>
                </a:moveTo>
                <a:lnTo>
                  <a:pt x="121183" y="57150"/>
                </a:lnTo>
                <a:lnTo>
                  <a:pt x="120357" y="58420"/>
                </a:lnTo>
                <a:lnTo>
                  <a:pt x="121043" y="58420"/>
                </a:lnTo>
                <a:lnTo>
                  <a:pt x="121831" y="57150"/>
                </a:lnTo>
                <a:close/>
              </a:path>
              <a:path w="322580" h="349250">
                <a:moveTo>
                  <a:pt x="164985" y="55880"/>
                </a:moveTo>
                <a:lnTo>
                  <a:pt x="163068" y="55880"/>
                </a:lnTo>
                <a:lnTo>
                  <a:pt x="163525" y="57150"/>
                </a:lnTo>
                <a:lnTo>
                  <a:pt x="164020" y="57150"/>
                </a:lnTo>
                <a:lnTo>
                  <a:pt x="164553" y="58420"/>
                </a:lnTo>
                <a:lnTo>
                  <a:pt x="167335" y="58420"/>
                </a:lnTo>
                <a:lnTo>
                  <a:pt x="164985" y="55880"/>
                </a:lnTo>
                <a:close/>
              </a:path>
              <a:path w="322580" h="349250">
                <a:moveTo>
                  <a:pt x="202463" y="57150"/>
                </a:moveTo>
                <a:lnTo>
                  <a:pt x="202044" y="57150"/>
                </a:lnTo>
                <a:lnTo>
                  <a:pt x="201841" y="58420"/>
                </a:lnTo>
                <a:lnTo>
                  <a:pt x="202476" y="58420"/>
                </a:lnTo>
                <a:lnTo>
                  <a:pt x="202463" y="57150"/>
                </a:lnTo>
                <a:close/>
              </a:path>
              <a:path w="322580" h="349250">
                <a:moveTo>
                  <a:pt x="204939" y="57150"/>
                </a:moveTo>
                <a:lnTo>
                  <a:pt x="204647" y="57150"/>
                </a:lnTo>
                <a:lnTo>
                  <a:pt x="205079" y="58420"/>
                </a:lnTo>
                <a:lnTo>
                  <a:pt x="205371" y="58420"/>
                </a:lnTo>
                <a:lnTo>
                  <a:pt x="204939" y="57150"/>
                </a:lnTo>
                <a:close/>
              </a:path>
              <a:path w="322580" h="349250">
                <a:moveTo>
                  <a:pt x="213906" y="57150"/>
                </a:moveTo>
                <a:lnTo>
                  <a:pt x="211747" y="57150"/>
                </a:lnTo>
                <a:lnTo>
                  <a:pt x="211912" y="58420"/>
                </a:lnTo>
                <a:lnTo>
                  <a:pt x="213740" y="58420"/>
                </a:lnTo>
                <a:lnTo>
                  <a:pt x="213906" y="57150"/>
                </a:lnTo>
                <a:close/>
              </a:path>
              <a:path w="322580" h="349250">
                <a:moveTo>
                  <a:pt x="223189" y="57150"/>
                </a:moveTo>
                <a:lnTo>
                  <a:pt x="221983" y="57150"/>
                </a:lnTo>
                <a:lnTo>
                  <a:pt x="222885" y="58420"/>
                </a:lnTo>
                <a:lnTo>
                  <a:pt x="223634" y="58420"/>
                </a:lnTo>
                <a:lnTo>
                  <a:pt x="223189" y="57150"/>
                </a:lnTo>
                <a:close/>
              </a:path>
              <a:path w="322580" h="349250">
                <a:moveTo>
                  <a:pt x="225120" y="57150"/>
                </a:moveTo>
                <a:lnTo>
                  <a:pt x="224472" y="57150"/>
                </a:lnTo>
                <a:lnTo>
                  <a:pt x="223634" y="58420"/>
                </a:lnTo>
                <a:lnTo>
                  <a:pt x="224332" y="58420"/>
                </a:lnTo>
                <a:lnTo>
                  <a:pt x="225120" y="57150"/>
                </a:lnTo>
                <a:close/>
              </a:path>
              <a:path w="322580" h="349250">
                <a:moveTo>
                  <a:pt x="169926" y="57150"/>
                </a:moveTo>
                <a:close/>
              </a:path>
              <a:path w="322580" h="349250">
                <a:moveTo>
                  <a:pt x="97497" y="55880"/>
                </a:moveTo>
                <a:lnTo>
                  <a:pt x="96583" y="55880"/>
                </a:lnTo>
                <a:lnTo>
                  <a:pt x="96850" y="57150"/>
                </a:lnTo>
                <a:lnTo>
                  <a:pt x="97332" y="57150"/>
                </a:lnTo>
                <a:lnTo>
                  <a:pt x="97497" y="55880"/>
                </a:lnTo>
                <a:close/>
              </a:path>
              <a:path w="322580" h="349250">
                <a:moveTo>
                  <a:pt x="100418" y="55880"/>
                </a:moveTo>
                <a:lnTo>
                  <a:pt x="99847" y="55880"/>
                </a:lnTo>
                <a:lnTo>
                  <a:pt x="99504" y="57150"/>
                </a:lnTo>
                <a:lnTo>
                  <a:pt x="100698" y="57150"/>
                </a:lnTo>
                <a:lnTo>
                  <a:pt x="100418" y="55880"/>
                </a:lnTo>
                <a:close/>
              </a:path>
              <a:path w="322580" h="349250">
                <a:moveTo>
                  <a:pt x="119468" y="55880"/>
                </a:moveTo>
                <a:lnTo>
                  <a:pt x="117614" y="55880"/>
                </a:lnTo>
                <a:lnTo>
                  <a:pt x="118414" y="57150"/>
                </a:lnTo>
                <a:lnTo>
                  <a:pt x="119024" y="57150"/>
                </a:lnTo>
                <a:lnTo>
                  <a:pt x="119468" y="55880"/>
                </a:lnTo>
                <a:close/>
              </a:path>
              <a:path w="322580" h="349250">
                <a:moveTo>
                  <a:pt x="120741" y="56444"/>
                </a:moveTo>
                <a:lnTo>
                  <a:pt x="120713" y="57150"/>
                </a:lnTo>
                <a:lnTo>
                  <a:pt x="121158" y="57150"/>
                </a:lnTo>
                <a:lnTo>
                  <a:pt x="120741" y="56444"/>
                </a:lnTo>
                <a:close/>
              </a:path>
              <a:path w="322580" h="349250">
                <a:moveTo>
                  <a:pt x="120611" y="54610"/>
                </a:moveTo>
                <a:lnTo>
                  <a:pt x="120319" y="54610"/>
                </a:lnTo>
                <a:lnTo>
                  <a:pt x="121170" y="55880"/>
                </a:lnTo>
                <a:lnTo>
                  <a:pt x="121577" y="57150"/>
                </a:lnTo>
                <a:lnTo>
                  <a:pt x="121869" y="57150"/>
                </a:lnTo>
                <a:lnTo>
                  <a:pt x="121462" y="55880"/>
                </a:lnTo>
                <a:lnTo>
                  <a:pt x="120611" y="54610"/>
                </a:lnTo>
                <a:close/>
              </a:path>
              <a:path w="322580" h="349250">
                <a:moveTo>
                  <a:pt x="122643" y="55880"/>
                </a:moveTo>
                <a:lnTo>
                  <a:pt x="121869" y="57150"/>
                </a:lnTo>
                <a:lnTo>
                  <a:pt x="122123" y="57150"/>
                </a:lnTo>
                <a:lnTo>
                  <a:pt x="122643" y="55880"/>
                </a:lnTo>
                <a:close/>
              </a:path>
              <a:path w="322580" h="349250">
                <a:moveTo>
                  <a:pt x="200774" y="55880"/>
                </a:moveTo>
                <a:lnTo>
                  <a:pt x="199859" y="55880"/>
                </a:lnTo>
                <a:lnTo>
                  <a:pt x="200139" y="57150"/>
                </a:lnTo>
                <a:lnTo>
                  <a:pt x="200685" y="57150"/>
                </a:lnTo>
                <a:lnTo>
                  <a:pt x="200774" y="55880"/>
                </a:lnTo>
                <a:close/>
              </a:path>
              <a:path w="322580" h="349250">
                <a:moveTo>
                  <a:pt x="203695" y="55880"/>
                </a:moveTo>
                <a:lnTo>
                  <a:pt x="203136" y="55880"/>
                </a:lnTo>
                <a:lnTo>
                  <a:pt x="202793" y="57150"/>
                </a:lnTo>
                <a:lnTo>
                  <a:pt x="203987" y="57150"/>
                </a:lnTo>
                <a:lnTo>
                  <a:pt x="203695" y="55880"/>
                </a:lnTo>
                <a:close/>
              </a:path>
              <a:path w="322580" h="349250">
                <a:moveTo>
                  <a:pt x="222758" y="55880"/>
                </a:moveTo>
                <a:lnTo>
                  <a:pt x="220522" y="55880"/>
                </a:lnTo>
                <a:lnTo>
                  <a:pt x="221703" y="57150"/>
                </a:lnTo>
                <a:lnTo>
                  <a:pt x="222313" y="57150"/>
                </a:lnTo>
                <a:lnTo>
                  <a:pt x="222758" y="55880"/>
                </a:lnTo>
                <a:close/>
              </a:path>
              <a:path w="322580" h="349250">
                <a:moveTo>
                  <a:pt x="224030" y="56455"/>
                </a:moveTo>
                <a:lnTo>
                  <a:pt x="224002" y="57150"/>
                </a:lnTo>
                <a:lnTo>
                  <a:pt x="224447" y="57150"/>
                </a:lnTo>
                <a:lnTo>
                  <a:pt x="224030" y="56455"/>
                </a:lnTo>
                <a:close/>
              </a:path>
              <a:path w="322580" h="349250">
                <a:moveTo>
                  <a:pt x="223888" y="54610"/>
                </a:moveTo>
                <a:lnTo>
                  <a:pt x="223596" y="54610"/>
                </a:lnTo>
                <a:lnTo>
                  <a:pt x="224459" y="55880"/>
                </a:lnTo>
                <a:lnTo>
                  <a:pt x="224853" y="57150"/>
                </a:lnTo>
                <a:lnTo>
                  <a:pt x="225158" y="57150"/>
                </a:lnTo>
                <a:lnTo>
                  <a:pt x="224751" y="55880"/>
                </a:lnTo>
                <a:lnTo>
                  <a:pt x="223888" y="54610"/>
                </a:lnTo>
                <a:close/>
              </a:path>
              <a:path w="322580" h="349250">
                <a:moveTo>
                  <a:pt x="225920" y="55880"/>
                </a:moveTo>
                <a:lnTo>
                  <a:pt x="225158" y="57150"/>
                </a:lnTo>
                <a:lnTo>
                  <a:pt x="225412" y="57150"/>
                </a:lnTo>
                <a:lnTo>
                  <a:pt x="225920" y="55880"/>
                </a:lnTo>
                <a:close/>
              </a:path>
              <a:path w="322580" h="349250">
                <a:moveTo>
                  <a:pt x="224053" y="55880"/>
                </a:moveTo>
                <a:lnTo>
                  <a:pt x="223685" y="55880"/>
                </a:lnTo>
                <a:lnTo>
                  <a:pt x="224030" y="56455"/>
                </a:lnTo>
                <a:lnTo>
                  <a:pt x="224053" y="55880"/>
                </a:lnTo>
                <a:close/>
              </a:path>
              <a:path w="322580" h="349250">
                <a:moveTo>
                  <a:pt x="120764" y="55880"/>
                </a:moveTo>
                <a:lnTo>
                  <a:pt x="120408" y="55880"/>
                </a:lnTo>
                <a:lnTo>
                  <a:pt x="120741" y="56444"/>
                </a:lnTo>
                <a:lnTo>
                  <a:pt x="120764" y="55880"/>
                </a:lnTo>
                <a:close/>
              </a:path>
              <a:path w="322580" h="349250">
                <a:moveTo>
                  <a:pt x="56489" y="50800"/>
                </a:moveTo>
                <a:lnTo>
                  <a:pt x="55689" y="50800"/>
                </a:lnTo>
                <a:lnTo>
                  <a:pt x="54737" y="52070"/>
                </a:lnTo>
                <a:lnTo>
                  <a:pt x="54991" y="54610"/>
                </a:lnTo>
                <a:lnTo>
                  <a:pt x="56400" y="55880"/>
                </a:lnTo>
                <a:lnTo>
                  <a:pt x="54978" y="53340"/>
                </a:lnTo>
                <a:lnTo>
                  <a:pt x="56489" y="50800"/>
                </a:lnTo>
                <a:close/>
              </a:path>
              <a:path w="322580" h="349250">
                <a:moveTo>
                  <a:pt x="60744" y="49530"/>
                </a:moveTo>
                <a:lnTo>
                  <a:pt x="58216" y="49530"/>
                </a:lnTo>
                <a:lnTo>
                  <a:pt x="55841" y="52070"/>
                </a:lnTo>
                <a:lnTo>
                  <a:pt x="58394" y="55880"/>
                </a:lnTo>
                <a:lnTo>
                  <a:pt x="57327" y="53340"/>
                </a:lnTo>
                <a:lnTo>
                  <a:pt x="58445" y="50800"/>
                </a:lnTo>
                <a:lnTo>
                  <a:pt x="60744" y="49530"/>
                </a:lnTo>
                <a:close/>
              </a:path>
              <a:path w="322580" h="349250">
                <a:moveTo>
                  <a:pt x="60896" y="49530"/>
                </a:moveTo>
                <a:lnTo>
                  <a:pt x="60744" y="49530"/>
                </a:lnTo>
                <a:lnTo>
                  <a:pt x="58216" y="52070"/>
                </a:lnTo>
                <a:lnTo>
                  <a:pt x="60718" y="55880"/>
                </a:lnTo>
                <a:lnTo>
                  <a:pt x="59817" y="52070"/>
                </a:lnTo>
                <a:lnTo>
                  <a:pt x="60896" y="4953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3538" y="48260"/>
                </a:lnTo>
                <a:lnTo>
                  <a:pt x="60464" y="50800"/>
                </a:lnTo>
                <a:lnTo>
                  <a:pt x="62826" y="55880"/>
                </a:lnTo>
                <a:lnTo>
                  <a:pt x="61874" y="50800"/>
                </a:lnTo>
                <a:lnTo>
                  <a:pt x="64255" y="49615"/>
                </a:lnTo>
                <a:lnTo>
                  <a:pt x="66243" y="48260"/>
                </a:lnTo>
                <a:close/>
              </a:path>
              <a:path w="322580" h="349250">
                <a:moveTo>
                  <a:pt x="98132" y="54610"/>
                </a:moveTo>
                <a:lnTo>
                  <a:pt x="97904" y="54610"/>
                </a:lnTo>
                <a:lnTo>
                  <a:pt x="98005" y="55880"/>
                </a:lnTo>
                <a:lnTo>
                  <a:pt x="98132" y="54610"/>
                </a:lnTo>
                <a:close/>
              </a:path>
              <a:path w="322580" h="349250">
                <a:moveTo>
                  <a:pt x="108788" y="53340"/>
                </a:moveTo>
                <a:lnTo>
                  <a:pt x="108089" y="53340"/>
                </a:lnTo>
                <a:lnTo>
                  <a:pt x="108089" y="54610"/>
                </a:lnTo>
                <a:lnTo>
                  <a:pt x="108458" y="55880"/>
                </a:lnTo>
                <a:lnTo>
                  <a:pt x="110629" y="55880"/>
                </a:lnTo>
                <a:lnTo>
                  <a:pt x="110998" y="54610"/>
                </a:lnTo>
                <a:lnTo>
                  <a:pt x="108788" y="54610"/>
                </a:lnTo>
                <a:lnTo>
                  <a:pt x="108788" y="53340"/>
                </a:lnTo>
                <a:close/>
              </a:path>
              <a:path w="322580" h="349250">
                <a:moveTo>
                  <a:pt x="119888" y="52070"/>
                </a:moveTo>
                <a:lnTo>
                  <a:pt x="119519" y="52070"/>
                </a:lnTo>
                <a:lnTo>
                  <a:pt x="118872" y="53340"/>
                </a:lnTo>
                <a:lnTo>
                  <a:pt x="119253" y="54610"/>
                </a:lnTo>
                <a:lnTo>
                  <a:pt x="120040" y="54610"/>
                </a:lnTo>
                <a:lnTo>
                  <a:pt x="119621" y="55880"/>
                </a:lnTo>
                <a:lnTo>
                  <a:pt x="119900" y="55880"/>
                </a:lnTo>
                <a:lnTo>
                  <a:pt x="120319" y="54610"/>
                </a:lnTo>
                <a:lnTo>
                  <a:pt x="119545" y="53340"/>
                </a:lnTo>
                <a:lnTo>
                  <a:pt x="119164" y="53340"/>
                </a:lnTo>
                <a:lnTo>
                  <a:pt x="119888" y="52070"/>
                </a:lnTo>
                <a:close/>
              </a:path>
              <a:path w="322580" h="349250">
                <a:moveTo>
                  <a:pt x="167513" y="54610"/>
                </a:moveTo>
                <a:lnTo>
                  <a:pt x="154787" y="54610"/>
                </a:lnTo>
                <a:lnTo>
                  <a:pt x="149326" y="55880"/>
                </a:lnTo>
                <a:lnTo>
                  <a:pt x="172974" y="55880"/>
                </a:lnTo>
                <a:lnTo>
                  <a:pt x="167513" y="54610"/>
                </a:lnTo>
                <a:close/>
              </a:path>
              <a:path w="322580" h="349250">
                <a:moveTo>
                  <a:pt x="201422" y="54610"/>
                </a:moveTo>
                <a:lnTo>
                  <a:pt x="201180" y="54610"/>
                </a:lnTo>
                <a:lnTo>
                  <a:pt x="201295" y="55880"/>
                </a:lnTo>
                <a:lnTo>
                  <a:pt x="201422" y="54610"/>
                </a:lnTo>
                <a:close/>
              </a:path>
              <a:path w="322580" h="349250">
                <a:moveTo>
                  <a:pt x="212064" y="53340"/>
                </a:moveTo>
                <a:lnTo>
                  <a:pt x="211366" y="53340"/>
                </a:lnTo>
                <a:lnTo>
                  <a:pt x="211366" y="54610"/>
                </a:lnTo>
                <a:lnTo>
                  <a:pt x="211734" y="55880"/>
                </a:lnTo>
                <a:lnTo>
                  <a:pt x="213918" y="55880"/>
                </a:lnTo>
                <a:lnTo>
                  <a:pt x="214287" y="54610"/>
                </a:lnTo>
                <a:lnTo>
                  <a:pt x="212064" y="54610"/>
                </a:lnTo>
                <a:lnTo>
                  <a:pt x="212064" y="53340"/>
                </a:lnTo>
                <a:close/>
              </a:path>
              <a:path w="322580" h="349250">
                <a:moveTo>
                  <a:pt x="223596" y="54610"/>
                </a:moveTo>
                <a:lnTo>
                  <a:pt x="223316" y="54610"/>
                </a:lnTo>
                <a:lnTo>
                  <a:pt x="222897" y="55880"/>
                </a:lnTo>
                <a:lnTo>
                  <a:pt x="223189" y="55880"/>
                </a:lnTo>
                <a:lnTo>
                  <a:pt x="223596" y="54610"/>
                </a:lnTo>
                <a:close/>
              </a:path>
              <a:path w="322580" h="349250">
                <a:moveTo>
                  <a:pt x="258762" y="48260"/>
                </a:moveTo>
                <a:lnTo>
                  <a:pt x="256057" y="48260"/>
                </a:lnTo>
                <a:lnTo>
                  <a:pt x="258038" y="49530"/>
                </a:lnTo>
                <a:lnTo>
                  <a:pt x="260438" y="50800"/>
                </a:lnTo>
                <a:lnTo>
                  <a:pt x="259473" y="55880"/>
                </a:lnTo>
                <a:lnTo>
                  <a:pt x="261835" y="50800"/>
                </a:lnTo>
                <a:lnTo>
                  <a:pt x="258762" y="48260"/>
                </a:lnTo>
                <a:close/>
              </a:path>
              <a:path w="322580" h="349250">
                <a:moveTo>
                  <a:pt x="263931" y="48260"/>
                </a:moveTo>
                <a:lnTo>
                  <a:pt x="258775" y="48260"/>
                </a:lnTo>
                <a:lnTo>
                  <a:pt x="261404" y="49530"/>
                </a:lnTo>
                <a:lnTo>
                  <a:pt x="262483" y="52070"/>
                </a:lnTo>
                <a:lnTo>
                  <a:pt x="261581" y="55880"/>
                </a:lnTo>
                <a:lnTo>
                  <a:pt x="264083" y="52070"/>
                </a:lnTo>
                <a:lnTo>
                  <a:pt x="261556" y="49530"/>
                </a:lnTo>
                <a:lnTo>
                  <a:pt x="268490" y="49530"/>
                </a:lnTo>
                <a:lnTo>
                  <a:pt x="263931" y="48260"/>
                </a:lnTo>
                <a:close/>
              </a:path>
              <a:path w="322580" h="349250">
                <a:moveTo>
                  <a:pt x="264083" y="49530"/>
                </a:moveTo>
                <a:lnTo>
                  <a:pt x="261569" y="49530"/>
                </a:lnTo>
                <a:lnTo>
                  <a:pt x="263855" y="50800"/>
                </a:lnTo>
                <a:lnTo>
                  <a:pt x="264972" y="53340"/>
                </a:lnTo>
                <a:lnTo>
                  <a:pt x="263918" y="55880"/>
                </a:lnTo>
                <a:lnTo>
                  <a:pt x="266458" y="52070"/>
                </a:lnTo>
                <a:lnTo>
                  <a:pt x="264083" y="49530"/>
                </a:lnTo>
                <a:close/>
              </a:path>
              <a:path w="322580" h="349250">
                <a:moveTo>
                  <a:pt x="268490" y="49530"/>
                </a:moveTo>
                <a:lnTo>
                  <a:pt x="264083" y="49530"/>
                </a:lnTo>
                <a:lnTo>
                  <a:pt x="265811" y="50800"/>
                </a:lnTo>
                <a:lnTo>
                  <a:pt x="267322" y="53340"/>
                </a:lnTo>
                <a:lnTo>
                  <a:pt x="265899" y="55880"/>
                </a:lnTo>
                <a:lnTo>
                  <a:pt x="267322" y="54610"/>
                </a:lnTo>
                <a:lnTo>
                  <a:pt x="267563" y="52070"/>
                </a:lnTo>
                <a:lnTo>
                  <a:pt x="266611" y="50800"/>
                </a:lnTo>
                <a:lnTo>
                  <a:pt x="269201" y="50800"/>
                </a:lnTo>
                <a:lnTo>
                  <a:pt x="268490" y="49530"/>
                </a:lnTo>
                <a:close/>
              </a:path>
              <a:path w="322580" h="349250">
                <a:moveTo>
                  <a:pt x="98171" y="53340"/>
                </a:moveTo>
                <a:lnTo>
                  <a:pt x="97993" y="53340"/>
                </a:lnTo>
                <a:lnTo>
                  <a:pt x="97815" y="54610"/>
                </a:lnTo>
                <a:lnTo>
                  <a:pt x="98361" y="54610"/>
                </a:lnTo>
                <a:lnTo>
                  <a:pt x="98171" y="53340"/>
                </a:lnTo>
                <a:close/>
              </a:path>
              <a:path w="322580" h="349250">
                <a:moveTo>
                  <a:pt x="99085" y="53340"/>
                </a:moveTo>
                <a:lnTo>
                  <a:pt x="98793" y="53340"/>
                </a:lnTo>
                <a:lnTo>
                  <a:pt x="98361" y="54610"/>
                </a:lnTo>
                <a:lnTo>
                  <a:pt x="99072" y="54610"/>
                </a:lnTo>
                <a:lnTo>
                  <a:pt x="99085" y="53340"/>
                </a:lnTo>
                <a:close/>
              </a:path>
              <a:path w="322580" h="349250">
                <a:moveTo>
                  <a:pt x="110998" y="53340"/>
                </a:moveTo>
                <a:lnTo>
                  <a:pt x="110299" y="53340"/>
                </a:lnTo>
                <a:lnTo>
                  <a:pt x="110299" y="54610"/>
                </a:lnTo>
                <a:lnTo>
                  <a:pt x="110998" y="54610"/>
                </a:lnTo>
                <a:lnTo>
                  <a:pt x="110998" y="53340"/>
                </a:lnTo>
                <a:close/>
              </a:path>
              <a:path w="322580" h="349250">
                <a:moveTo>
                  <a:pt x="118071" y="52070"/>
                </a:moveTo>
                <a:lnTo>
                  <a:pt x="117690" y="52070"/>
                </a:lnTo>
                <a:lnTo>
                  <a:pt x="118249" y="53340"/>
                </a:lnTo>
                <a:lnTo>
                  <a:pt x="118579" y="53340"/>
                </a:lnTo>
                <a:lnTo>
                  <a:pt x="117792" y="54610"/>
                </a:lnTo>
                <a:lnTo>
                  <a:pt x="118465" y="54610"/>
                </a:lnTo>
                <a:lnTo>
                  <a:pt x="118872" y="53340"/>
                </a:lnTo>
                <a:lnTo>
                  <a:pt x="118071" y="52070"/>
                </a:lnTo>
                <a:close/>
              </a:path>
              <a:path w="322580" h="349250">
                <a:moveTo>
                  <a:pt x="121704" y="53340"/>
                </a:moveTo>
                <a:lnTo>
                  <a:pt x="121069" y="53340"/>
                </a:lnTo>
                <a:lnTo>
                  <a:pt x="120700" y="54610"/>
                </a:lnTo>
                <a:lnTo>
                  <a:pt x="120980" y="54610"/>
                </a:lnTo>
                <a:lnTo>
                  <a:pt x="121704" y="53340"/>
                </a:lnTo>
                <a:close/>
              </a:path>
              <a:path w="322580" h="349250">
                <a:moveTo>
                  <a:pt x="151523" y="53340"/>
                </a:moveTo>
                <a:lnTo>
                  <a:pt x="148678" y="53340"/>
                </a:lnTo>
                <a:lnTo>
                  <a:pt x="148678" y="54610"/>
                </a:lnTo>
                <a:lnTo>
                  <a:pt x="151434" y="54610"/>
                </a:lnTo>
                <a:lnTo>
                  <a:pt x="151523" y="53340"/>
                </a:lnTo>
                <a:close/>
              </a:path>
              <a:path w="322580" h="349250">
                <a:moveTo>
                  <a:pt x="170408" y="53340"/>
                </a:moveTo>
                <a:lnTo>
                  <a:pt x="151955" y="53340"/>
                </a:lnTo>
                <a:lnTo>
                  <a:pt x="151434" y="54610"/>
                </a:lnTo>
                <a:lnTo>
                  <a:pt x="170942" y="54610"/>
                </a:lnTo>
                <a:lnTo>
                  <a:pt x="170408" y="53340"/>
                </a:lnTo>
                <a:close/>
              </a:path>
              <a:path w="322580" h="349250">
                <a:moveTo>
                  <a:pt x="173685" y="53340"/>
                </a:moveTo>
                <a:lnTo>
                  <a:pt x="170853" y="53340"/>
                </a:lnTo>
                <a:lnTo>
                  <a:pt x="170942" y="54610"/>
                </a:lnTo>
                <a:lnTo>
                  <a:pt x="173685" y="54610"/>
                </a:lnTo>
                <a:lnTo>
                  <a:pt x="173685" y="53340"/>
                </a:lnTo>
                <a:close/>
              </a:path>
              <a:path w="322580" h="349250">
                <a:moveTo>
                  <a:pt x="201460" y="53340"/>
                </a:moveTo>
                <a:lnTo>
                  <a:pt x="201282" y="53340"/>
                </a:lnTo>
                <a:lnTo>
                  <a:pt x="201091" y="54610"/>
                </a:lnTo>
                <a:lnTo>
                  <a:pt x="201650" y="54610"/>
                </a:lnTo>
                <a:lnTo>
                  <a:pt x="201460" y="53340"/>
                </a:lnTo>
                <a:close/>
              </a:path>
              <a:path w="322580" h="349250">
                <a:moveTo>
                  <a:pt x="202361" y="53340"/>
                </a:moveTo>
                <a:lnTo>
                  <a:pt x="202069" y="53340"/>
                </a:lnTo>
                <a:lnTo>
                  <a:pt x="201650" y="54610"/>
                </a:lnTo>
                <a:lnTo>
                  <a:pt x="202361" y="54610"/>
                </a:lnTo>
                <a:lnTo>
                  <a:pt x="202361" y="53340"/>
                </a:lnTo>
                <a:close/>
              </a:path>
              <a:path w="322580" h="349250">
                <a:moveTo>
                  <a:pt x="214287" y="53340"/>
                </a:moveTo>
                <a:lnTo>
                  <a:pt x="213588" y="53340"/>
                </a:lnTo>
                <a:lnTo>
                  <a:pt x="213588" y="54610"/>
                </a:lnTo>
                <a:lnTo>
                  <a:pt x="214287" y="54610"/>
                </a:lnTo>
                <a:lnTo>
                  <a:pt x="214287" y="53340"/>
                </a:lnTo>
                <a:close/>
              </a:path>
              <a:path w="322580" h="349250">
                <a:moveTo>
                  <a:pt x="222161" y="53340"/>
                </a:moveTo>
                <a:lnTo>
                  <a:pt x="221856" y="53340"/>
                </a:lnTo>
                <a:lnTo>
                  <a:pt x="221081" y="54610"/>
                </a:lnTo>
                <a:lnTo>
                  <a:pt x="221297" y="54610"/>
                </a:lnTo>
                <a:lnTo>
                  <a:pt x="222161" y="53340"/>
                </a:lnTo>
                <a:close/>
              </a:path>
              <a:path w="322580" h="349250">
                <a:moveTo>
                  <a:pt x="223018" y="54282"/>
                </a:moveTo>
                <a:lnTo>
                  <a:pt x="223215" y="54610"/>
                </a:lnTo>
                <a:lnTo>
                  <a:pt x="223018" y="54282"/>
                </a:lnTo>
                <a:close/>
              </a:path>
              <a:path w="322580" h="349250">
                <a:moveTo>
                  <a:pt x="224980" y="53340"/>
                </a:moveTo>
                <a:lnTo>
                  <a:pt x="224345" y="53340"/>
                </a:lnTo>
                <a:lnTo>
                  <a:pt x="223608" y="54610"/>
                </a:lnTo>
                <a:lnTo>
                  <a:pt x="224269" y="54610"/>
                </a:lnTo>
                <a:lnTo>
                  <a:pt x="224980" y="53340"/>
                </a:lnTo>
                <a:close/>
              </a:path>
              <a:path w="322580" h="349250">
                <a:moveTo>
                  <a:pt x="222453" y="53340"/>
                </a:moveTo>
                <a:lnTo>
                  <a:pt x="222161" y="53340"/>
                </a:lnTo>
                <a:lnTo>
                  <a:pt x="223018" y="54282"/>
                </a:lnTo>
                <a:lnTo>
                  <a:pt x="222453" y="53340"/>
                </a:lnTo>
                <a:close/>
              </a:path>
              <a:path w="322580" h="349250">
                <a:moveTo>
                  <a:pt x="99771" y="52070"/>
                </a:moveTo>
                <a:lnTo>
                  <a:pt x="99428" y="52070"/>
                </a:lnTo>
                <a:lnTo>
                  <a:pt x="99771" y="53340"/>
                </a:lnTo>
                <a:lnTo>
                  <a:pt x="100139" y="53340"/>
                </a:lnTo>
                <a:lnTo>
                  <a:pt x="99771" y="52070"/>
                </a:lnTo>
                <a:close/>
              </a:path>
              <a:path w="322580" h="349250">
                <a:moveTo>
                  <a:pt x="100812" y="52070"/>
                </a:moveTo>
                <a:lnTo>
                  <a:pt x="100469" y="52070"/>
                </a:lnTo>
                <a:lnTo>
                  <a:pt x="100139" y="53340"/>
                </a:lnTo>
                <a:lnTo>
                  <a:pt x="100888" y="53340"/>
                </a:lnTo>
                <a:lnTo>
                  <a:pt x="100812" y="52070"/>
                </a:lnTo>
                <a:close/>
              </a:path>
              <a:path w="322580" h="349250">
                <a:moveTo>
                  <a:pt x="108661" y="50800"/>
                </a:moveTo>
                <a:lnTo>
                  <a:pt x="107962" y="50800"/>
                </a:lnTo>
                <a:lnTo>
                  <a:pt x="108000" y="52204"/>
                </a:lnTo>
                <a:lnTo>
                  <a:pt x="108318" y="53340"/>
                </a:lnTo>
                <a:lnTo>
                  <a:pt x="110769" y="53340"/>
                </a:lnTo>
                <a:lnTo>
                  <a:pt x="111125" y="52070"/>
                </a:lnTo>
                <a:lnTo>
                  <a:pt x="108661" y="52070"/>
                </a:lnTo>
                <a:lnTo>
                  <a:pt x="108661" y="50800"/>
                </a:lnTo>
                <a:close/>
              </a:path>
              <a:path w="322580" h="349250">
                <a:moveTo>
                  <a:pt x="149164" y="52154"/>
                </a:moveTo>
                <a:lnTo>
                  <a:pt x="146888" y="53340"/>
                </a:lnTo>
                <a:lnTo>
                  <a:pt x="148666" y="53340"/>
                </a:lnTo>
                <a:lnTo>
                  <a:pt x="149164" y="52154"/>
                </a:lnTo>
                <a:close/>
              </a:path>
              <a:path w="322580" h="349250">
                <a:moveTo>
                  <a:pt x="156984" y="50800"/>
                </a:moveTo>
                <a:lnTo>
                  <a:pt x="154787" y="50800"/>
                </a:lnTo>
                <a:lnTo>
                  <a:pt x="149326" y="52070"/>
                </a:lnTo>
                <a:lnTo>
                  <a:pt x="149194" y="52138"/>
                </a:lnTo>
                <a:lnTo>
                  <a:pt x="149110" y="53340"/>
                </a:lnTo>
                <a:lnTo>
                  <a:pt x="149656" y="53340"/>
                </a:lnTo>
                <a:lnTo>
                  <a:pt x="149961" y="52070"/>
                </a:lnTo>
                <a:lnTo>
                  <a:pt x="156184" y="52070"/>
                </a:lnTo>
                <a:lnTo>
                  <a:pt x="156984" y="50800"/>
                </a:lnTo>
                <a:close/>
              </a:path>
              <a:path w="322580" h="349250">
                <a:moveTo>
                  <a:pt x="152019" y="52070"/>
                </a:moveTo>
                <a:lnTo>
                  <a:pt x="150710" y="52070"/>
                </a:lnTo>
                <a:lnTo>
                  <a:pt x="151015" y="53340"/>
                </a:lnTo>
                <a:lnTo>
                  <a:pt x="152019" y="53340"/>
                </a:lnTo>
                <a:lnTo>
                  <a:pt x="152019" y="52070"/>
                </a:lnTo>
                <a:close/>
              </a:path>
              <a:path w="322580" h="349250">
                <a:moveTo>
                  <a:pt x="154495" y="52070"/>
                </a:moveTo>
                <a:lnTo>
                  <a:pt x="153504" y="52070"/>
                </a:lnTo>
                <a:lnTo>
                  <a:pt x="153504" y="53340"/>
                </a:lnTo>
                <a:lnTo>
                  <a:pt x="154495" y="53340"/>
                </a:lnTo>
                <a:lnTo>
                  <a:pt x="154495" y="52070"/>
                </a:lnTo>
                <a:close/>
              </a:path>
              <a:path w="322580" h="349250">
                <a:moveTo>
                  <a:pt x="157251" y="52070"/>
                </a:moveTo>
                <a:lnTo>
                  <a:pt x="156108" y="52070"/>
                </a:lnTo>
                <a:lnTo>
                  <a:pt x="156108" y="53340"/>
                </a:lnTo>
                <a:lnTo>
                  <a:pt x="157251" y="53340"/>
                </a:lnTo>
                <a:lnTo>
                  <a:pt x="157251" y="52070"/>
                </a:lnTo>
                <a:close/>
              </a:path>
              <a:path w="322580" h="349250">
                <a:moveTo>
                  <a:pt x="159613" y="52070"/>
                </a:moveTo>
                <a:lnTo>
                  <a:pt x="158991" y="52070"/>
                </a:lnTo>
                <a:lnTo>
                  <a:pt x="158991" y="53340"/>
                </a:lnTo>
                <a:lnTo>
                  <a:pt x="159550" y="53340"/>
                </a:lnTo>
                <a:lnTo>
                  <a:pt x="159613" y="52070"/>
                </a:lnTo>
                <a:close/>
              </a:path>
              <a:path w="322580" h="349250">
                <a:moveTo>
                  <a:pt x="160667" y="50800"/>
                </a:moveTo>
                <a:lnTo>
                  <a:pt x="159994" y="50800"/>
                </a:lnTo>
                <a:lnTo>
                  <a:pt x="159791" y="52070"/>
                </a:lnTo>
                <a:lnTo>
                  <a:pt x="159677" y="53340"/>
                </a:lnTo>
                <a:lnTo>
                  <a:pt x="160248" y="53340"/>
                </a:lnTo>
                <a:lnTo>
                  <a:pt x="160248" y="52070"/>
                </a:lnTo>
                <a:lnTo>
                  <a:pt x="160667" y="50800"/>
                </a:lnTo>
                <a:close/>
              </a:path>
              <a:path w="322580" h="349250">
                <a:moveTo>
                  <a:pt x="162382" y="50800"/>
                </a:moveTo>
                <a:lnTo>
                  <a:pt x="161696" y="50800"/>
                </a:lnTo>
                <a:lnTo>
                  <a:pt x="162115" y="52070"/>
                </a:lnTo>
                <a:lnTo>
                  <a:pt x="162115" y="53340"/>
                </a:lnTo>
                <a:lnTo>
                  <a:pt x="162699" y="53340"/>
                </a:lnTo>
                <a:lnTo>
                  <a:pt x="162763" y="52070"/>
                </a:lnTo>
                <a:lnTo>
                  <a:pt x="162585" y="52070"/>
                </a:lnTo>
                <a:lnTo>
                  <a:pt x="162382" y="50800"/>
                </a:lnTo>
                <a:close/>
              </a:path>
              <a:path w="322580" h="349250">
                <a:moveTo>
                  <a:pt x="163372" y="52070"/>
                </a:moveTo>
                <a:lnTo>
                  <a:pt x="162763" y="52070"/>
                </a:lnTo>
                <a:lnTo>
                  <a:pt x="162826" y="53340"/>
                </a:lnTo>
                <a:lnTo>
                  <a:pt x="163372" y="53340"/>
                </a:lnTo>
                <a:lnTo>
                  <a:pt x="163372" y="52070"/>
                </a:lnTo>
                <a:close/>
              </a:path>
              <a:path w="322580" h="349250">
                <a:moveTo>
                  <a:pt x="166268" y="52070"/>
                </a:moveTo>
                <a:lnTo>
                  <a:pt x="165112" y="52070"/>
                </a:lnTo>
                <a:lnTo>
                  <a:pt x="165112" y="53340"/>
                </a:lnTo>
                <a:lnTo>
                  <a:pt x="166268" y="53340"/>
                </a:lnTo>
                <a:lnTo>
                  <a:pt x="166268" y="52070"/>
                </a:lnTo>
                <a:close/>
              </a:path>
              <a:path w="322580" h="349250">
                <a:moveTo>
                  <a:pt x="168871" y="52070"/>
                </a:moveTo>
                <a:lnTo>
                  <a:pt x="167881" y="52070"/>
                </a:lnTo>
                <a:lnTo>
                  <a:pt x="167881" y="53340"/>
                </a:lnTo>
                <a:lnTo>
                  <a:pt x="168871" y="53340"/>
                </a:lnTo>
                <a:lnTo>
                  <a:pt x="168871" y="52070"/>
                </a:lnTo>
                <a:close/>
              </a:path>
              <a:path w="322580" h="349250">
                <a:moveTo>
                  <a:pt x="171665" y="52070"/>
                </a:moveTo>
                <a:lnTo>
                  <a:pt x="170357" y="52070"/>
                </a:lnTo>
                <a:lnTo>
                  <a:pt x="170357" y="53340"/>
                </a:lnTo>
                <a:lnTo>
                  <a:pt x="171361" y="53340"/>
                </a:lnTo>
                <a:lnTo>
                  <a:pt x="171665" y="52070"/>
                </a:lnTo>
                <a:close/>
              </a:path>
              <a:path w="322580" h="349250">
                <a:moveTo>
                  <a:pt x="167513" y="50800"/>
                </a:moveTo>
                <a:lnTo>
                  <a:pt x="165392" y="50800"/>
                </a:lnTo>
                <a:lnTo>
                  <a:pt x="166192" y="52070"/>
                </a:lnTo>
                <a:lnTo>
                  <a:pt x="172415" y="52070"/>
                </a:lnTo>
                <a:lnTo>
                  <a:pt x="172720" y="53340"/>
                </a:lnTo>
                <a:lnTo>
                  <a:pt x="173316" y="53340"/>
                </a:lnTo>
                <a:lnTo>
                  <a:pt x="173192" y="52204"/>
                </a:lnTo>
                <a:lnTo>
                  <a:pt x="172974" y="52070"/>
                </a:lnTo>
                <a:lnTo>
                  <a:pt x="167513" y="50800"/>
                </a:lnTo>
                <a:close/>
              </a:path>
              <a:path w="322580" h="349250">
                <a:moveTo>
                  <a:pt x="173232" y="52204"/>
                </a:moveTo>
                <a:lnTo>
                  <a:pt x="173697" y="53340"/>
                </a:lnTo>
                <a:lnTo>
                  <a:pt x="175412" y="53340"/>
                </a:lnTo>
                <a:lnTo>
                  <a:pt x="173232" y="52204"/>
                </a:lnTo>
                <a:close/>
              </a:path>
              <a:path w="322580" h="349250">
                <a:moveTo>
                  <a:pt x="203047" y="52070"/>
                </a:moveTo>
                <a:lnTo>
                  <a:pt x="202717" y="52070"/>
                </a:lnTo>
                <a:lnTo>
                  <a:pt x="203047" y="53340"/>
                </a:lnTo>
                <a:lnTo>
                  <a:pt x="203428" y="53340"/>
                </a:lnTo>
                <a:lnTo>
                  <a:pt x="203047" y="52070"/>
                </a:lnTo>
                <a:close/>
              </a:path>
              <a:path w="322580" h="349250">
                <a:moveTo>
                  <a:pt x="204089" y="52070"/>
                </a:moveTo>
                <a:lnTo>
                  <a:pt x="203746" y="52070"/>
                </a:lnTo>
                <a:lnTo>
                  <a:pt x="203428" y="53340"/>
                </a:lnTo>
                <a:lnTo>
                  <a:pt x="204177" y="53340"/>
                </a:lnTo>
                <a:lnTo>
                  <a:pt x="204089" y="52070"/>
                </a:lnTo>
                <a:close/>
              </a:path>
              <a:path w="322580" h="349250">
                <a:moveTo>
                  <a:pt x="211937" y="50800"/>
                </a:moveTo>
                <a:lnTo>
                  <a:pt x="211251" y="50800"/>
                </a:lnTo>
                <a:lnTo>
                  <a:pt x="211288" y="52204"/>
                </a:lnTo>
                <a:lnTo>
                  <a:pt x="211594" y="53340"/>
                </a:lnTo>
                <a:lnTo>
                  <a:pt x="214058" y="53340"/>
                </a:lnTo>
                <a:lnTo>
                  <a:pt x="214401" y="52070"/>
                </a:lnTo>
                <a:lnTo>
                  <a:pt x="211937" y="52070"/>
                </a:lnTo>
                <a:lnTo>
                  <a:pt x="211937" y="50800"/>
                </a:lnTo>
                <a:close/>
              </a:path>
              <a:path w="322580" h="349250">
                <a:moveTo>
                  <a:pt x="221361" y="52070"/>
                </a:moveTo>
                <a:lnTo>
                  <a:pt x="220967" y="52070"/>
                </a:lnTo>
                <a:lnTo>
                  <a:pt x="221538" y="53340"/>
                </a:lnTo>
                <a:lnTo>
                  <a:pt x="222148" y="53340"/>
                </a:lnTo>
                <a:lnTo>
                  <a:pt x="221361" y="52070"/>
                </a:lnTo>
                <a:close/>
              </a:path>
              <a:path w="322580" h="349250">
                <a:moveTo>
                  <a:pt x="223431" y="52070"/>
                </a:moveTo>
                <a:lnTo>
                  <a:pt x="222796" y="52070"/>
                </a:lnTo>
                <a:lnTo>
                  <a:pt x="222148" y="53340"/>
                </a:lnTo>
                <a:lnTo>
                  <a:pt x="222834" y="53340"/>
                </a:lnTo>
                <a:lnTo>
                  <a:pt x="223431" y="52070"/>
                </a:lnTo>
                <a:close/>
              </a:path>
              <a:path w="322580" h="349250">
                <a:moveTo>
                  <a:pt x="112356" y="49530"/>
                </a:moveTo>
                <a:lnTo>
                  <a:pt x="106743" y="49530"/>
                </a:lnTo>
                <a:lnTo>
                  <a:pt x="106819" y="52070"/>
                </a:lnTo>
                <a:lnTo>
                  <a:pt x="107835" y="52070"/>
                </a:lnTo>
                <a:lnTo>
                  <a:pt x="107797" y="50800"/>
                </a:lnTo>
                <a:lnTo>
                  <a:pt x="112356" y="50800"/>
                </a:lnTo>
                <a:lnTo>
                  <a:pt x="112356" y="49530"/>
                </a:lnTo>
                <a:close/>
              </a:path>
              <a:path w="322580" h="349250">
                <a:moveTo>
                  <a:pt x="111125" y="50800"/>
                </a:moveTo>
                <a:lnTo>
                  <a:pt x="110426" y="50800"/>
                </a:lnTo>
                <a:lnTo>
                  <a:pt x="110426" y="52070"/>
                </a:lnTo>
                <a:lnTo>
                  <a:pt x="111125" y="52070"/>
                </a:lnTo>
                <a:lnTo>
                  <a:pt x="111125" y="50800"/>
                </a:lnTo>
                <a:close/>
              </a:path>
              <a:path w="322580" h="349250">
                <a:moveTo>
                  <a:pt x="118808" y="49530"/>
                </a:moveTo>
                <a:lnTo>
                  <a:pt x="114122" y="49530"/>
                </a:lnTo>
                <a:lnTo>
                  <a:pt x="114071" y="50800"/>
                </a:lnTo>
                <a:lnTo>
                  <a:pt x="113931" y="52070"/>
                </a:lnTo>
                <a:lnTo>
                  <a:pt x="115011" y="52070"/>
                </a:lnTo>
                <a:lnTo>
                  <a:pt x="115100" y="50800"/>
                </a:lnTo>
                <a:lnTo>
                  <a:pt x="121253" y="50800"/>
                </a:lnTo>
                <a:lnTo>
                  <a:pt x="118808" y="49530"/>
                </a:lnTo>
                <a:close/>
              </a:path>
              <a:path w="322580" h="349250">
                <a:moveTo>
                  <a:pt x="159156" y="50800"/>
                </a:moveTo>
                <a:lnTo>
                  <a:pt x="156984" y="50800"/>
                </a:lnTo>
                <a:lnTo>
                  <a:pt x="156819" y="52070"/>
                </a:lnTo>
                <a:lnTo>
                  <a:pt x="159372" y="52070"/>
                </a:lnTo>
                <a:lnTo>
                  <a:pt x="159156" y="50800"/>
                </a:lnTo>
                <a:close/>
              </a:path>
              <a:path w="322580" h="349250">
                <a:moveTo>
                  <a:pt x="165392" y="50800"/>
                </a:moveTo>
                <a:lnTo>
                  <a:pt x="163220" y="50800"/>
                </a:lnTo>
                <a:lnTo>
                  <a:pt x="163004" y="52070"/>
                </a:lnTo>
                <a:lnTo>
                  <a:pt x="165557" y="52070"/>
                </a:lnTo>
                <a:lnTo>
                  <a:pt x="165392" y="50800"/>
                </a:lnTo>
                <a:close/>
              </a:path>
              <a:path w="322580" h="349250">
                <a:moveTo>
                  <a:pt x="215633" y="49530"/>
                </a:moveTo>
                <a:lnTo>
                  <a:pt x="210019" y="49530"/>
                </a:lnTo>
                <a:lnTo>
                  <a:pt x="210096" y="52070"/>
                </a:lnTo>
                <a:lnTo>
                  <a:pt x="211112" y="52070"/>
                </a:lnTo>
                <a:lnTo>
                  <a:pt x="211074" y="50800"/>
                </a:lnTo>
                <a:lnTo>
                  <a:pt x="215633" y="50800"/>
                </a:lnTo>
                <a:lnTo>
                  <a:pt x="215633" y="49530"/>
                </a:lnTo>
                <a:close/>
              </a:path>
              <a:path w="322580" h="349250">
                <a:moveTo>
                  <a:pt x="214401" y="50800"/>
                </a:moveTo>
                <a:lnTo>
                  <a:pt x="213715" y="50800"/>
                </a:lnTo>
                <a:lnTo>
                  <a:pt x="213715" y="52070"/>
                </a:lnTo>
                <a:lnTo>
                  <a:pt x="214401" y="52070"/>
                </a:lnTo>
                <a:lnTo>
                  <a:pt x="214401" y="50800"/>
                </a:lnTo>
                <a:close/>
              </a:path>
              <a:path w="322580" h="349250">
                <a:moveTo>
                  <a:pt x="222097" y="49530"/>
                </a:moveTo>
                <a:lnTo>
                  <a:pt x="217398" y="49530"/>
                </a:lnTo>
                <a:lnTo>
                  <a:pt x="217347" y="50800"/>
                </a:lnTo>
                <a:lnTo>
                  <a:pt x="217208" y="52070"/>
                </a:lnTo>
                <a:lnTo>
                  <a:pt x="218287" y="52070"/>
                </a:lnTo>
                <a:lnTo>
                  <a:pt x="218376" y="50800"/>
                </a:lnTo>
                <a:lnTo>
                  <a:pt x="224542" y="50800"/>
                </a:lnTo>
                <a:lnTo>
                  <a:pt x="222097" y="49530"/>
                </a:lnTo>
                <a:close/>
              </a:path>
              <a:path w="322580" h="349250">
                <a:moveTo>
                  <a:pt x="154787" y="49530"/>
                </a:moveTo>
                <a:lnTo>
                  <a:pt x="147586" y="49530"/>
                </a:lnTo>
                <a:lnTo>
                  <a:pt x="146964" y="50800"/>
                </a:lnTo>
                <a:lnTo>
                  <a:pt x="149326" y="50800"/>
                </a:lnTo>
                <a:lnTo>
                  <a:pt x="154787" y="49530"/>
                </a:lnTo>
                <a:close/>
              </a:path>
              <a:path w="322580" h="349250">
                <a:moveTo>
                  <a:pt x="178168" y="43180"/>
                </a:moveTo>
                <a:lnTo>
                  <a:pt x="177469" y="43180"/>
                </a:lnTo>
                <a:lnTo>
                  <a:pt x="177635" y="43697"/>
                </a:lnTo>
                <a:lnTo>
                  <a:pt x="178777" y="45720"/>
                </a:lnTo>
                <a:lnTo>
                  <a:pt x="179057" y="45720"/>
                </a:lnTo>
                <a:lnTo>
                  <a:pt x="178473" y="46990"/>
                </a:lnTo>
                <a:lnTo>
                  <a:pt x="177228" y="49530"/>
                </a:lnTo>
                <a:lnTo>
                  <a:pt x="176949" y="49530"/>
                </a:lnTo>
                <a:lnTo>
                  <a:pt x="176453" y="50800"/>
                </a:lnTo>
                <a:lnTo>
                  <a:pt x="177634" y="50800"/>
                </a:lnTo>
                <a:lnTo>
                  <a:pt x="179311" y="48260"/>
                </a:lnTo>
                <a:lnTo>
                  <a:pt x="180911" y="44450"/>
                </a:lnTo>
                <a:lnTo>
                  <a:pt x="179158" y="44450"/>
                </a:lnTo>
                <a:lnTo>
                  <a:pt x="178168" y="43180"/>
                </a:lnTo>
                <a:close/>
              </a:path>
              <a:path w="322580" h="349250">
                <a:moveTo>
                  <a:pt x="66243" y="48260"/>
                </a:moveTo>
                <a:lnTo>
                  <a:pt x="64262" y="49530"/>
                </a:lnTo>
                <a:lnTo>
                  <a:pt x="64427" y="49530"/>
                </a:lnTo>
                <a:lnTo>
                  <a:pt x="66243" y="48260"/>
                </a:lnTo>
                <a:close/>
              </a:path>
              <a:path w="322580" h="349250">
                <a:moveTo>
                  <a:pt x="256057" y="48260"/>
                </a:moveTo>
                <a:lnTo>
                  <a:pt x="257873" y="49530"/>
                </a:lnTo>
                <a:lnTo>
                  <a:pt x="258045" y="49615"/>
                </a:lnTo>
                <a:lnTo>
                  <a:pt x="256057" y="48260"/>
                </a:lnTo>
                <a:close/>
              </a:path>
              <a:path w="322580" h="349250">
                <a:moveTo>
                  <a:pt x="83921" y="43180"/>
                </a:moveTo>
                <a:lnTo>
                  <a:pt x="82461" y="43180"/>
                </a:lnTo>
                <a:lnTo>
                  <a:pt x="83921" y="44450"/>
                </a:lnTo>
                <a:lnTo>
                  <a:pt x="83972" y="46990"/>
                </a:lnTo>
                <a:lnTo>
                  <a:pt x="83413" y="49530"/>
                </a:lnTo>
                <a:lnTo>
                  <a:pt x="84924" y="46990"/>
                </a:lnTo>
                <a:lnTo>
                  <a:pt x="84696" y="44450"/>
                </a:lnTo>
                <a:lnTo>
                  <a:pt x="83921" y="43180"/>
                </a:lnTo>
                <a:close/>
              </a:path>
              <a:path w="322580" h="349250">
                <a:moveTo>
                  <a:pt x="111975" y="48260"/>
                </a:moveTo>
                <a:lnTo>
                  <a:pt x="107111" y="48260"/>
                </a:lnTo>
                <a:lnTo>
                  <a:pt x="107861" y="49530"/>
                </a:lnTo>
                <a:lnTo>
                  <a:pt x="111226" y="49530"/>
                </a:lnTo>
                <a:lnTo>
                  <a:pt x="111975" y="48260"/>
                </a:lnTo>
                <a:close/>
              </a:path>
              <a:path w="322580" h="349250">
                <a:moveTo>
                  <a:pt x="146316" y="48260"/>
                </a:moveTo>
                <a:lnTo>
                  <a:pt x="145389" y="48260"/>
                </a:lnTo>
                <a:lnTo>
                  <a:pt x="145148" y="49530"/>
                </a:lnTo>
                <a:lnTo>
                  <a:pt x="147015" y="49530"/>
                </a:lnTo>
                <a:lnTo>
                  <a:pt x="146316" y="48260"/>
                </a:lnTo>
                <a:close/>
              </a:path>
              <a:path w="322580" h="349250">
                <a:moveTo>
                  <a:pt x="152158" y="48260"/>
                </a:moveTo>
                <a:lnTo>
                  <a:pt x="151638" y="48260"/>
                </a:lnTo>
                <a:lnTo>
                  <a:pt x="152323" y="49530"/>
                </a:lnTo>
                <a:lnTo>
                  <a:pt x="153581" y="49530"/>
                </a:lnTo>
                <a:lnTo>
                  <a:pt x="152158" y="48260"/>
                </a:lnTo>
                <a:close/>
              </a:path>
              <a:path w="322580" h="349250">
                <a:moveTo>
                  <a:pt x="167360" y="48260"/>
                </a:moveTo>
                <a:lnTo>
                  <a:pt x="155003" y="48260"/>
                </a:lnTo>
                <a:lnTo>
                  <a:pt x="153581" y="49530"/>
                </a:lnTo>
                <a:lnTo>
                  <a:pt x="168795" y="49530"/>
                </a:lnTo>
                <a:lnTo>
                  <a:pt x="167360" y="48260"/>
                </a:lnTo>
                <a:close/>
              </a:path>
              <a:path w="322580" h="349250">
                <a:moveTo>
                  <a:pt x="170738" y="48260"/>
                </a:moveTo>
                <a:lnTo>
                  <a:pt x="170218" y="48260"/>
                </a:lnTo>
                <a:lnTo>
                  <a:pt x="168795" y="49530"/>
                </a:lnTo>
                <a:lnTo>
                  <a:pt x="170053" y="49530"/>
                </a:lnTo>
                <a:lnTo>
                  <a:pt x="170738" y="48260"/>
                </a:lnTo>
                <a:close/>
              </a:path>
              <a:path w="322580" h="349250">
                <a:moveTo>
                  <a:pt x="175031" y="44450"/>
                </a:moveTo>
                <a:lnTo>
                  <a:pt x="174459" y="44450"/>
                </a:lnTo>
                <a:lnTo>
                  <a:pt x="174274" y="44586"/>
                </a:lnTo>
                <a:lnTo>
                  <a:pt x="173685" y="45720"/>
                </a:lnTo>
                <a:lnTo>
                  <a:pt x="175082" y="45720"/>
                </a:lnTo>
                <a:lnTo>
                  <a:pt x="175768" y="46990"/>
                </a:lnTo>
                <a:lnTo>
                  <a:pt x="174993" y="48260"/>
                </a:lnTo>
                <a:lnTo>
                  <a:pt x="176060" y="48260"/>
                </a:lnTo>
                <a:lnTo>
                  <a:pt x="175348" y="49530"/>
                </a:lnTo>
                <a:lnTo>
                  <a:pt x="177228" y="49530"/>
                </a:lnTo>
                <a:lnTo>
                  <a:pt x="176352" y="46990"/>
                </a:lnTo>
                <a:lnTo>
                  <a:pt x="176161" y="46990"/>
                </a:lnTo>
                <a:lnTo>
                  <a:pt x="175450" y="45720"/>
                </a:lnTo>
                <a:lnTo>
                  <a:pt x="175031" y="44450"/>
                </a:lnTo>
                <a:close/>
              </a:path>
              <a:path w="322580" h="349250">
                <a:moveTo>
                  <a:pt x="215252" y="48260"/>
                </a:moveTo>
                <a:lnTo>
                  <a:pt x="210400" y="48260"/>
                </a:lnTo>
                <a:lnTo>
                  <a:pt x="211137" y="49530"/>
                </a:lnTo>
                <a:lnTo>
                  <a:pt x="214503" y="49530"/>
                </a:lnTo>
                <a:lnTo>
                  <a:pt x="215252" y="48260"/>
                </a:lnTo>
                <a:close/>
              </a:path>
              <a:path w="322580" h="349250">
                <a:moveTo>
                  <a:pt x="239852" y="43180"/>
                </a:moveTo>
                <a:lnTo>
                  <a:pt x="238379" y="43180"/>
                </a:lnTo>
                <a:lnTo>
                  <a:pt x="237604" y="44450"/>
                </a:lnTo>
                <a:lnTo>
                  <a:pt x="237375" y="46990"/>
                </a:lnTo>
                <a:lnTo>
                  <a:pt x="238887" y="49530"/>
                </a:lnTo>
                <a:lnTo>
                  <a:pt x="238328" y="46990"/>
                </a:lnTo>
                <a:lnTo>
                  <a:pt x="238379" y="44450"/>
                </a:lnTo>
                <a:lnTo>
                  <a:pt x="239852" y="43180"/>
                </a:lnTo>
                <a:close/>
              </a:path>
              <a:path w="322580" h="349250">
                <a:moveTo>
                  <a:pt x="81711" y="43180"/>
                </a:moveTo>
                <a:lnTo>
                  <a:pt x="80403" y="43180"/>
                </a:lnTo>
                <a:lnTo>
                  <a:pt x="81775" y="44450"/>
                </a:lnTo>
                <a:lnTo>
                  <a:pt x="82270" y="46990"/>
                </a:lnTo>
                <a:lnTo>
                  <a:pt x="82029" y="48260"/>
                </a:lnTo>
                <a:lnTo>
                  <a:pt x="83032" y="46990"/>
                </a:lnTo>
                <a:lnTo>
                  <a:pt x="82791" y="44450"/>
                </a:lnTo>
                <a:lnTo>
                  <a:pt x="81711" y="43180"/>
                </a:lnTo>
                <a:close/>
              </a:path>
              <a:path w="322580" h="349250">
                <a:moveTo>
                  <a:pt x="108419" y="44450"/>
                </a:moveTo>
                <a:lnTo>
                  <a:pt x="107581" y="44450"/>
                </a:lnTo>
                <a:lnTo>
                  <a:pt x="106997" y="45720"/>
                </a:lnTo>
                <a:lnTo>
                  <a:pt x="106629" y="45720"/>
                </a:lnTo>
                <a:lnTo>
                  <a:pt x="106629" y="48260"/>
                </a:lnTo>
                <a:lnTo>
                  <a:pt x="107492" y="48260"/>
                </a:lnTo>
                <a:lnTo>
                  <a:pt x="107492" y="45720"/>
                </a:lnTo>
                <a:lnTo>
                  <a:pt x="108419" y="44450"/>
                </a:lnTo>
                <a:close/>
              </a:path>
              <a:path w="322580" h="349250">
                <a:moveTo>
                  <a:pt x="111506" y="44450"/>
                </a:moveTo>
                <a:lnTo>
                  <a:pt x="110680" y="44450"/>
                </a:lnTo>
                <a:lnTo>
                  <a:pt x="111594" y="45720"/>
                </a:lnTo>
                <a:lnTo>
                  <a:pt x="111594" y="48260"/>
                </a:lnTo>
                <a:lnTo>
                  <a:pt x="112471" y="48260"/>
                </a:lnTo>
                <a:lnTo>
                  <a:pt x="112471" y="45720"/>
                </a:lnTo>
                <a:lnTo>
                  <a:pt x="112090" y="45720"/>
                </a:lnTo>
                <a:lnTo>
                  <a:pt x="111506" y="44450"/>
                </a:lnTo>
                <a:close/>
              </a:path>
              <a:path w="322580" h="349250">
                <a:moveTo>
                  <a:pt x="146596" y="46990"/>
                </a:moveTo>
                <a:lnTo>
                  <a:pt x="146011" y="46990"/>
                </a:lnTo>
                <a:lnTo>
                  <a:pt x="145529" y="48260"/>
                </a:lnTo>
                <a:lnTo>
                  <a:pt x="147383" y="48260"/>
                </a:lnTo>
                <a:lnTo>
                  <a:pt x="146596" y="46990"/>
                </a:lnTo>
                <a:close/>
              </a:path>
              <a:path w="322580" h="349250">
                <a:moveTo>
                  <a:pt x="152577" y="45720"/>
                </a:moveTo>
                <a:lnTo>
                  <a:pt x="147688" y="45720"/>
                </a:lnTo>
                <a:lnTo>
                  <a:pt x="149123" y="46990"/>
                </a:lnTo>
                <a:lnTo>
                  <a:pt x="148666" y="46990"/>
                </a:lnTo>
                <a:lnTo>
                  <a:pt x="147967" y="48260"/>
                </a:lnTo>
                <a:lnTo>
                  <a:pt x="150837" y="48260"/>
                </a:lnTo>
                <a:lnTo>
                  <a:pt x="149834" y="46990"/>
                </a:lnTo>
                <a:lnTo>
                  <a:pt x="152577" y="45720"/>
                </a:lnTo>
                <a:close/>
              </a:path>
              <a:path w="322580" h="349250">
                <a:moveTo>
                  <a:pt x="155149" y="46713"/>
                </a:moveTo>
                <a:lnTo>
                  <a:pt x="157099" y="48260"/>
                </a:lnTo>
                <a:lnTo>
                  <a:pt x="158191" y="48260"/>
                </a:lnTo>
                <a:lnTo>
                  <a:pt x="155867" y="46990"/>
                </a:lnTo>
                <a:lnTo>
                  <a:pt x="155149" y="46713"/>
                </a:lnTo>
                <a:close/>
              </a:path>
              <a:path w="322580" h="349250">
                <a:moveTo>
                  <a:pt x="159359" y="45720"/>
                </a:moveTo>
                <a:lnTo>
                  <a:pt x="158851" y="45720"/>
                </a:lnTo>
                <a:lnTo>
                  <a:pt x="160235" y="48260"/>
                </a:lnTo>
                <a:lnTo>
                  <a:pt x="161188" y="48260"/>
                </a:lnTo>
                <a:lnTo>
                  <a:pt x="160324" y="46990"/>
                </a:lnTo>
                <a:lnTo>
                  <a:pt x="159994" y="46990"/>
                </a:lnTo>
                <a:lnTo>
                  <a:pt x="159359" y="45720"/>
                </a:lnTo>
                <a:close/>
              </a:path>
              <a:path w="322580" h="349250">
                <a:moveTo>
                  <a:pt x="161848" y="36830"/>
                </a:moveTo>
                <a:lnTo>
                  <a:pt x="161150" y="36830"/>
                </a:lnTo>
                <a:lnTo>
                  <a:pt x="162279" y="40087"/>
                </a:lnTo>
                <a:lnTo>
                  <a:pt x="162357" y="45139"/>
                </a:lnTo>
                <a:lnTo>
                  <a:pt x="162052" y="46990"/>
                </a:lnTo>
                <a:lnTo>
                  <a:pt x="161188" y="48260"/>
                </a:lnTo>
                <a:lnTo>
                  <a:pt x="162140" y="48260"/>
                </a:lnTo>
                <a:lnTo>
                  <a:pt x="162826" y="46990"/>
                </a:lnTo>
                <a:lnTo>
                  <a:pt x="162382" y="46990"/>
                </a:lnTo>
                <a:lnTo>
                  <a:pt x="162852" y="45720"/>
                </a:lnTo>
                <a:lnTo>
                  <a:pt x="162950" y="45139"/>
                </a:lnTo>
                <a:lnTo>
                  <a:pt x="163055" y="41910"/>
                </a:lnTo>
                <a:lnTo>
                  <a:pt x="163868" y="40640"/>
                </a:lnTo>
                <a:lnTo>
                  <a:pt x="162826" y="40640"/>
                </a:lnTo>
                <a:lnTo>
                  <a:pt x="162699" y="39370"/>
                </a:lnTo>
                <a:lnTo>
                  <a:pt x="162471" y="39370"/>
                </a:lnTo>
                <a:lnTo>
                  <a:pt x="162198" y="37994"/>
                </a:lnTo>
                <a:lnTo>
                  <a:pt x="161848" y="36830"/>
                </a:lnTo>
                <a:close/>
              </a:path>
              <a:path w="322580" h="349250">
                <a:moveTo>
                  <a:pt x="167226" y="46709"/>
                </a:moveTo>
                <a:lnTo>
                  <a:pt x="166497" y="46990"/>
                </a:lnTo>
                <a:lnTo>
                  <a:pt x="164185" y="48260"/>
                </a:lnTo>
                <a:lnTo>
                  <a:pt x="165265" y="48260"/>
                </a:lnTo>
                <a:lnTo>
                  <a:pt x="167226" y="46709"/>
                </a:lnTo>
                <a:close/>
              </a:path>
              <a:path w="322580" h="349250">
                <a:moveTo>
                  <a:pt x="174688" y="45720"/>
                </a:moveTo>
                <a:lnTo>
                  <a:pt x="169799" y="45720"/>
                </a:lnTo>
                <a:lnTo>
                  <a:pt x="172542" y="46990"/>
                </a:lnTo>
                <a:lnTo>
                  <a:pt x="171526" y="48260"/>
                </a:lnTo>
                <a:lnTo>
                  <a:pt x="174409" y="48260"/>
                </a:lnTo>
                <a:lnTo>
                  <a:pt x="173697" y="46990"/>
                </a:lnTo>
                <a:lnTo>
                  <a:pt x="173240" y="46990"/>
                </a:lnTo>
                <a:lnTo>
                  <a:pt x="174688" y="45720"/>
                </a:lnTo>
                <a:close/>
              </a:path>
              <a:path w="322580" h="349250">
                <a:moveTo>
                  <a:pt x="211696" y="44450"/>
                </a:moveTo>
                <a:lnTo>
                  <a:pt x="210858" y="44450"/>
                </a:lnTo>
                <a:lnTo>
                  <a:pt x="210273" y="45720"/>
                </a:lnTo>
                <a:lnTo>
                  <a:pt x="209905" y="45720"/>
                </a:lnTo>
                <a:lnTo>
                  <a:pt x="209905" y="48260"/>
                </a:lnTo>
                <a:lnTo>
                  <a:pt x="210781" y="48260"/>
                </a:lnTo>
                <a:lnTo>
                  <a:pt x="210781" y="45720"/>
                </a:lnTo>
                <a:lnTo>
                  <a:pt x="211696" y="44450"/>
                </a:lnTo>
                <a:close/>
              </a:path>
              <a:path w="322580" h="349250">
                <a:moveTo>
                  <a:pt x="214795" y="44450"/>
                </a:moveTo>
                <a:lnTo>
                  <a:pt x="213956" y="44450"/>
                </a:lnTo>
                <a:lnTo>
                  <a:pt x="214884" y="45720"/>
                </a:lnTo>
                <a:lnTo>
                  <a:pt x="214884" y="48260"/>
                </a:lnTo>
                <a:lnTo>
                  <a:pt x="215747" y="48260"/>
                </a:lnTo>
                <a:lnTo>
                  <a:pt x="215747" y="45720"/>
                </a:lnTo>
                <a:lnTo>
                  <a:pt x="215366" y="45720"/>
                </a:lnTo>
                <a:lnTo>
                  <a:pt x="214795" y="44450"/>
                </a:lnTo>
                <a:close/>
              </a:path>
              <a:path w="322580" h="349250">
                <a:moveTo>
                  <a:pt x="241896" y="43180"/>
                </a:moveTo>
                <a:lnTo>
                  <a:pt x="240588" y="43180"/>
                </a:lnTo>
                <a:lnTo>
                  <a:pt x="239509" y="44450"/>
                </a:lnTo>
                <a:lnTo>
                  <a:pt x="239268" y="46990"/>
                </a:lnTo>
                <a:lnTo>
                  <a:pt x="240271" y="48260"/>
                </a:lnTo>
                <a:lnTo>
                  <a:pt x="240029" y="46990"/>
                </a:lnTo>
                <a:lnTo>
                  <a:pt x="240525" y="44450"/>
                </a:lnTo>
                <a:lnTo>
                  <a:pt x="241896" y="43180"/>
                </a:lnTo>
                <a:close/>
              </a:path>
              <a:path w="322580" h="349250">
                <a:moveTo>
                  <a:pt x="145135" y="45720"/>
                </a:moveTo>
                <a:lnTo>
                  <a:pt x="144056" y="45720"/>
                </a:lnTo>
                <a:lnTo>
                  <a:pt x="144932" y="46990"/>
                </a:lnTo>
                <a:lnTo>
                  <a:pt x="146215" y="46990"/>
                </a:lnTo>
                <a:lnTo>
                  <a:pt x="145135" y="45720"/>
                </a:lnTo>
                <a:close/>
              </a:path>
              <a:path w="322580" h="349250">
                <a:moveTo>
                  <a:pt x="147904" y="44450"/>
                </a:moveTo>
                <a:lnTo>
                  <a:pt x="147332" y="44450"/>
                </a:lnTo>
                <a:lnTo>
                  <a:pt x="146926" y="45720"/>
                </a:lnTo>
                <a:lnTo>
                  <a:pt x="146215" y="46990"/>
                </a:lnTo>
                <a:lnTo>
                  <a:pt x="146926" y="46990"/>
                </a:lnTo>
                <a:lnTo>
                  <a:pt x="147688" y="45720"/>
                </a:lnTo>
                <a:lnTo>
                  <a:pt x="148678" y="45720"/>
                </a:lnTo>
                <a:lnTo>
                  <a:pt x="148088" y="44584"/>
                </a:lnTo>
                <a:lnTo>
                  <a:pt x="147904" y="44450"/>
                </a:lnTo>
                <a:close/>
              </a:path>
              <a:path w="322580" h="349250">
                <a:moveTo>
                  <a:pt x="157835" y="38100"/>
                </a:moveTo>
                <a:lnTo>
                  <a:pt x="156159" y="38100"/>
                </a:lnTo>
                <a:lnTo>
                  <a:pt x="157429" y="39370"/>
                </a:lnTo>
                <a:lnTo>
                  <a:pt x="158508" y="40640"/>
                </a:lnTo>
                <a:lnTo>
                  <a:pt x="159321" y="41910"/>
                </a:lnTo>
                <a:lnTo>
                  <a:pt x="159426" y="45139"/>
                </a:lnTo>
                <a:lnTo>
                  <a:pt x="159524" y="45720"/>
                </a:lnTo>
                <a:lnTo>
                  <a:pt x="159994" y="46990"/>
                </a:lnTo>
                <a:lnTo>
                  <a:pt x="160324" y="46990"/>
                </a:lnTo>
                <a:lnTo>
                  <a:pt x="160019" y="45139"/>
                </a:lnTo>
                <a:lnTo>
                  <a:pt x="159905" y="40640"/>
                </a:lnTo>
                <a:lnTo>
                  <a:pt x="158800" y="40640"/>
                </a:lnTo>
                <a:lnTo>
                  <a:pt x="158508" y="39370"/>
                </a:lnTo>
                <a:lnTo>
                  <a:pt x="158026" y="39370"/>
                </a:lnTo>
                <a:lnTo>
                  <a:pt x="157835" y="38100"/>
                </a:lnTo>
                <a:close/>
              </a:path>
              <a:path w="322580" h="349250">
                <a:moveTo>
                  <a:pt x="163512" y="45720"/>
                </a:moveTo>
                <a:lnTo>
                  <a:pt x="163017" y="45720"/>
                </a:lnTo>
                <a:lnTo>
                  <a:pt x="162382" y="46990"/>
                </a:lnTo>
                <a:lnTo>
                  <a:pt x="162826" y="46990"/>
                </a:lnTo>
                <a:lnTo>
                  <a:pt x="163512" y="45720"/>
                </a:lnTo>
                <a:close/>
              </a:path>
              <a:path w="322580" h="349250">
                <a:moveTo>
                  <a:pt x="178320" y="45720"/>
                </a:moveTo>
                <a:lnTo>
                  <a:pt x="178104" y="45720"/>
                </a:lnTo>
                <a:lnTo>
                  <a:pt x="176161" y="46990"/>
                </a:lnTo>
                <a:lnTo>
                  <a:pt x="176352" y="46990"/>
                </a:lnTo>
                <a:lnTo>
                  <a:pt x="178320" y="45720"/>
                </a:lnTo>
                <a:close/>
              </a:path>
              <a:path w="322580" h="349250">
                <a:moveTo>
                  <a:pt x="153898" y="45720"/>
                </a:moveTo>
                <a:lnTo>
                  <a:pt x="152577" y="45720"/>
                </a:lnTo>
                <a:lnTo>
                  <a:pt x="155149" y="46713"/>
                </a:lnTo>
                <a:lnTo>
                  <a:pt x="153898" y="45720"/>
                </a:lnTo>
                <a:close/>
              </a:path>
              <a:path w="322580" h="349250">
                <a:moveTo>
                  <a:pt x="169799" y="45720"/>
                </a:moveTo>
                <a:lnTo>
                  <a:pt x="168478" y="45720"/>
                </a:lnTo>
                <a:lnTo>
                  <a:pt x="167226" y="46709"/>
                </a:lnTo>
                <a:lnTo>
                  <a:pt x="169799" y="45720"/>
                </a:lnTo>
                <a:close/>
              </a:path>
              <a:path w="322580" h="349250">
                <a:moveTo>
                  <a:pt x="146308" y="45296"/>
                </a:moveTo>
                <a:lnTo>
                  <a:pt x="146037" y="45720"/>
                </a:lnTo>
                <a:lnTo>
                  <a:pt x="146354" y="45720"/>
                </a:lnTo>
                <a:lnTo>
                  <a:pt x="146308" y="45296"/>
                </a:lnTo>
                <a:close/>
              </a:path>
              <a:path w="322580" h="349250">
                <a:moveTo>
                  <a:pt x="148088" y="44584"/>
                </a:moveTo>
                <a:lnTo>
                  <a:pt x="148678" y="45720"/>
                </a:lnTo>
                <a:lnTo>
                  <a:pt x="149644" y="45720"/>
                </a:lnTo>
                <a:lnTo>
                  <a:pt x="148088" y="44584"/>
                </a:lnTo>
                <a:close/>
              </a:path>
              <a:path w="322580" h="349250">
                <a:moveTo>
                  <a:pt x="147802" y="43180"/>
                </a:moveTo>
                <a:lnTo>
                  <a:pt x="147053" y="43180"/>
                </a:lnTo>
                <a:lnTo>
                  <a:pt x="147308" y="44242"/>
                </a:lnTo>
                <a:lnTo>
                  <a:pt x="147561" y="44450"/>
                </a:lnTo>
                <a:lnTo>
                  <a:pt x="148018" y="44450"/>
                </a:lnTo>
                <a:lnTo>
                  <a:pt x="148090" y="44586"/>
                </a:lnTo>
                <a:lnTo>
                  <a:pt x="149644" y="45720"/>
                </a:lnTo>
                <a:lnTo>
                  <a:pt x="149999" y="45720"/>
                </a:lnTo>
                <a:lnTo>
                  <a:pt x="148729" y="44450"/>
                </a:lnTo>
                <a:lnTo>
                  <a:pt x="147802" y="43180"/>
                </a:lnTo>
                <a:close/>
              </a:path>
              <a:path w="322580" h="349250">
                <a:moveTo>
                  <a:pt x="152565" y="43180"/>
                </a:moveTo>
                <a:lnTo>
                  <a:pt x="151028" y="43180"/>
                </a:lnTo>
                <a:lnTo>
                  <a:pt x="152577" y="44450"/>
                </a:lnTo>
                <a:lnTo>
                  <a:pt x="153111" y="44450"/>
                </a:lnTo>
                <a:lnTo>
                  <a:pt x="153771" y="45720"/>
                </a:lnTo>
                <a:lnTo>
                  <a:pt x="152565" y="43180"/>
                </a:lnTo>
                <a:close/>
              </a:path>
              <a:path w="322580" h="349250">
                <a:moveTo>
                  <a:pt x="158147" y="45147"/>
                </a:moveTo>
                <a:lnTo>
                  <a:pt x="158559" y="45720"/>
                </a:lnTo>
                <a:lnTo>
                  <a:pt x="158851" y="45720"/>
                </a:lnTo>
                <a:lnTo>
                  <a:pt x="158147" y="45147"/>
                </a:lnTo>
                <a:close/>
              </a:path>
              <a:path w="322580" h="349250">
                <a:moveTo>
                  <a:pt x="164229" y="45139"/>
                </a:moveTo>
                <a:lnTo>
                  <a:pt x="163512" y="45720"/>
                </a:lnTo>
                <a:lnTo>
                  <a:pt x="163817" y="45720"/>
                </a:lnTo>
                <a:lnTo>
                  <a:pt x="164229" y="45139"/>
                </a:lnTo>
                <a:close/>
              </a:path>
              <a:path w="322580" h="349250">
                <a:moveTo>
                  <a:pt x="171348" y="43180"/>
                </a:moveTo>
                <a:lnTo>
                  <a:pt x="169799" y="43180"/>
                </a:lnTo>
                <a:lnTo>
                  <a:pt x="168478" y="45720"/>
                </a:lnTo>
                <a:lnTo>
                  <a:pt x="169265" y="44450"/>
                </a:lnTo>
                <a:lnTo>
                  <a:pt x="169786" y="44450"/>
                </a:lnTo>
                <a:lnTo>
                  <a:pt x="171348" y="43180"/>
                </a:lnTo>
                <a:close/>
              </a:path>
              <a:path w="322580" h="349250">
                <a:moveTo>
                  <a:pt x="175310" y="43180"/>
                </a:moveTo>
                <a:lnTo>
                  <a:pt x="174561" y="43180"/>
                </a:lnTo>
                <a:lnTo>
                  <a:pt x="173634" y="44450"/>
                </a:lnTo>
                <a:lnTo>
                  <a:pt x="172377" y="45720"/>
                </a:lnTo>
                <a:lnTo>
                  <a:pt x="172732" y="45720"/>
                </a:lnTo>
                <a:lnTo>
                  <a:pt x="174274" y="44586"/>
                </a:lnTo>
                <a:lnTo>
                  <a:pt x="174345" y="44450"/>
                </a:lnTo>
                <a:lnTo>
                  <a:pt x="174815" y="44450"/>
                </a:lnTo>
                <a:lnTo>
                  <a:pt x="175055" y="44242"/>
                </a:lnTo>
                <a:lnTo>
                  <a:pt x="175310" y="43180"/>
                </a:lnTo>
                <a:close/>
              </a:path>
              <a:path w="322580" h="349250">
                <a:moveTo>
                  <a:pt x="174274" y="44586"/>
                </a:moveTo>
                <a:lnTo>
                  <a:pt x="172732" y="45720"/>
                </a:lnTo>
                <a:lnTo>
                  <a:pt x="173685" y="45720"/>
                </a:lnTo>
                <a:lnTo>
                  <a:pt x="174274" y="44586"/>
                </a:lnTo>
                <a:close/>
              </a:path>
              <a:path w="322580" h="349250">
                <a:moveTo>
                  <a:pt x="177625" y="43697"/>
                </a:moveTo>
                <a:lnTo>
                  <a:pt x="177788" y="44242"/>
                </a:lnTo>
                <a:lnTo>
                  <a:pt x="177836" y="44584"/>
                </a:lnTo>
                <a:lnTo>
                  <a:pt x="177711" y="45720"/>
                </a:lnTo>
                <a:lnTo>
                  <a:pt x="178282" y="45720"/>
                </a:lnTo>
                <a:lnTo>
                  <a:pt x="177625" y="43697"/>
                </a:lnTo>
                <a:close/>
              </a:path>
              <a:path w="322580" h="349250">
                <a:moveTo>
                  <a:pt x="146850" y="44450"/>
                </a:moveTo>
                <a:lnTo>
                  <a:pt x="146215" y="44450"/>
                </a:lnTo>
                <a:lnTo>
                  <a:pt x="146308" y="45296"/>
                </a:lnTo>
                <a:lnTo>
                  <a:pt x="146850" y="44450"/>
                </a:lnTo>
                <a:close/>
              </a:path>
              <a:path w="322580" h="349250">
                <a:moveTo>
                  <a:pt x="156159" y="38100"/>
                </a:moveTo>
                <a:lnTo>
                  <a:pt x="154190" y="38100"/>
                </a:lnTo>
                <a:lnTo>
                  <a:pt x="153720" y="39370"/>
                </a:lnTo>
                <a:lnTo>
                  <a:pt x="154635" y="39370"/>
                </a:lnTo>
                <a:lnTo>
                  <a:pt x="153974" y="40640"/>
                </a:lnTo>
                <a:lnTo>
                  <a:pt x="155346" y="40640"/>
                </a:lnTo>
                <a:lnTo>
                  <a:pt x="155829" y="41910"/>
                </a:lnTo>
                <a:lnTo>
                  <a:pt x="156019" y="41910"/>
                </a:lnTo>
                <a:lnTo>
                  <a:pt x="156286" y="43180"/>
                </a:lnTo>
                <a:lnTo>
                  <a:pt x="155727" y="43180"/>
                </a:lnTo>
                <a:lnTo>
                  <a:pt x="158147" y="45147"/>
                </a:lnTo>
                <a:lnTo>
                  <a:pt x="157645" y="44450"/>
                </a:lnTo>
                <a:lnTo>
                  <a:pt x="156565" y="41768"/>
                </a:lnTo>
                <a:lnTo>
                  <a:pt x="156135" y="40813"/>
                </a:lnTo>
                <a:lnTo>
                  <a:pt x="156159" y="38100"/>
                </a:lnTo>
                <a:close/>
              </a:path>
              <a:path w="322580" h="349250">
                <a:moveTo>
                  <a:pt x="171272" y="21590"/>
                </a:moveTo>
                <a:lnTo>
                  <a:pt x="170065" y="21590"/>
                </a:lnTo>
                <a:lnTo>
                  <a:pt x="166763" y="38100"/>
                </a:lnTo>
                <a:lnTo>
                  <a:pt x="166204" y="38100"/>
                </a:lnTo>
                <a:lnTo>
                  <a:pt x="166241" y="40813"/>
                </a:lnTo>
                <a:lnTo>
                  <a:pt x="165747" y="41910"/>
                </a:lnTo>
                <a:lnTo>
                  <a:pt x="164719" y="44450"/>
                </a:lnTo>
                <a:lnTo>
                  <a:pt x="164229" y="45139"/>
                </a:lnTo>
                <a:lnTo>
                  <a:pt x="166649" y="43180"/>
                </a:lnTo>
                <a:lnTo>
                  <a:pt x="166090" y="43180"/>
                </a:lnTo>
                <a:lnTo>
                  <a:pt x="166357" y="41910"/>
                </a:lnTo>
                <a:lnTo>
                  <a:pt x="166535" y="41910"/>
                </a:lnTo>
                <a:lnTo>
                  <a:pt x="167030" y="40640"/>
                </a:lnTo>
                <a:lnTo>
                  <a:pt x="168389" y="40640"/>
                </a:lnTo>
                <a:lnTo>
                  <a:pt x="167741" y="39370"/>
                </a:lnTo>
                <a:lnTo>
                  <a:pt x="168351" y="36830"/>
                </a:lnTo>
                <a:lnTo>
                  <a:pt x="169583" y="36830"/>
                </a:lnTo>
                <a:lnTo>
                  <a:pt x="168910" y="35560"/>
                </a:lnTo>
                <a:lnTo>
                  <a:pt x="168529" y="35560"/>
                </a:lnTo>
                <a:lnTo>
                  <a:pt x="169240" y="31750"/>
                </a:lnTo>
                <a:lnTo>
                  <a:pt x="169710" y="29210"/>
                </a:lnTo>
                <a:lnTo>
                  <a:pt x="169887" y="29210"/>
                </a:lnTo>
                <a:lnTo>
                  <a:pt x="170091" y="27940"/>
                </a:lnTo>
                <a:lnTo>
                  <a:pt x="170980" y="22860"/>
                </a:lnTo>
                <a:lnTo>
                  <a:pt x="171272" y="21590"/>
                </a:lnTo>
                <a:close/>
              </a:path>
              <a:path w="322580" h="349250">
                <a:moveTo>
                  <a:pt x="108762" y="41910"/>
                </a:moveTo>
                <a:lnTo>
                  <a:pt x="107835" y="41910"/>
                </a:lnTo>
                <a:lnTo>
                  <a:pt x="106845" y="44450"/>
                </a:lnTo>
                <a:lnTo>
                  <a:pt x="112331" y="44450"/>
                </a:lnTo>
                <a:lnTo>
                  <a:pt x="111836" y="43180"/>
                </a:lnTo>
                <a:lnTo>
                  <a:pt x="108013" y="43180"/>
                </a:lnTo>
                <a:lnTo>
                  <a:pt x="108762" y="41910"/>
                </a:lnTo>
                <a:close/>
              </a:path>
              <a:path w="322580" h="349250">
                <a:moveTo>
                  <a:pt x="143340" y="44291"/>
                </a:moveTo>
                <a:lnTo>
                  <a:pt x="143217" y="44450"/>
                </a:lnTo>
                <a:lnTo>
                  <a:pt x="143340" y="44291"/>
                </a:lnTo>
                <a:close/>
              </a:path>
              <a:path w="322580" h="349250">
                <a:moveTo>
                  <a:pt x="143706" y="43815"/>
                </a:moveTo>
                <a:lnTo>
                  <a:pt x="143377" y="44242"/>
                </a:lnTo>
                <a:lnTo>
                  <a:pt x="143294" y="44450"/>
                </a:lnTo>
                <a:lnTo>
                  <a:pt x="143706" y="43815"/>
                </a:lnTo>
                <a:close/>
              </a:path>
              <a:path w="322580" h="349250">
                <a:moveTo>
                  <a:pt x="147434" y="39370"/>
                </a:moveTo>
                <a:lnTo>
                  <a:pt x="146342" y="39370"/>
                </a:lnTo>
                <a:lnTo>
                  <a:pt x="145859" y="40640"/>
                </a:lnTo>
                <a:lnTo>
                  <a:pt x="144945" y="41910"/>
                </a:lnTo>
                <a:lnTo>
                  <a:pt x="144614" y="41910"/>
                </a:lnTo>
                <a:lnTo>
                  <a:pt x="144195" y="43180"/>
                </a:lnTo>
                <a:lnTo>
                  <a:pt x="143706" y="43815"/>
                </a:lnTo>
                <a:lnTo>
                  <a:pt x="143294" y="44450"/>
                </a:lnTo>
                <a:lnTo>
                  <a:pt x="144316" y="44450"/>
                </a:lnTo>
                <a:lnTo>
                  <a:pt x="145046" y="43180"/>
                </a:lnTo>
                <a:lnTo>
                  <a:pt x="146011" y="43180"/>
                </a:lnTo>
                <a:lnTo>
                  <a:pt x="145288" y="41910"/>
                </a:lnTo>
                <a:lnTo>
                  <a:pt x="146659" y="40640"/>
                </a:lnTo>
                <a:lnTo>
                  <a:pt x="148094" y="40640"/>
                </a:lnTo>
                <a:lnTo>
                  <a:pt x="147434" y="39370"/>
                </a:lnTo>
                <a:close/>
              </a:path>
              <a:path w="322580" h="349250">
                <a:moveTo>
                  <a:pt x="146011" y="43180"/>
                </a:moveTo>
                <a:lnTo>
                  <a:pt x="145770" y="43180"/>
                </a:lnTo>
                <a:lnTo>
                  <a:pt x="147332" y="44450"/>
                </a:lnTo>
                <a:lnTo>
                  <a:pt x="147308" y="44242"/>
                </a:lnTo>
                <a:lnTo>
                  <a:pt x="146011" y="43180"/>
                </a:lnTo>
                <a:close/>
              </a:path>
              <a:path w="322580" h="349250">
                <a:moveTo>
                  <a:pt x="147308" y="44242"/>
                </a:moveTo>
                <a:lnTo>
                  <a:pt x="147358" y="44450"/>
                </a:lnTo>
                <a:lnTo>
                  <a:pt x="147561" y="44450"/>
                </a:lnTo>
                <a:lnTo>
                  <a:pt x="147308" y="44242"/>
                </a:lnTo>
                <a:close/>
              </a:path>
              <a:path w="322580" h="349250">
                <a:moveTo>
                  <a:pt x="175052" y="44255"/>
                </a:moveTo>
                <a:lnTo>
                  <a:pt x="174815" y="44450"/>
                </a:lnTo>
                <a:lnTo>
                  <a:pt x="175006" y="44450"/>
                </a:lnTo>
                <a:lnTo>
                  <a:pt x="175052" y="44255"/>
                </a:lnTo>
                <a:close/>
              </a:path>
              <a:path w="322580" h="349250">
                <a:moveTo>
                  <a:pt x="176517" y="40640"/>
                </a:moveTo>
                <a:lnTo>
                  <a:pt x="175780" y="40640"/>
                </a:lnTo>
                <a:lnTo>
                  <a:pt x="175893" y="40813"/>
                </a:lnTo>
                <a:lnTo>
                  <a:pt x="177088" y="41910"/>
                </a:lnTo>
                <a:lnTo>
                  <a:pt x="176364" y="43180"/>
                </a:lnTo>
                <a:lnTo>
                  <a:pt x="175068" y="44242"/>
                </a:lnTo>
                <a:lnTo>
                  <a:pt x="175006" y="44450"/>
                </a:lnTo>
                <a:lnTo>
                  <a:pt x="175844" y="44450"/>
                </a:lnTo>
                <a:lnTo>
                  <a:pt x="177330" y="43180"/>
                </a:lnTo>
                <a:lnTo>
                  <a:pt x="178168" y="43180"/>
                </a:lnTo>
                <a:lnTo>
                  <a:pt x="177749" y="41910"/>
                </a:lnTo>
                <a:lnTo>
                  <a:pt x="177431" y="41910"/>
                </a:lnTo>
                <a:lnTo>
                  <a:pt x="176517" y="40640"/>
                </a:lnTo>
                <a:close/>
              </a:path>
              <a:path w="322580" h="349250">
                <a:moveTo>
                  <a:pt x="178892" y="38100"/>
                </a:moveTo>
                <a:lnTo>
                  <a:pt x="178587" y="38100"/>
                </a:lnTo>
                <a:lnTo>
                  <a:pt x="179539" y="40640"/>
                </a:lnTo>
                <a:lnTo>
                  <a:pt x="179781" y="40640"/>
                </a:lnTo>
                <a:lnTo>
                  <a:pt x="180682" y="41910"/>
                </a:lnTo>
                <a:lnTo>
                  <a:pt x="180327" y="43180"/>
                </a:lnTo>
                <a:lnTo>
                  <a:pt x="179514" y="44450"/>
                </a:lnTo>
                <a:lnTo>
                  <a:pt x="180911" y="44450"/>
                </a:lnTo>
                <a:lnTo>
                  <a:pt x="181978" y="41910"/>
                </a:lnTo>
                <a:lnTo>
                  <a:pt x="180911" y="41910"/>
                </a:lnTo>
                <a:lnTo>
                  <a:pt x="180098" y="40640"/>
                </a:lnTo>
                <a:lnTo>
                  <a:pt x="180759" y="39370"/>
                </a:lnTo>
                <a:lnTo>
                  <a:pt x="179387" y="39370"/>
                </a:lnTo>
                <a:lnTo>
                  <a:pt x="178892" y="38100"/>
                </a:lnTo>
                <a:close/>
              </a:path>
              <a:path w="322580" h="349250">
                <a:moveTo>
                  <a:pt x="212394" y="40640"/>
                </a:moveTo>
                <a:lnTo>
                  <a:pt x="211239" y="40640"/>
                </a:lnTo>
                <a:lnTo>
                  <a:pt x="209486" y="41910"/>
                </a:lnTo>
                <a:lnTo>
                  <a:pt x="211112" y="41910"/>
                </a:lnTo>
                <a:lnTo>
                  <a:pt x="210121" y="44450"/>
                </a:lnTo>
                <a:lnTo>
                  <a:pt x="215607" y="44450"/>
                </a:lnTo>
                <a:lnTo>
                  <a:pt x="215112" y="43180"/>
                </a:lnTo>
                <a:lnTo>
                  <a:pt x="211302" y="43180"/>
                </a:lnTo>
                <a:lnTo>
                  <a:pt x="212394" y="41910"/>
                </a:lnTo>
                <a:lnTo>
                  <a:pt x="212394" y="40640"/>
                </a:lnTo>
                <a:close/>
              </a:path>
              <a:path w="322580" h="349250">
                <a:moveTo>
                  <a:pt x="143650" y="42601"/>
                </a:moveTo>
                <a:lnTo>
                  <a:pt x="143662" y="43180"/>
                </a:lnTo>
                <a:lnTo>
                  <a:pt x="143340" y="44291"/>
                </a:lnTo>
                <a:lnTo>
                  <a:pt x="143783" y="43697"/>
                </a:lnTo>
                <a:lnTo>
                  <a:pt x="144119" y="43180"/>
                </a:lnTo>
                <a:lnTo>
                  <a:pt x="143650" y="42601"/>
                </a:lnTo>
                <a:close/>
              </a:path>
              <a:path w="322580" h="349250">
                <a:moveTo>
                  <a:pt x="177469" y="43180"/>
                </a:moveTo>
                <a:lnTo>
                  <a:pt x="177330" y="43180"/>
                </a:lnTo>
                <a:lnTo>
                  <a:pt x="177625" y="43697"/>
                </a:lnTo>
                <a:lnTo>
                  <a:pt x="177469" y="43180"/>
                </a:lnTo>
                <a:close/>
              </a:path>
              <a:path w="322580" h="349250">
                <a:moveTo>
                  <a:pt x="88112" y="38100"/>
                </a:moveTo>
                <a:lnTo>
                  <a:pt x="80657" y="38100"/>
                </a:lnTo>
                <a:lnTo>
                  <a:pt x="71399" y="41910"/>
                </a:lnTo>
                <a:lnTo>
                  <a:pt x="65278" y="43180"/>
                </a:lnTo>
                <a:lnTo>
                  <a:pt x="73815" y="43180"/>
                </a:lnTo>
                <a:lnTo>
                  <a:pt x="81749" y="39370"/>
                </a:lnTo>
                <a:lnTo>
                  <a:pt x="89274" y="39370"/>
                </a:lnTo>
                <a:lnTo>
                  <a:pt x="88112" y="38100"/>
                </a:lnTo>
                <a:close/>
              </a:path>
              <a:path w="322580" h="349250">
                <a:moveTo>
                  <a:pt x="107448" y="38100"/>
                </a:moveTo>
                <a:lnTo>
                  <a:pt x="105333" y="38100"/>
                </a:lnTo>
                <a:lnTo>
                  <a:pt x="105333" y="43180"/>
                </a:lnTo>
                <a:lnTo>
                  <a:pt x="105841" y="43180"/>
                </a:lnTo>
                <a:lnTo>
                  <a:pt x="107632" y="41910"/>
                </a:lnTo>
                <a:lnTo>
                  <a:pt x="106197" y="41910"/>
                </a:lnTo>
                <a:lnTo>
                  <a:pt x="106197" y="39370"/>
                </a:lnTo>
                <a:lnTo>
                  <a:pt x="108038" y="39370"/>
                </a:lnTo>
                <a:lnTo>
                  <a:pt x="107448" y="38100"/>
                </a:lnTo>
                <a:close/>
              </a:path>
              <a:path w="322580" h="349250">
                <a:moveTo>
                  <a:pt x="110642" y="40640"/>
                </a:moveTo>
                <a:lnTo>
                  <a:pt x="110083" y="40640"/>
                </a:lnTo>
                <a:lnTo>
                  <a:pt x="110083" y="41910"/>
                </a:lnTo>
                <a:lnTo>
                  <a:pt x="111163" y="43180"/>
                </a:lnTo>
                <a:lnTo>
                  <a:pt x="111836" y="43180"/>
                </a:lnTo>
                <a:lnTo>
                  <a:pt x="111340" y="41910"/>
                </a:lnTo>
                <a:lnTo>
                  <a:pt x="112991" y="41910"/>
                </a:lnTo>
                <a:lnTo>
                  <a:pt x="110642" y="40640"/>
                </a:lnTo>
                <a:close/>
              </a:path>
              <a:path w="322580" h="349250">
                <a:moveTo>
                  <a:pt x="112001" y="36830"/>
                </a:moveTo>
                <a:lnTo>
                  <a:pt x="111188" y="36830"/>
                </a:lnTo>
                <a:lnTo>
                  <a:pt x="110388" y="38100"/>
                </a:lnTo>
                <a:lnTo>
                  <a:pt x="110083" y="39370"/>
                </a:lnTo>
                <a:lnTo>
                  <a:pt x="112991" y="39370"/>
                </a:lnTo>
                <a:lnTo>
                  <a:pt x="112991" y="41910"/>
                </a:lnTo>
                <a:lnTo>
                  <a:pt x="111544" y="41910"/>
                </a:lnTo>
                <a:lnTo>
                  <a:pt x="113347" y="43180"/>
                </a:lnTo>
                <a:lnTo>
                  <a:pt x="113855" y="43180"/>
                </a:lnTo>
                <a:lnTo>
                  <a:pt x="113855" y="38100"/>
                </a:lnTo>
                <a:lnTo>
                  <a:pt x="111544" y="38100"/>
                </a:lnTo>
                <a:lnTo>
                  <a:pt x="112001" y="36830"/>
                </a:lnTo>
                <a:close/>
              </a:path>
              <a:path w="322580" h="349250">
                <a:moveTo>
                  <a:pt x="148094" y="40640"/>
                </a:moveTo>
                <a:lnTo>
                  <a:pt x="147358" y="40640"/>
                </a:lnTo>
                <a:lnTo>
                  <a:pt x="148818" y="41910"/>
                </a:lnTo>
                <a:lnTo>
                  <a:pt x="148513" y="43180"/>
                </a:lnTo>
                <a:lnTo>
                  <a:pt x="150355" y="43180"/>
                </a:lnTo>
                <a:lnTo>
                  <a:pt x="149123" y="41910"/>
                </a:lnTo>
                <a:lnTo>
                  <a:pt x="148094" y="40640"/>
                </a:lnTo>
                <a:close/>
              </a:path>
              <a:path w="322580" h="349250">
                <a:moveTo>
                  <a:pt x="155143" y="41910"/>
                </a:moveTo>
                <a:lnTo>
                  <a:pt x="151815" y="41910"/>
                </a:lnTo>
                <a:lnTo>
                  <a:pt x="151968" y="43180"/>
                </a:lnTo>
                <a:lnTo>
                  <a:pt x="155511" y="43180"/>
                </a:lnTo>
                <a:lnTo>
                  <a:pt x="155143" y="41910"/>
                </a:lnTo>
                <a:close/>
              </a:path>
              <a:path w="322580" h="349250">
                <a:moveTo>
                  <a:pt x="170561" y="41910"/>
                </a:moveTo>
                <a:lnTo>
                  <a:pt x="167220" y="41910"/>
                </a:lnTo>
                <a:lnTo>
                  <a:pt x="166852" y="43180"/>
                </a:lnTo>
                <a:lnTo>
                  <a:pt x="170218" y="43180"/>
                </a:lnTo>
                <a:lnTo>
                  <a:pt x="170561" y="41910"/>
                </a:lnTo>
                <a:close/>
              </a:path>
              <a:path w="322580" h="349250">
                <a:moveTo>
                  <a:pt x="176034" y="39370"/>
                </a:moveTo>
                <a:lnTo>
                  <a:pt x="174929" y="39370"/>
                </a:lnTo>
                <a:lnTo>
                  <a:pt x="174282" y="40640"/>
                </a:lnTo>
                <a:lnTo>
                  <a:pt x="173253" y="41910"/>
                </a:lnTo>
                <a:lnTo>
                  <a:pt x="172008" y="43180"/>
                </a:lnTo>
                <a:lnTo>
                  <a:pt x="173850" y="43180"/>
                </a:lnTo>
                <a:lnTo>
                  <a:pt x="173545" y="41910"/>
                </a:lnTo>
                <a:lnTo>
                  <a:pt x="174294" y="41910"/>
                </a:lnTo>
                <a:lnTo>
                  <a:pt x="175006" y="40640"/>
                </a:lnTo>
                <a:lnTo>
                  <a:pt x="176517" y="40640"/>
                </a:lnTo>
                <a:lnTo>
                  <a:pt x="176034" y="39370"/>
                </a:lnTo>
                <a:close/>
              </a:path>
              <a:path w="322580" h="349250">
                <a:moveTo>
                  <a:pt x="175812" y="40738"/>
                </a:moveTo>
                <a:lnTo>
                  <a:pt x="176187" y="41910"/>
                </a:lnTo>
                <a:lnTo>
                  <a:pt x="176047" y="41910"/>
                </a:lnTo>
                <a:lnTo>
                  <a:pt x="175501" y="43180"/>
                </a:lnTo>
                <a:lnTo>
                  <a:pt x="176606" y="41910"/>
                </a:lnTo>
                <a:lnTo>
                  <a:pt x="175893" y="40813"/>
                </a:lnTo>
                <a:close/>
              </a:path>
              <a:path w="322580" h="349250">
                <a:moveTo>
                  <a:pt x="210616" y="38100"/>
                </a:moveTo>
                <a:lnTo>
                  <a:pt x="208610" y="38100"/>
                </a:lnTo>
                <a:lnTo>
                  <a:pt x="208610" y="43180"/>
                </a:lnTo>
                <a:lnTo>
                  <a:pt x="209118" y="43180"/>
                </a:lnTo>
                <a:lnTo>
                  <a:pt x="210921" y="41910"/>
                </a:lnTo>
                <a:lnTo>
                  <a:pt x="209486" y="41910"/>
                </a:lnTo>
                <a:lnTo>
                  <a:pt x="209486" y="39370"/>
                </a:lnTo>
                <a:lnTo>
                  <a:pt x="211328" y="39370"/>
                </a:lnTo>
                <a:lnTo>
                  <a:pt x="210616" y="38100"/>
                </a:lnTo>
                <a:close/>
              </a:path>
              <a:path w="322580" h="349250">
                <a:moveTo>
                  <a:pt x="213918" y="40640"/>
                </a:moveTo>
                <a:lnTo>
                  <a:pt x="213360" y="40640"/>
                </a:lnTo>
                <a:lnTo>
                  <a:pt x="213360" y="41910"/>
                </a:lnTo>
                <a:lnTo>
                  <a:pt x="214452" y="43180"/>
                </a:lnTo>
                <a:lnTo>
                  <a:pt x="215112" y="43180"/>
                </a:lnTo>
                <a:lnTo>
                  <a:pt x="214617" y="41910"/>
                </a:lnTo>
                <a:lnTo>
                  <a:pt x="216268" y="41910"/>
                </a:lnTo>
                <a:lnTo>
                  <a:pt x="213918" y="40640"/>
                </a:lnTo>
                <a:close/>
              </a:path>
              <a:path w="322580" h="349250">
                <a:moveTo>
                  <a:pt x="215277" y="36830"/>
                </a:moveTo>
                <a:lnTo>
                  <a:pt x="214464" y="36830"/>
                </a:lnTo>
                <a:lnTo>
                  <a:pt x="213664" y="38100"/>
                </a:lnTo>
                <a:lnTo>
                  <a:pt x="213372" y="39370"/>
                </a:lnTo>
                <a:lnTo>
                  <a:pt x="216268" y="39370"/>
                </a:lnTo>
                <a:lnTo>
                  <a:pt x="216268" y="41910"/>
                </a:lnTo>
                <a:lnTo>
                  <a:pt x="214820" y="41910"/>
                </a:lnTo>
                <a:lnTo>
                  <a:pt x="216623" y="43180"/>
                </a:lnTo>
                <a:lnTo>
                  <a:pt x="217144" y="43180"/>
                </a:lnTo>
                <a:lnTo>
                  <a:pt x="217144" y="38100"/>
                </a:lnTo>
                <a:lnTo>
                  <a:pt x="214820" y="38100"/>
                </a:lnTo>
                <a:lnTo>
                  <a:pt x="215277" y="36830"/>
                </a:lnTo>
                <a:close/>
              </a:path>
              <a:path w="322580" h="349250">
                <a:moveTo>
                  <a:pt x="250613" y="34290"/>
                </a:moveTo>
                <a:lnTo>
                  <a:pt x="247091" y="34290"/>
                </a:lnTo>
                <a:lnTo>
                  <a:pt x="249567" y="35560"/>
                </a:lnTo>
                <a:lnTo>
                  <a:pt x="251917" y="38100"/>
                </a:lnTo>
                <a:lnTo>
                  <a:pt x="253936" y="39370"/>
                </a:lnTo>
                <a:lnTo>
                  <a:pt x="255892" y="41910"/>
                </a:lnTo>
                <a:lnTo>
                  <a:pt x="257022" y="43180"/>
                </a:lnTo>
                <a:lnTo>
                  <a:pt x="259778" y="43180"/>
                </a:lnTo>
                <a:lnTo>
                  <a:pt x="257924" y="41910"/>
                </a:lnTo>
                <a:lnTo>
                  <a:pt x="255130" y="39370"/>
                </a:lnTo>
                <a:lnTo>
                  <a:pt x="253047" y="36830"/>
                </a:lnTo>
                <a:lnTo>
                  <a:pt x="251739" y="35560"/>
                </a:lnTo>
                <a:lnTo>
                  <a:pt x="250613" y="34290"/>
                </a:lnTo>
                <a:close/>
              </a:path>
              <a:path w="322580" h="349250">
                <a:moveTo>
                  <a:pt x="143637" y="41910"/>
                </a:moveTo>
                <a:lnTo>
                  <a:pt x="143090" y="41910"/>
                </a:lnTo>
                <a:lnTo>
                  <a:pt x="143650" y="42601"/>
                </a:lnTo>
                <a:lnTo>
                  <a:pt x="143637" y="41910"/>
                </a:lnTo>
                <a:close/>
              </a:path>
              <a:path w="322580" h="349250">
                <a:moveTo>
                  <a:pt x="109105" y="40640"/>
                </a:moveTo>
                <a:lnTo>
                  <a:pt x="107962" y="40640"/>
                </a:lnTo>
                <a:lnTo>
                  <a:pt x="106197" y="41910"/>
                </a:lnTo>
                <a:lnTo>
                  <a:pt x="109105" y="41910"/>
                </a:lnTo>
                <a:lnTo>
                  <a:pt x="109105" y="40640"/>
                </a:lnTo>
                <a:close/>
              </a:path>
              <a:path w="322580" h="349250">
                <a:moveTo>
                  <a:pt x="141377" y="38915"/>
                </a:moveTo>
                <a:lnTo>
                  <a:pt x="142057" y="40236"/>
                </a:lnTo>
                <a:lnTo>
                  <a:pt x="142156" y="40813"/>
                </a:lnTo>
                <a:lnTo>
                  <a:pt x="141465" y="41910"/>
                </a:lnTo>
                <a:lnTo>
                  <a:pt x="141681" y="41910"/>
                </a:lnTo>
                <a:lnTo>
                  <a:pt x="142595" y="40640"/>
                </a:lnTo>
                <a:lnTo>
                  <a:pt x="142836" y="40640"/>
                </a:lnTo>
                <a:lnTo>
                  <a:pt x="143306" y="39370"/>
                </a:lnTo>
                <a:lnTo>
                  <a:pt x="141859" y="39370"/>
                </a:lnTo>
                <a:lnTo>
                  <a:pt x="141377" y="38915"/>
                </a:lnTo>
                <a:close/>
              </a:path>
              <a:path w="322580" h="349250">
                <a:moveTo>
                  <a:pt x="143535" y="40640"/>
                </a:moveTo>
                <a:lnTo>
                  <a:pt x="143268" y="40640"/>
                </a:lnTo>
                <a:lnTo>
                  <a:pt x="143929" y="41910"/>
                </a:lnTo>
                <a:lnTo>
                  <a:pt x="144221" y="41910"/>
                </a:lnTo>
                <a:lnTo>
                  <a:pt x="143535" y="40640"/>
                </a:lnTo>
                <a:close/>
              </a:path>
              <a:path w="322580" h="349250">
                <a:moveTo>
                  <a:pt x="153781" y="41768"/>
                </a:moveTo>
                <a:lnTo>
                  <a:pt x="153746" y="41910"/>
                </a:lnTo>
                <a:lnTo>
                  <a:pt x="153974" y="41910"/>
                </a:lnTo>
                <a:lnTo>
                  <a:pt x="153781" y="41768"/>
                </a:lnTo>
                <a:close/>
              </a:path>
              <a:path w="322580" h="349250">
                <a:moveTo>
                  <a:pt x="154673" y="40640"/>
                </a:moveTo>
                <a:lnTo>
                  <a:pt x="154063" y="40640"/>
                </a:lnTo>
                <a:lnTo>
                  <a:pt x="154406" y="41910"/>
                </a:lnTo>
                <a:lnTo>
                  <a:pt x="154863" y="41910"/>
                </a:lnTo>
                <a:lnTo>
                  <a:pt x="154673" y="40640"/>
                </a:lnTo>
                <a:close/>
              </a:path>
              <a:path w="322580" h="349250">
                <a:moveTo>
                  <a:pt x="168300" y="40640"/>
                </a:moveTo>
                <a:lnTo>
                  <a:pt x="167690" y="40640"/>
                </a:lnTo>
                <a:lnTo>
                  <a:pt x="167513" y="41910"/>
                </a:lnTo>
                <a:lnTo>
                  <a:pt x="167970" y="41910"/>
                </a:lnTo>
                <a:lnTo>
                  <a:pt x="168300" y="40640"/>
                </a:lnTo>
                <a:close/>
              </a:path>
              <a:path w="322580" h="349250">
                <a:moveTo>
                  <a:pt x="168593" y="41768"/>
                </a:moveTo>
                <a:lnTo>
                  <a:pt x="168389" y="41910"/>
                </a:lnTo>
                <a:lnTo>
                  <a:pt x="168630" y="41910"/>
                </a:lnTo>
                <a:lnTo>
                  <a:pt x="168593" y="41768"/>
                </a:lnTo>
                <a:close/>
              </a:path>
              <a:path w="322580" h="349250">
                <a:moveTo>
                  <a:pt x="178569" y="41143"/>
                </a:moveTo>
                <a:lnTo>
                  <a:pt x="177749" y="41910"/>
                </a:lnTo>
                <a:lnTo>
                  <a:pt x="178155" y="41910"/>
                </a:lnTo>
                <a:lnTo>
                  <a:pt x="178569" y="41143"/>
                </a:lnTo>
                <a:close/>
              </a:path>
              <a:path w="322580" h="349250">
                <a:moveTo>
                  <a:pt x="181146" y="35560"/>
                </a:moveTo>
                <a:lnTo>
                  <a:pt x="180860" y="35560"/>
                </a:lnTo>
                <a:lnTo>
                  <a:pt x="181222" y="36486"/>
                </a:lnTo>
                <a:lnTo>
                  <a:pt x="181483" y="36830"/>
                </a:lnTo>
                <a:lnTo>
                  <a:pt x="181455" y="37084"/>
                </a:lnTo>
                <a:lnTo>
                  <a:pt x="181851" y="38100"/>
                </a:lnTo>
                <a:lnTo>
                  <a:pt x="182194" y="38100"/>
                </a:lnTo>
                <a:lnTo>
                  <a:pt x="180911" y="41910"/>
                </a:lnTo>
                <a:lnTo>
                  <a:pt x="181978" y="41910"/>
                </a:lnTo>
                <a:lnTo>
                  <a:pt x="183045" y="39370"/>
                </a:lnTo>
                <a:lnTo>
                  <a:pt x="183492" y="36830"/>
                </a:lnTo>
                <a:lnTo>
                  <a:pt x="181673" y="36830"/>
                </a:lnTo>
                <a:lnTo>
                  <a:pt x="181146" y="35560"/>
                </a:lnTo>
                <a:close/>
              </a:path>
              <a:path w="322580" h="349250">
                <a:moveTo>
                  <a:pt x="170218" y="40640"/>
                </a:moveTo>
                <a:lnTo>
                  <a:pt x="168300" y="40640"/>
                </a:lnTo>
                <a:lnTo>
                  <a:pt x="168593" y="41768"/>
                </a:lnTo>
                <a:lnTo>
                  <a:pt x="170218" y="40640"/>
                </a:lnTo>
                <a:close/>
              </a:path>
              <a:path w="322580" h="349250">
                <a:moveTo>
                  <a:pt x="154063" y="40640"/>
                </a:moveTo>
                <a:lnTo>
                  <a:pt x="152247" y="40640"/>
                </a:lnTo>
                <a:lnTo>
                  <a:pt x="153781" y="41768"/>
                </a:lnTo>
                <a:lnTo>
                  <a:pt x="154063" y="40640"/>
                </a:lnTo>
                <a:close/>
              </a:path>
              <a:path w="322580" h="349250">
                <a:moveTo>
                  <a:pt x="179108" y="40640"/>
                </a:moveTo>
                <a:lnTo>
                  <a:pt x="178841" y="40640"/>
                </a:lnTo>
                <a:lnTo>
                  <a:pt x="178569" y="41143"/>
                </a:lnTo>
                <a:lnTo>
                  <a:pt x="179108" y="40640"/>
                </a:lnTo>
                <a:close/>
              </a:path>
              <a:path w="322580" h="349250">
                <a:moveTo>
                  <a:pt x="175780" y="40640"/>
                </a:moveTo>
                <a:close/>
              </a:path>
              <a:path w="322580" h="349250">
                <a:moveTo>
                  <a:pt x="109054" y="39370"/>
                </a:moveTo>
                <a:lnTo>
                  <a:pt x="107886" y="39370"/>
                </a:lnTo>
                <a:lnTo>
                  <a:pt x="108546" y="40640"/>
                </a:lnTo>
                <a:lnTo>
                  <a:pt x="109054" y="39370"/>
                </a:lnTo>
                <a:close/>
              </a:path>
              <a:path w="322580" h="349250">
                <a:moveTo>
                  <a:pt x="110832" y="39370"/>
                </a:moveTo>
                <a:lnTo>
                  <a:pt x="110147" y="39370"/>
                </a:lnTo>
                <a:lnTo>
                  <a:pt x="110528" y="40640"/>
                </a:lnTo>
                <a:lnTo>
                  <a:pt x="110832" y="39370"/>
                </a:lnTo>
                <a:close/>
              </a:path>
              <a:path w="322580" h="349250">
                <a:moveTo>
                  <a:pt x="145360" y="40087"/>
                </a:moveTo>
                <a:lnTo>
                  <a:pt x="144995" y="40640"/>
                </a:lnTo>
                <a:lnTo>
                  <a:pt x="145376" y="40640"/>
                </a:lnTo>
                <a:lnTo>
                  <a:pt x="145360" y="40087"/>
                </a:lnTo>
                <a:close/>
              </a:path>
              <a:path w="322580" h="349250">
                <a:moveTo>
                  <a:pt x="151465" y="40236"/>
                </a:moveTo>
                <a:lnTo>
                  <a:pt x="151650" y="40640"/>
                </a:lnTo>
                <a:lnTo>
                  <a:pt x="152247" y="40640"/>
                </a:lnTo>
                <a:lnTo>
                  <a:pt x="151465" y="40236"/>
                </a:lnTo>
                <a:close/>
              </a:path>
              <a:path w="322580" h="349250">
                <a:moveTo>
                  <a:pt x="151892" y="38100"/>
                </a:moveTo>
                <a:lnTo>
                  <a:pt x="151269" y="38100"/>
                </a:lnTo>
                <a:lnTo>
                  <a:pt x="150647" y="39370"/>
                </a:lnTo>
                <a:lnTo>
                  <a:pt x="152298" y="39370"/>
                </a:lnTo>
                <a:lnTo>
                  <a:pt x="153708" y="40640"/>
                </a:lnTo>
                <a:lnTo>
                  <a:pt x="153974" y="40640"/>
                </a:lnTo>
                <a:lnTo>
                  <a:pt x="153263" y="39370"/>
                </a:lnTo>
                <a:lnTo>
                  <a:pt x="151892" y="38100"/>
                </a:lnTo>
                <a:close/>
              </a:path>
              <a:path w="322580" h="349250">
                <a:moveTo>
                  <a:pt x="161150" y="36830"/>
                </a:moveTo>
                <a:lnTo>
                  <a:pt x="160464" y="36830"/>
                </a:lnTo>
                <a:lnTo>
                  <a:pt x="160070" y="38100"/>
                </a:lnTo>
                <a:lnTo>
                  <a:pt x="159829" y="39370"/>
                </a:lnTo>
                <a:lnTo>
                  <a:pt x="159664" y="39370"/>
                </a:lnTo>
                <a:lnTo>
                  <a:pt x="159550" y="40640"/>
                </a:lnTo>
                <a:lnTo>
                  <a:pt x="159905" y="40640"/>
                </a:lnTo>
                <a:lnTo>
                  <a:pt x="160515" y="38669"/>
                </a:lnTo>
                <a:lnTo>
                  <a:pt x="161150" y="36830"/>
                </a:lnTo>
                <a:close/>
              </a:path>
              <a:path w="322580" h="349250">
                <a:moveTo>
                  <a:pt x="166204" y="38100"/>
                </a:moveTo>
                <a:lnTo>
                  <a:pt x="164528" y="38100"/>
                </a:lnTo>
                <a:lnTo>
                  <a:pt x="164338" y="39370"/>
                </a:lnTo>
                <a:lnTo>
                  <a:pt x="163855" y="39370"/>
                </a:lnTo>
                <a:lnTo>
                  <a:pt x="163563" y="40640"/>
                </a:lnTo>
                <a:lnTo>
                  <a:pt x="163868" y="40640"/>
                </a:lnTo>
                <a:lnTo>
                  <a:pt x="164934" y="39370"/>
                </a:lnTo>
                <a:lnTo>
                  <a:pt x="166204" y="38100"/>
                </a:lnTo>
                <a:close/>
              </a:path>
              <a:path w="322580" h="349250">
                <a:moveTo>
                  <a:pt x="170078" y="39370"/>
                </a:moveTo>
                <a:lnTo>
                  <a:pt x="169437" y="39370"/>
                </a:lnTo>
                <a:lnTo>
                  <a:pt x="168389" y="40640"/>
                </a:lnTo>
                <a:lnTo>
                  <a:pt x="169379" y="40640"/>
                </a:lnTo>
                <a:lnTo>
                  <a:pt x="170078" y="39370"/>
                </a:lnTo>
                <a:close/>
              </a:path>
              <a:path w="322580" h="349250">
                <a:moveTo>
                  <a:pt x="170891" y="40279"/>
                </a:moveTo>
                <a:lnTo>
                  <a:pt x="170218" y="40640"/>
                </a:lnTo>
                <a:lnTo>
                  <a:pt x="170726" y="40640"/>
                </a:lnTo>
                <a:lnTo>
                  <a:pt x="170891" y="40279"/>
                </a:lnTo>
                <a:close/>
              </a:path>
              <a:path w="322580" h="349250">
                <a:moveTo>
                  <a:pt x="178592" y="39904"/>
                </a:moveTo>
                <a:lnTo>
                  <a:pt x="177952" y="40640"/>
                </a:lnTo>
                <a:lnTo>
                  <a:pt x="178511" y="40640"/>
                </a:lnTo>
                <a:lnTo>
                  <a:pt x="178592" y="39904"/>
                </a:lnTo>
                <a:close/>
              </a:path>
              <a:path w="322580" h="349250">
                <a:moveTo>
                  <a:pt x="212344" y="39370"/>
                </a:moveTo>
                <a:lnTo>
                  <a:pt x="209486" y="39370"/>
                </a:lnTo>
                <a:lnTo>
                  <a:pt x="211836" y="40640"/>
                </a:lnTo>
                <a:lnTo>
                  <a:pt x="212344" y="39370"/>
                </a:lnTo>
                <a:close/>
              </a:path>
              <a:path w="322580" h="349250">
                <a:moveTo>
                  <a:pt x="214122" y="39370"/>
                </a:moveTo>
                <a:lnTo>
                  <a:pt x="213423" y="39370"/>
                </a:lnTo>
                <a:lnTo>
                  <a:pt x="213804" y="40640"/>
                </a:lnTo>
                <a:lnTo>
                  <a:pt x="214122" y="39370"/>
                </a:lnTo>
                <a:close/>
              </a:path>
              <a:path w="322580" h="349250">
                <a:moveTo>
                  <a:pt x="172593" y="39370"/>
                </a:moveTo>
                <a:lnTo>
                  <a:pt x="171310" y="39370"/>
                </a:lnTo>
                <a:lnTo>
                  <a:pt x="170891" y="40279"/>
                </a:lnTo>
                <a:lnTo>
                  <a:pt x="172593" y="39370"/>
                </a:lnTo>
                <a:close/>
              </a:path>
              <a:path w="322580" h="349250">
                <a:moveTo>
                  <a:pt x="151066" y="39370"/>
                </a:moveTo>
                <a:lnTo>
                  <a:pt x="149783" y="39370"/>
                </a:lnTo>
                <a:lnTo>
                  <a:pt x="151465" y="40236"/>
                </a:lnTo>
                <a:lnTo>
                  <a:pt x="151066" y="39370"/>
                </a:lnTo>
                <a:close/>
              </a:path>
              <a:path w="322580" h="349250">
                <a:moveTo>
                  <a:pt x="145834" y="39370"/>
                </a:moveTo>
                <a:lnTo>
                  <a:pt x="145338" y="39370"/>
                </a:lnTo>
                <a:lnTo>
                  <a:pt x="145360" y="40087"/>
                </a:lnTo>
                <a:lnTo>
                  <a:pt x="145834" y="39370"/>
                </a:lnTo>
                <a:close/>
              </a:path>
              <a:path w="322580" h="349250">
                <a:moveTo>
                  <a:pt x="178244" y="38100"/>
                </a:moveTo>
                <a:lnTo>
                  <a:pt x="178505" y="38914"/>
                </a:lnTo>
                <a:lnTo>
                  <a:pt x="178592" y="39904"/>
                </a:lnTo>
                <a:lnTo>
                  <a:pt x="179057" y="39370"/>
                </a:lnTo>
                <a:lnTo>
                  <a:pt x="178244" y="38100"/>
                </a:lnTo>
                <a:close/>
              </a:path>
              <a:path w="322580" h="349250">
                <a:moveTo>
                  <a:pt x="108026" y="36830"/>
                </a:moveTo>
                <a:lnTo>
                  <a:pt x="106857" y="36830"/>
                </a:lnTo>
                <a:lnTo>
                  <a:pt x="108038" y="39370"/>
                </a:lnTo>
                <a:lnTo>
                  <a:pt x="107645" y="38100"/>
                </a:lnTo>
                <a:lnTo>
                  <a:pt x="108565" y="38100"/>
                </a:lnTo>
                <a:lnTo>
                  <a:pt x="108026" y="36830"/>
                </a:lnTo>
                <a:close/>
              </a:path>
              <a:path w="322580" h="349250">
                <a:moveTo>
                  <a:pt x="108565" y="38100"/>
                </a:moveTo>
                <a:lnTo>
                  <a:pt x="107645" y="38100"/>
                </a:lnTo>
                <a:lnTo>
                  <a:pt x="108038" y="39370"/>
                </a:lnTo>
                <a:lnTo>
                  <a:pt x="109105" y="39370"/>
                </a:lnTo>
                <a:lnTo>
                  <a:pt x="108565" y="38100"/>
                </a:lnTo>
                <a:close/>
              </a:path>
              <a:path w="322580" h="349250">
                <a:moveTo>
                  <a:pt x="144551" y="36830"/>
                </a:moveTo>
                <a:lnTo>
                  <a:pt x="143979" y="36830"/>
                </a:lnTo>
                <a:lnTo>
                  <a:pt x="143471" y="38100"/>
                </a:lnTo>
                <a:lnTo>
                  <a:pt x="142506" y="39370"/>
                </a:lnTo>
                <a:lnTo>
                  <a:pt x="143306" y="39370"/>
                </a:lnTo>
                <a:lnTo>
                  <a:pt x="144284" y="38100"/>
                </a:lnTo>
                <a:lnTo>
                  <a:pt x="145218" y="38100"/>
                </a:lnTo>
                <a:lnTo>
                  <a:pt x="144551" y="36830"/>
                </a:lnTo>
                <a:close/>
              </a:path>
              <a:path w="322580" h="349250">
                <a:moveTo>
                  <a:pt x="145218" y="38100"/>
                </a:moveTo>
                <a:lnTo>
                  <a:pt x="144284" y="38100"/>
                </a:lnTo>
                <a:lnTo>
                  <a:pt x="145630" y="39370"/>
                </a:lnTo>
                <a:lnTo>
                  <a:pt x="145884" y="39370"/>
                </a:lnTo>
                <a:lnTo>
                  <a:pt x="145218" y="38100"/>
                </a:lnTo>
                <a:close/>
              </a:path>
              <a:path w="322580" h="349250">
                <a:moveTo>
                  <a:pt x="148653" y="36830"/>
                </a:moveTo>
                <a:lnTo>
                  <a:pt x="148259" y="36830"/>
                </a:lnTo>
                <a:lnTo>
                  <a:pt x="147231" y="38100"/>
                </a:lnTo>
                <a:lnTo>
                  <a:pt x="146545" y="38100"/>
                </a:lnTo>
                <a:lnTo>
                  <a:pt x="146773" y="39370"/>
                </a:lnTo>
                <a:lnTo>
                  <a:pt x="148247" y="39370"/>
                </a:lnTo>
                <a:lnTo>
                  <a:pt x="147701" y="38100"/>
                </a:lnTo>
                <a:lnTo>
                  <a:pt x="148653" y="36830"/>
                </a:lnTo>
                <a:close/>
              </a:path>
              <a:path w="322580" h="349250">
                <a:moveTo>
                  <a:pt x="150079" y="38669"/>
                </a:moveTo>
                <a:lnTo>
                  <a:pt x="150037" y="39370"/>
                </a:lnTo>
                <a:lnTo>
                  <a:pt x="150647" y="39370"/>
                </a:lnTo>
                <a:lnTo>
                  <a:pt x="150079" y="38669"/>
                </a:lnTo>
                <a:close/>
              </a:path>
              <a:path w="322580" h="349250">
                <a:moveTo>
                  <a:pt x="158724" y="38100"/>
                </a:moveTo>
                <a:lnTo>
                  <a:pt x="158102" y="38100"/>
                </a:lnTo>
                <a:lnTo>
                  <a:pt x="158026" y="39370"/>
                </a:lnTo>
                <a:lnTo>
                  <a:pt x="158623" y="39370"/>
                </a:lnTo>
                <a:lnTo>
                  <a:pt x="158724" y="38100"/>
                </a:lnTo>
                <a:close/>
              </a:path>
              <a:path w="322580" h="349250">
                <a:moveTo>
                  <a:pt x="164680" y="19050"/>
                </a:moveTo>
                <a:lnTo>
                  <a:pt x="157619" y="19050"/>
                </a:lnTo>
                <a:lnTo>
                  <a:pt x="157746" y="21590"/>
                </a:lnTo>
                <a:lnTo>
                  <a:pt x="154254" y="21590"/>
                </a:lnTo>
                <a:lnTo>
                  <a:pt x="156629" y="38100"/>
                </a:lnTo>
                <a:lnTo>
                  <a:pt x="158724" y="38100"/>
                </a:lnTo>
                <a:lnTo>
                  <a:pt x="159067" y="39370"/>
                </a:lnTo>
                <a:lnTo>
                  <a:pt x="159829" y="39370"/>
                </a:lnTo>
                <a:lnTo>
                  <a:pt x="159710" y="36830"/>
                </a:lnTo>
                <a:lnTo>
                  <a:pt x="157734" y="36830"/>
                </a:lnTo>
                <a:lnTo>
                  <a:pt x="157556" y="35560"/>
                </a:lnTo>
                <a:lnTo>
                  <a:pt x="159651" y="35560"/>
                </a:lnTo>
                <a:lnTo>
                  <a:pt x="159592" y="34290"/>
                </a:lnTo>
                <a:lnTo>
                  <a:pt x="157441" y="34290"/>
                </a:lnTo>
                <a:lnTo>
                  <a:pt x="157264" y="33020"/>
                </a:lnTo>
                <a:lnTo>
                  <a:pt x="156972" y="31750"/>
                </a:lnTo>
                <a:lnTo>
                  <a:pt x="159473" y="31750"/>
                </a:lnTo>
                <a:lnTo>
                  <a:pt x="159414" y="30480"/>
                </a:lnTo>
                <a:lnTo>
                  <a:pt x="156845" y="30480"/>
                </a:lnTo>
                <a:lnTo>
                  <a:pt x="156692" y="29210"/>
                </a:lnTo>
                <a:lnTo>
                  <a:pt x="159355" y="29210"/>
                </a:lnTo>
                <a:lnTo>
                  <a:pt x="159296" y="27940"/>
                </a:lnTo>
                <a:lnTo>
                  <a:pt x="156400" y="27940"/>
                </a:lnTo>
                <a:lnTo>
                  <a:pt x="158000" y="26670"/>
                </a:lnTo>
                <a:lnTo>
                  <a:pt x="156260" y="26670"/>
                </a:lnTo>
                <a:lnTo>
                  <a:pt x="156121" y="25400"/>
                </a:lnTo>
                <a:lnTo>
                  <a:pt x="159177" y="25400"/>
                </a:lnTo>
                <a:lnTo>
                  <a:pt x="159118" y="24130"/>
                </a:lnTo>
                <a:lnTo>
                  <a:pt x="155956" y="24130"/>
                </a:lnTo>
                <a:lnTo>
                  <a:pt x="155829" y="22860"/>
                </a:lnTo>
                <a:lnTo>
                  <a:pt x="159059" y="22860"/>
                </a:lnTo>
                <a:lnTo>
                  <a:pt x="158940" y="20320"/>
                </a:lnTo>
                <a:lnTo>
                  <a:pt x="164617" y="20320"/>
                </a:lnTo>
                <a:lnTo>
                  <a:pt x="164680" y="19050"/>
                </a:lnTo>
                <a:close/>
              </a:path>
              <a:path w="322580" h="349250">
                <a:moveTo>
                  <a:pt x="164617" y="20320"/>
                </a:moveTo>
                <a:lnTo>
                  <a:pt x="163360" y="20320"/>
                </a:lnTo>
                <a:lnTo>
                  <a:pt x="162471" y="39370"/>
                </a:lnTo>
                <a:lnTo>
                  <a:pt x="163309" y="39370"/>
                </a:lnTo>
                <a:lnTo>
                  <a:pt x="163652" y="38100"/>
                </a:lnTo>
                <a:lnTo>
                  <a:pt x="165735" y="38100"/>
                </a:lnTo>
                <a:lnTo>
                  <a:pt x="165917" y="36830"/>
                </a:lnTo>
                <a:lnTo>
                  <a:pt x="163906" y="36830"/>
                </a:lnTo>
                <a:lnTo>
                  <a:pt x="163969" y="35560"/>
                </a:lnTo>
                <a:lnTo>
                  <a:pt x="166100" y="35560"/>
                </a:lnTo>
                <a:lnTo>
                  <a:pt x="166283" y="34290"/>
                </a:lnTo>
                <a:lnTo>
                  <a:pt x="164007" y="34290"/>
                </a:lnTo>
                <a:lnTo>
                  <a:pt x="164071" y="33020"/>
                </a:lnTo>
                <a:lnTo>
                  <a:pt x="165227" y="33020"/>
                </a:lnTo>
                <a:lnTo>
                  <a:pt x="164109" y="31750"/>
                </a:lnTo>
                <a:lnTo>
                  <a:pt x="166648" y="31750"/>
                </a:lnTo>
                <a:lnTo>
                  <a:pt x="166831" y="30480"/>
                </a:lnTo>
                <a:lnTo>
                  <a:pt x="164211" y="30480"/>
                </a:lnTo>
                <a:lnTo>
                  <a:pt x="164261" y="29210"/>
                </a:lnTo>
                <a:lnTo>
                  <a:pt x="167013" y="29210"/>
                </a:lnTo>
                <a:lnTo>
                  <a:pt x="167196" y="27940"/>
                </a:lnTo>
                <a:lnTo>
                  <a:pt x="164312" y="27940"/>
                </a:lnTo>
                <a:lnTo>
                  <a:pt x="164363" y="26670"/>
                </a:lnTo>
                <a:lnTo>
                  <a:pt x="166116" y="26670"/>
                </a:lnTo>
                <a:lnTo>
                  <a:pt x="164426" y="25400"/>
                </a:lnTo>
                <a:lnTo>
                  <a:pt x="167561" y="25400"/>
                </a:lnTo>
                <a:lnTo>
                  <a:pt x="167744" y="24130"/>
                </a:lnTo>
                <a:lnTo>
                  <a:pt x="164528" y="24130"/>
                </a:lnTo>
                <a:lnTo>
                  <a:pt x="164566" y="22860"/>
                </a:lnTo>
                <a:lnTo>
                  <a:pt x="167927" y="22860"/>
                </a:lnTo>
                <a:lnTo>
                  <a:pt x="168109" y="21590"/>
                </a:lnTo>
                <a:lnTo>
                  <a:pt x="164553" y="21590"/>
                </a:lnTo>
                <a:lnTo>
                  <a:pt x="164617" y="20320"/>
                </a:lnTo>
                <a:close/>
              </a:path>
              <a:path w="322580" h="349250">
                <a:moveTo>
                  <a:pt x="164261" y="38100"/>
                </a:moveTo>
                <a:lnTo>
                  <a:pt x="163652" y="38100"/>
                </a:lnTo>
                <a:lnTo>
                  <a:pt x="163753" y="39370"/>
                </a:lnTo>
                <a:lnTo>
                  <a:pt x="164338" y="39370"/>
                </a:lnTo>
                <a:lnTo>
                  <a:pt x="164261" y="38100"/>
                </a:lnTo>
                <a:close/>
              </a:path>
              <a:path w="322580" h="349250">
                <a:moveTo>
                  <a:pt x="169577" y="38715"/>
                </a:moveTo>
                <a:lnTo>
                  <a:pt x="169125" y="39370"/>
                </a:lnTo>
                <a:lnTo>
                  <a:pt x="169437" y="39370"/>
                </a:lnTo>
                <a:lnTo>
                  <a:pt x="169562" y="39218"/>
                </a:lnTo>
                <a:lnTo>
                  <a:pt x="169577" y="38715"/>
                </a:lnTo>
                <a:close/>
              </a:path>
              <a:path w="322580" h="349250">
                <a:moveTo>
                  <a:pt x="169583" y="36830"/>
                </a:moveTo>
                <a:lnTo>
                  <a:pt x="169240" y="36830"/>
                </a:lnTo>
                <a:lnTo>
                  <a:pt x="170484" y="38100"/>
                </a:lnTo>
                <a:lnTo>
                  <a:pt x="169562" y="39218"/>
                </a:lnTo>
                <a:lnTo>
                  <a:pt x="169557" y="39370"/>
                </a:lnTo>
                <a:lnTo>
                  <a:pt x="171729" y="39370"/>
                </a:lnTo>
                <a:lnTo>
                  <a:pt x="171094" y="38100"/>
                </a:lnTo>
                <a:lnTo>
                  <a:pt x="170827" y="38100"/>
                </a:lnTo>
                <a:lnTo>
                  <a:pt x="169583" y="36830"/>
                </a:lnTo>
                <a:close/>
              </a:path>
              <a:path w="322580" h="349250">
                <a:moveTo>
                  <a:pt x="174117" y="36830"/>
                </a:moveTo>
                <a:lnTo>
                  <a:pt x="173723" y="36830"/>
                </a:lnTo>
                <a:lnTo>
                  <a:pt x="174663" y="38100"/>
                </a:lnTo>
                <a:lnTo>
                  <a:pt x="174002" y="39370"/>
                </a:lnTo>
                <a:lnTo>
                  <a:pt x="175679" y="39370"/>
                </a:lnTo>
                <a:lnTo>
                  <a:pt x="175818" y="38100"/>
                </a:lnTo>
                <a:lnTo>
                  <a:pt x="175183" y="38100"/>
                </a:lnTo>
                <a:lnTo>
                  <a:pt x="174117" y="36830"/>
                </a:lnTo>
                <a:close/>
              </a:path>
              <a:path w="322580" h="349250">
                <a:moveTo>
                  <a:pt x="178396" y="36830"/>
                </a:moveTo>
                <a:lnTo>
                  <a:pt x="177825" y="36830"/>
                </a:lnTo>
                <a:lnTo>
                  <a:pt x="177165" y="38100"/>
                </a:lnTo>
                <a:lnTo>
                  <a:pt x="175780" y="39370"/>
                </a:lnTo>
                <a:lnTo>
                  <a:pt x="176733" y="39370"/>
                </a:lnTo>
                <a:lnTo>
                  <a:pt x="177419" y="38100"/>
                </a:lnTo>
                <a:lnTo>
                  <a:pt x="178892" y="38100"/>
                </a:lnTo>
                <a:lnTo>
                  <a:pt x="178396" y="36830"/>
                </a:lnTo>
                <a:close/>
              </a:path>
              <a:path w="322580" h="349250">
                <a:moveTo>
                  <a:pt x="180995" y="38914"/>
                </a:moveTo>
                <a:lnTo>
                  <a:pt x="180517" y="39370"/>
                </a:lnTo>
                <a:lnTo>
                  <a:pt x="180759" y="39370"/>
                </a:lnTo>
                <a:lnTo>
                  <a:pt x="180995" y="38914"/>
                </a:lnTo>
                <a:close/>
              </a:path>
              <a:path w="322580" h="349250">
                <a:moveTo>
                  <a:pt x="211302" y="36830"/>
                </a:moveTo>
                <a:lnTo>
                  <a:pt x="210134" y="36830"/>
                </a:lnTo>
                <a:lnTo>
                  <a:pt x="210616" y="38100"/>
                </a:lnTo>
                <a:lnTo>
                  <a:pt x="211328" y="39370"/>
                </a:lnTo>
                <a:lnTo>
                  <a:pt x="210934" y="38100"/>
                </a:lnTo>
                <a:lnTo>
                  <a:pt x="211848" y="38100"/>
                </a:lnTo>
                <a:lnTo>
                  <a:pt x="211302" y="36830"/>
                </a:lnTo>
                <a:close/>
              </a:path>
              <a:path w="322580" h="349250">
                <a:moveTo>
                  <a:pt x="211848" y="38100"/>
                </a:moveTo>
                <a:lnTo>
                  <a:pt x="210934" y="38100"/>
                </a:lnTo>
                <a:lnTo>
                  <a:pt x="211328" y="39370"/>
                </a:lnTo>
                <a:lnTo>
                  <a:pt x="212394" y="39370"/>
                </a:lnTo>
                <a:lnTo>
                  <a:pt x="211848" y="38100"/>
                </a:lnTo>
                <a:close/>
              </a:path>
              <a:path w="322580" h="349250">
                <a:moveTo>
                  <a:pt x="140957" y="38100"/>
                </a:moveTo>
                <a:lnTo>
                  <a:pt x="140512" y="38100"/>
                </a:lnTo>
                <a:lnTo>
                  <a:pt x="141377" y="38915"/>
                </a:lnTo>
                <a:lnTo>
                  <a:pt x="140957" y="38100"/>
                </a:lnTo>
                <a:close/>
              </a:path>
              <a:path w="322580" h="349250">
                <a:moveTo>
                  <a:pt x="181851" y="38100"/>
                </a:moveTo>
                <a:lnTo>
                  <a:pt x="181419" y="38100"/>
                </a:lnTo>
                <a:lnTo>
                  <a:pt x="180995" y="38914"/>
                </a:lnTo>
                <a:lnTo>
                  <a:pt x="181851" y="38100"/>
                </a:lnTo>
                <a:close/>
              </a:path>
              <a:path w="322580" h="349250">
                <a:moveTo>
                  <a:pt x="170002" y="38100"/>
                </a:moveTo>
                <a:lnTo>
                  <a:pt x="169595" y="38100"/>
                </a:lnTo>
                <a:lnTo>
                  <a:pt x="169577" y="38715"/>
                </a:lnTo>
                <a:lnTo>
                  <a:pt x="170002" y="38100"/>
                </a:lnTo>
                <a:close/>
              </a:path>
              <a:path w="322580" h="349250">
                <a:moveTo>
                  <a:pt x="150114" y="38100"/>
                </a:moveTo>
                <a:lnTo>
                  <a:pt x="149618" y="38100"/>
                </a:lnTo>
                <a:lnTo>
                  <a:pt x="150079" y="38669"/>
                </a:lnTo>
                <a:lnTo>
                  <a:pt x="150114" y="38100"/>
                </a:lnTo>
                <a:close/>
              </a:path>
              <a:path w="322580" h="349250">
                <a:moveTo>
                  <a:pt x="82389" y="35560"/>
                </a:moveTo>
                <a:lnTo>
                  <a:pt x="78511" y="35560"/>
                </a:lnTo>
                <a:lnTo>
                  <a:pt x="76911" y="36830"/>
                </a:lnTo>
                <a:lnTo>
                  <a:pt x="75895" y="38100"/>
                </a:lnTo>
                <a:lnTo>
                  <a:pt x="78219" y="36830"/>
                </a:lnTo>
                <a:lnTo>
                  <a:pt x="84480" y="36830"/>
                </a:lnTo>
                <a:lnTo>
                  <a:pt x="82389" y="35560"/>
                </a:lnTo>
                <a:close/>
              </a:path>
              <a:path w="322580" h="349250">
                <a:moveTo>
                  <a:pt x="84480" y="36830"/>
                </a:moveTo>
                <a:lnTo>
                  <a:pt x="82219" y="36830"/>
                </a:lnTo>
                <a:lnTo>
                  <a:pt x="82550" y="38100"/>
                </a:lnTo>
                <a:lnTo>
                  <a:pt x="87439" y="38100"/>
                </a:lnTo>
                <a:lnTo>
                  <a:pt x="84480" y="36830"/>
                </a:lnTo>
                <a:close/>
              </a:path>
              <a:path w="322580" h="349250">
                <a:moveTo>
                  <a:pt x="142925" y="37456"/>
                </a:moveTo>
                <a:lnTo>
                  <a:pt x="142963" y="38100"/>
                </a:lnTo>
                <a:lnTo>
                  <a:pt x="143446" y="38100"/>
                </a:lnTo>
                <a:lnTo>
                  <a:pt x="142925" y="37456"/>
                </a:lnTo>
                <a:close/>
              </a:path>
              <a:path w="322580" h="349250">
                <a:moveTo>
                  <a:pt x="147270" y="37994"/>
                </a:moveTo>
                <a:close/>
              </a:path>
              <a:path w="322580" h="349250">
                <a:moveTo>
                  <a:pt x="148043" y="37084"/>
                </a:moveTo>
                <a:lnTo>
                  <a:pt x="147270" y="37994"/>
                </a:lnTo>
                <a:lnTo>
                  <a:pt x="148043" y="37084"/>
                </a:lnTo>
                <a:close/>
              </a:path>
              <a:path w="322580" h="349250">
                <a:moveTo>
                  <a:pt x="150396" y="37320"/>
                </a:moveTo>
                <a:lnTo>
                  <a:pt x="150825" y="38100"/>
                </a:lnTo>
                <a:lnTo>
                  <a:pt x="151269" y="38100"/>
                </a:lnTo>
                <a:lnTo>
                  <a:pt x="150396" y="37320"/>
                </a:lnTo>
                <a:close/>
              </a:path>
              <a:path w="322580" h="349250">
                <a:moveTo>
                  <a:pt x="152552" y="22860"/>
                </a:moveTo>
                <a:lnTo>
                  <a:pt x="151384" y="22860"/>
                </a:lnTo>
                <a:lnTo>
                  <a:pt x="152171" y="27940"/>
                </a:lnTo>
                <a:lnTo>
                  <a:pt x="152433" y="28940"/>
                </a:lnTo>
                <a:lnTo>
                  <a:pt x="152654" y="29210"/>
                </a:lnTo>
                <a:lnTo>
                  <a:pt x="152819" y="30480"/>
                </a:lnTo>
                <a:lnTo>
                  <a:pt x="153022" y="31750"/>
                </a:lnTo>
                <a:lnTo>
                  <a:pt x="153835" y="35560"/>
                </a:lnTo>
                <a:lnTo>
                  <a:pt x="153466" y="35560"/>
                </a:lnTo>
                <a:lnTo>
                  <a:pt x="152146" y="38100"/>
                </a:lnTo>
                <a:lnTo>
                  <a:pt x="152488" y="38100"/>
                </a:lnTo>
                <a:lnTo>
                  <a:pt x="153123" y="36830"/>
                </a:lnTo>
                <a:lnTo>
                  <a:pt x="155346" y="36830"/>
                </a:lnTo>
                <a:lnTo>
                  <a:pt x="152552" y="22860"/>
                </a:lnTo>
                <a:close/>
              </a:path>
              <a:path w="322580" h="349250">
                <a:moveTo>
                  <a:pt x="153670" y="36830"/>
                </a:moveTo>
                <a:lnTo>
                  <a:pt x="154190" y="38100"/>
                </a:lnTo>
                <a:lnTo>
                  <a:pt x="153670" y="36830"/>
                </a:lnTo>
                <a:close/>
              </a:path>
              <a:path w="322580" h="349250">
                <a:moveTo>
                  <a:pt x="155346" y="36830"/>
                </a:moveTo>
                <a:lnTo>
                  <a:pt x="154025" y="36830"/>
                </a:lnTo>
                <a:lnTo>
                  <a:pt x="154305" y="38100"/>
                </a:lnTo>
                <a:lnTo>
                  <a:pt x="155600" y="38100"/>
                </a:lnTo>
                <a:lnTo>
                  <a:pt x="155346" y="36830"/>
                </a:lnTo>
                <a:close/>
              </a:path>
              <a:path w="322580" h="349250">
                <a:moveTo>
                  <a:pt x="172529" y="36830"/>
                </a:moveTo>
                <a:lnTo>
                  <a:pt x="172250" y="36830"/>
                </a:lnTo>
                <a:lnTo>
                  <a:pt x="170827" y="38100"/>
                </a:lnTo>
                <a:lnTo>
                  <a:pt x="171094" y="38100"/>
                </a:lnTo>
                <a:lnTo>
                  <a:pt x="172529" y="36830"/>
                </a:lnTo>
                <a:close/>
              </a:path>
              <a:path w="322580" h="349250">
                <a:moveTo>
                  <a:pt x="176511" y="35750"/>
                </a:moveTo>
                <a:lnTo>
                  <a:pt x="177126" y="36830"/>
                </a:lnTo>
                <a:lnTo>
                  <a:pt x="176784" y="36830"/>
                </a:lnTo>
                <a:lnTo>
                  <a:pt x="176237" y="38100"/>
                </a:lnTo>
                <a:lnTo>
                  <a:pt x="177342" y="36830"/>
                </a:lnTo>
                <a:lnTo>
                  <a:pt x="176511" y="35750"/>
                </a:lnTo>
                <a:close/>
              </a:path>
              <a:path w="322580" h="349250">
                <a:moveTo>
                  <a:pt x="180950" y="37442"/>
                </a:moveTo>
                <a:lnTo>
                  <a:pt x="180378" y="38100"/>
                </a:lnTo>
                <a:lnTo>
                  <a:pt x="180924" y="38100"/>
                </a:lnTo>
                <a:lnTo>
                  <a:pt x="180950" y="37442"/>
                </a:lnTo>
                <a:close/>
              </a:path>
              <a:path w="322580" h="349250">
                <a:moveTo>
                  <a:pt x="248361" y="31750"/>
                </a:moveTo>
                <a:lnTo>
                  <a:pt x="244094" y="33020"/>
                </a:lnTo>
                <a:lnTo>
                  <a:pt x="237807" y="36830"/>
                </a:lnTo>
                <a:lnTo>
                  <a:pt x="234861" y="38100"/>
                </a:lnTo>
                <a:lnTo>
                  <a:pt x="239750" y="38100"/>
                </a:lnTo>
                <a:lnTo>
                  <a:pt x="240080" y="36830"/>
                </a:lnTo>
                <a:lnTo>
                  <a:pt x="245389" y="36830"/>
                </a:lnTo>
                <a:lnTo>
                  <a:pt x="243789" y="35560"/>
                </a:lnTo>
                <a:lnTo>
                  <a:pt x="247167" y="35560"/>
                </a:lnTo>
                <a:lnTo>
                  <a:pt x="245833" y="34290"/>
                </a:lnTo>
                <a:lnTo>
                  <a:pt x="250613" y="34290"/>
                </a:lnTo>
                <a:lnTo>
                  <a:pt x="248361" y="31750"/>
                </a:lnTo>
                <a:close/>
              </a:path>
              <a:path w="322580" h="349250">
                <a:moveTo>
                  <a:pt x="245389" y="36830"/>
                </a:moveTo>
                <a:lnTo>
                  <a:pt x="244081" y="36830"/>
                </a:lnTo>
                <a:lnTo>
                  <a:pt x="246405" y="38100"/>
                </a:lnTo>
                <a:lnTo>
                  <a:pt x="245389" y="36830"/>
                </a:lnTo>
                <a:close/>
              </a:path>
              <a:path w="322580" h="349250">
                <a:moveTo>
                  <a:pt x="147658" y="36129"/>
                </a:moveTo>
                <a:lnTo>
                  <a:pt x="147607" y="37084"/>
                </a:lnTo>
                <a:lnTo>
                  <a:pt x="147270" y="37994"/>
                </a:lnTo>
                <a:lnTo>
                  <a:pt x="148247" y="36830"/>
                </a:lnTo>
                <a:lnTo>
                  <a:pt x="147658" y="36129"/>
                </a:lnTo>
                <a:close/>
              </a:path>
              <a:path w="322580" h="349250">
                <a:moveTo>
                  <a:pt x="142887" y="36830"/>
                </a:moveTo>
                <a:lnTo>
                  <a:pt x="142417" y="36830"/>
                </a:lnTo>
                <a:lnTo>
                  <a:pt x="142925" y="37456"/>
                </a:lnTo>
                <a:lnTo>
                  <a:pt x="142887" y="36830"/>
                </a:lnTo>
                <a:close/>
              </a:path>
              <a:path w="322580" h="349250">
                <a:moveTo>
                  <a:pt x="180517" y="35560"/>
                </a:moveTo>
                <a:lnTo>
                  <a:pt x="180851" y="36486"/>
                </a:lnTo>
                <a:lnTo>
                  <a:pt x="180950" y="37442"/>
                </a:lnTo>
                <a:lnTo>
                  <a:pt x="181395" y="36930"/>
                </a:lnTo>
                <a:lnTo>
                  <a:pt x="181222" y="36486"/>
                </a:lnTo>
                <a:lnTo>
                  <a:pt x="180517" y="35560"/>
                </a:lnTo>
                <a:close/>
              </a:path>
              <a:path w="322580" h="349250">
                <a:moveTo>
                  <a:pt x="150126" y="36830"/>
                </a:moveTo>
                <a:lnTo>
                  <a:pt x="149847" y="36830"/>
                </a:lnTo>
                <a:lnTo>
                  <a:pt x="150396" y="37320"/>
                </a:lnTo>
                <a:lnTo>
                  <a:pt x="150126" y="36830"/>
                </a:lnTo>
                <a:close/>
              </a:path>
              <a:path w="322580" h="349250">
                <a:moveTo>
                  <a:pt x="181222" y="36486"/>
                </a:moveTo>
                <a:lnTo>
                  <a:pt x="181395" y="36930"/>
                </a:lnTo>
                <a:lnTo>
                  <a:pt x="181222" y="36486"/>
                </a:lnTo>
                <a:close/>
              </a:path>
              <a:path w="322580" h="349250">
                <a:moveTo>
                  <a:pt x="80297" y="34290"/>
                </a:moveTo>
                <a:lnTo>
                  <a:pt x="76479" y="34290"/>
                </a:lnTo>
                <a:lnTo>
                  <a:pt x="75133" y="35560"/>
                </a:lnTo>
                <a:lnTo>
                  <a:pt x="74053" y="36830"/>
                </a:lnTo>
                <a:lnTo>
                  <a:pt x="75984" y="35560"/>
                </a:lnTo>
                <a:lnTo>
                  <a:pt x="82389" y="35560"/>
                </a:lnTo>
                <a:lnTo>
                  <a:pt x="80297" y="34290"/>
                </a:lnTo>
                <a:close/>
              </a:path>
              <a:path w="322580" h="349250">
                <a:moveTo>
                  <a:pt x="112052" y="35560"/>
                </a:moveTo>
                <a:lnTo>
                  <a:pt x="106984" y="35560"/>
                </a:lnTo>
                <a:lnTo>
                  <a:pt x="106845" y="36830"/>
                </a:lnTo>
                <a:lnTo>
                  <a:pt x="112191" y="36830"/>
                </a:lnTo>
                <a:lnTo>
                  <a:pt x="112052" y="35560"/>
                </a:lnTo>
                <a:close/>
              </a:path>
              <a:path w="322580" h="349250">
                <a:moveTo>
                  <a:pt x="141414" y="26670"/>
                </a:moveTo>
                <a:lnTo>
                  <a:pt x="141084" y="26670"/>
                </a:lnTo>
                <a:lnTo>
                  <a:pt x="141846" y="27940"/>
                </a:lnTo>
                <a:lnTo>
                  <a:pt x="141185" y="29210"/>
                </a:lnTo>
                <a:lnTo>
                  <a:pt x="140517" y="30631"/>
                </a:lnTo>
                <a:lnTo>
                  <a:pt x="139890" y="31750"/>
                </a:lnTo>
                <a:lnTo>
                  <a:pt x="140538" y="33020"/>
                </a:lnTo>
                <a:lnTo>
                  <a:pt x="141744" y="34290"/>
                </a:lnTo>
                <a:lnTo>
                  <a:pt x="140690" y="36830"/>
                </a:lnTo>
                <a:lnTo>
                  <a:pt x="140995" y="36830"/>
                </a:lnTo>
                <a:lnTo>
                  <a:pt x="142049" y="35560"/>
                </a:lnTo>
                <a:lnTo>
                  <a:pt x="142938" y="35560"/>
                </a:lnTo>
                <a:lnTo>
                  <a:pt x="142303" y="34290"/>
                </a:lnTo>
                <a:lnTo>
                  <a:pt x="142011" y="34290"/>
                </a:lnTo>
                <a:lnTo>
                  <a:pt x="140779" y="33020"/>
                </a:lnTo>
                <a:lnTo>
                  <a:pt x="140182" y="31750"/>
                </a:lnTo>
                <a:lnTo>
                  <a:pt x="140893" y="30480"/>
                </a:lnTo>
                <a:lnTo>
                  <a:pt x="141705" y="28754"/>
                </a:lnTo>
                <a:lnTo>
                  <a:pt x="142112" y="27940"/>
                </a:lnTo>
                <a:lnTo>
                  <a:pt x="141414" y="26670"/>
                </a:lnTo>
                <a:close/>
              </a:path>
              <a:path w="322580" h="349250">
                <a:moveTo>
                  <a:pt x="142938" y="35560"/>
                </a:moveTo>
                <a:lnTo>
                  <a:pt x="142671" y="35560"/>
                </a:lnTo>
                <a:lnTo>
                  <a:pt x="143319" y="36830"/>
                </a:lnTo>
                <a:lnTo>
                  <a:pt x="144233" y="36830"/>
                </a:lnTo>
                <a:lnTo>
                  <a:pt x="142938" y="35560"/>
                </a:lnTo>
                <a:close/>
              </a:path>
              <a:path w="322580" h="349250">
                <a:moveTo>
                  <a:pt x="146748" y="34290"/>
                </a:moveTo>
                <a:lnTo>
                  <a:pt x="145872" y="34290"/>
                </a:lnTo>
                <a:lnTo>
                  <a:pt x="144932" y="35560"/>
                </a:lnTo>
                <a:lnTo>
                  <a:pt x="144233" y="36830"/>
                </a:lnTo>
                <a:lnTo>
                  <a:pt x="145249" y="36830"/>
                </a:lnTo>
                <a:lnTo>
                  <a:pt x="145973" y="35560"/>
                </a:lnTo>
                <a:lnTo>
                  <a:pt x="146748" y="34290"/>
                </a:lnTo>
                <a:close/>
              </a:path>
              <a:path w="322580" h="349250">
                <a:moveTo>
                  <a:pt x="150376" y="34958"/>
                </a:moveTo>
                <a:lnTo>
                  <a:pt x="149733" y="35560"/>
                </a:lnTo>
                <a:lnTo>
                  <a:pt x="148120" y="35560"/>
                </a:lnTo>
                <a:lnTo>
                  <a:pt x="148831" y="36830"/>
                </a:lnTo>
                <a:lnTo>
                  <a:pt x="149440" y="36830"/>
                </a:lnTo>
                <a:lnTo>
                  <a:pt x="150376" y="34958"/>
                </a:lnTo>
                <a:close/>
              </a:path>
              <a:path w="322580" h="349250">
                <a:moveTo>
                  <a:pt x="152330" y="36249"/>
                </a:moveTo>
                <a:lnTo>
                  <a:pt x="151866" y="36830"/>
                </a:lnTo>
                <a:lnTo>
                  <a:pt x="152336" y="36830"/>
                </a:lnTo>
                <a:lnTo>
                  <a:pt x="152330" y="36249"/>
                </a:lnTo>
                <a:close/>
              </a:path>
              <a:path w="322580" h="349250">
                <a:moveTo>
                  <a:pt x="159651" y="35560"/>
                </a:moveTo>
                <a:lnTo>
                  <a:pt x="158407" y="35560"/>
                </a:lnTo>
                <a:lnTo>
                  <a:pt x="158470" y="36830"/>
                </a:lnTo>
                <a:lnTo>
                  <a:pt x="159710" y="36830"/>
                </a:lnTo>
                <a:lnTo>
                  <a:pt x="159651" y="35560"/>
                </a:lnTo>
                <a:close/>
              </a:path>
              <a:path w="322580" h="349250">
                <a:moveTo>
                  <a:pt x="162166" y="34290"/>
                </a:moveTo>
                <a:lnTo>
                  <a:pt x="160134" y="34290"/>
                </a:lnTo>
                <a:lnTo>
                  <a:pt x="160066" y="34742"/>
                </a:lnTo>
                <a:lnTo>
                  <a:pt x="159997" y="35750"/>
                </a:lnTo>
                <a:lnTo>
                  <a:pt x="160299" y="36830"/>
                </a:lnTo>
                <a:lnTo>
                  <a:pt x="162001" y="36830"/>
                </a:lnTo>
                <a:lnTo>
                  <a:pt x="162303" y="35750"/>
                </a:lnTo>
                <a:lnTo>
                  <a:pt x="162234" y="34742"/>
                </a:lnTo>
                <a:lnTo>
                  <a:pt x="162166" y="34290"/>
                </a:lnTo>
                <a:close/>
              </a:path>
              <a:path w="322580" h="349250">
                <a:moveTo>
                  <a:pt x="166100" y="35560"/>
                </a:moveTo>
                <a:lnTo>
                  <a:pt x="164820" y="35560"/>
                </a:lnTo>
                <a:lnTo>
                  <a:pt x="164630" y="36830"/>
                </a:lnTo>
                <a:lnTo>
                  <a:pt x="165917" y="36830"/>
                </a:lnTo>
                <a:lnTo>
                  <a:pt x="166100" y="35560"/>
                </a:lnTo>
                <a:close/>
              </a:path>
              <a:path w="322580" h="349250">
                <a:moveTo>
                  <a:pt x="171883" y="36140"/>
                </a:moveTo>
                <a:lnTo>
                  <a:pt x="171856" y="36830"/>
                </a:lnTo>
                <a:lnTo>
                  <a:pt x="172415" y="36830"/>
                </a:lnTo>
                <a:lnTo>
                  <a:pt x="171883" y="36140"/>
                </a:lnTo>
                <a:close/>
              </a:path>
              <a:path w="322580" h="349250">
                <a:moveTo>
                  <a:pt x="175628" y="34290"/>
                </a:moveTo>
                <a:lnTo>
                  <a:pt x="174879" y="34290"/>
                </a:lnTo>
                <a:lnTo>
                  <a:pt x="173850" y="35560"/>
                </a:lnTo>
                <a:lnTo>
                  <a:pt x="172300" y="35560"/>
                </a:lnTo>
                <a:lnTo>
                  <a:pt x="172935" y="36830"/>
                </a:lnTo>
                <a:lnTo>
                  <a:pt x="173532" y="36830"/>
                </a:lnTo>
                <a:lnTo>
                  <a:pt x="174256" y="35560"/>
                </a:lnTo>
                <a:lnTo>
                  <a:pt x="172631" y="35560"/>
                </a:lnTo>
                <a:lnTo>
                  <a:pt x="172011" y="34980"/>
                </a:lnTo>
                <a:lnTo>
                  <a:pt x="174882" y="34980"/>
                </a:lnTo>
                <a:lnTo>
                  <a:pt x="175628" y="34290"/>
                </a:lnTo>
                <a:close/>
              </a:path>
              <a:path w="322580" h="349250">
                <a:moveTo>
                  <a:pt x="176364" y="35560"/>
                </a:moveTo>
                <a:lnTo>
                  <a:pt x="176834" y="36830"/>
                </a:lnTo>
                <a:lnTo>
                  <a:pt x="177126" y="36830"/>
                </a:lnTo>
                <a:lnTo>
                  <a:pt x="176511" y="35750"/>
                </a:lnTo>
                <a:lnTo>
                  <a:pt x="176364" y="35560"/>
                </a:lnTo>
                <a:close/>
              </a:path>
              <a:path w="322580" h="349250">
                <a:moveTo>
                  <a:pt x="176707" y="34290"/>
                </a:moveTo>
                <a:lnTo>
                  <a:pt x="175628" y="34290"/>
                </a:lnTo>
                <a:lnTo>
                  <a:pt x="176511" y="35750"/>
                </a:lnTo>
                <a:lnTo>
                  <a:pt x="177342" y="36830"/>
                </a:lnTo>
                <a:lnTo>
                  <a:pt x="178130" y="36830"/>
                </a:lnTo>
                <a:lnTo>
                  <a:pt x="176707" y="34290"/>
                </a:lnTo>
                <a:close/>
              </a:path>
              <a:path w="322580" h="349250">
                <a:moveTo>
                  <a:pt x="178955" y="31750"/>
                </a:moveTo>
                <a:lnTo>
                  <a:pt x="177914" y="31750"/>
                </a:lnTo>
                <a:lnTo>
                  <a:pt x="178676" y="33020"/>
                </a:lnTo>
                <a:lnTo>
                  <a:pt x="179387" y="33020"/>
                </a:lnTo>
                <a:lnTo>
                  <a:pt x="180060" y="34290"/>
                </a:lnTo>
                <a:lnTo>
                  <a:pt x="178790" y="36830"/>
                </a:lnTo>
                <a:lnTo>
                  <a:pt x="179057" y="36830"/>
                </a:lnTo>
                <a:lnTo>
                  <a:pt x="180327" y="35560"/>
                </a:lnTo>
                <a:lnTo>
                  <a:pt x="181146" y="35560"/>
                </a:lnTo>
                <a:lnTo>
                  <a:pt x="180619" y="34290"/>
                </a:lnTo>
                <a:lnTo>
                  <a:pt x="180352" y="34290"/>
                </a:lnTo>
                <a:lnTo>
                  <a:pt x="179679" y="33020"/>
                </a:lnTo>
                <a:lnTo>
                  <a:pt x="178955" y="31750"/>
                </a:lnTo>
                <a:close/>
              </a:path>
              <a:path w="322580" h="349250">
                <a:moveTo>
                  <a:pt x="183882" y="30480"/>
                </a:moveTo>
                <a:lnTo>
                  <a:pt x="183121" y="30480"/>
                </a:lnTo>
                <a:lnTo>
                  <a:pt x="183197" y="33020"/>
                </a:lnTo>
                <a:lnTo>
                  <a:pt x="183070" y="34290"/>
                </a:lnTo>
                <a:lnTo>
                  <a:pt x="182638" y="36830"/>
                </a:lnTo>
                <a:lnTo>
                  <a:pt x="183492" y="36830"/>
                </a:lnTo>
                <a:lnTo>
                  <a:pt x="184386" y="31750"/>
                </a:lnTo>
                <a:lnTo>
                  <a:pt x="183882" y="30480"/>
                </a:lnTo>
                <a:close/>
              </a:path>
              <a:path w="322580" h="349250">
                <a:moveTo>
                  <a:pt x="215341" y="35560"/>
                </a:moveTo>
                <a:lnTo>
                  <a:pt x="210261" y="35560"/>
                </a:lnTo>
                <a:lnTo>
                  <a:pt x="210121" y="36830"/>
                </a:lnTo>
                <a:lnTo>
                  <a:pt x="215468" y="36830"/>
                </a:lnTo>
                <a:lnTo>
                  <a:pt x="215341" y="35560"/>
                </a:lnTo>
                <a:close/>
              </a:path>
              <a:path w="322580" h="349250">
                <a:moveTo>
                  <a:pt x="247167" y="35560"/>
                </a:moveTo>
                <a:lnTo>
                  <a:pt x="246316" y="35560"/>
                </a:lnTo>
                <a:lnTo>
                  <a:pt x="248246" y="36830"/>
                </a:lnTo>
                <a:lnTo>
                  <a:pt x="247167" y="35560"/>
                </a:lnTo>
                <a:close/>
              </a:path>
              <a:path w="322580" h="349250">
                <a:moveTo>
                  <a:pt x="152882" y="35560"/>
                </a:moveTo>
                <a:lnTo>
                  <a:pt x="152323" y="35560"/>
                </a:lnTo>
                <a:lnTo>
                  <a:pt x="152330" y="36249"/>
                </a:lnTo>
                <a:lnTo>
                  <a:pt x="152882" y="35560"/>
                </a:lnTo>
                <a:close/>
              </a:path>
              <a:path w="322580" h="349250">
                <a:moveTo>
                  <a:pt x="171907" y="35560"/>
                </a:moveTo>
                <a:lnTo>
                  <a:pt x="171437" y="35560"/>
                </a:lnTo>
                <a:lnTo>
                  <a:pt x="171883" y="36140"/>
                </a:lnTo>
                <a:lnTo>
                  <a:pt x="171907" y="35560"/>
                </a:lnTo>
                <a:close/>
              </a:path>
              <a:path w="322580" h="349250">
                <a:moveTo>
                  <a:pt x="147624" y="35560"/>
                </a:moveTo>
                <a:lnTo>
                  <a:pt x="147180" y="35560"/>
                </a:lnTo>
                <a:lnTo>
                  <a:pt x="147658" y="36129"/>
                </a:lnTo>
                <a:lnTo>
                  <a:pt x="147624" y="35560"/>
                </a:lnTo>
                <a:close/>
              </a:path>
              <a:path w="322580" h="349250">
                <a:moveTo>
                  <a:pt x="140863" y="34949"/>
                </a:moveTo>
                <a:lnTo>
                  <a:pt x="140411" y="35560"/>
                </a:lnTo>
                <a:lnTo>
                  <a:pt x="140893" y="35560"/>
                </a:lnTo>
                <a:lnTo>
                  <a:pt x="140863" y="34949"/>
                </a:lnTo>
                <a:close/>
              </a:path>
              <a:path w="322580" h="349250">
                <a:moveTo>
                  <a:pt x="145384" y="33680"/>
                </a:moveTo>
                <a:lnTo>
                  <a:pt x="145415" y="34290"/>
                </a:lnTo>
                <a:lnTo>
                  <a:pt x="144932" y="35560"/>
                </a:lnTo>
                <a:lnTo>
                  <a:pt x="145669" y="34290"/>
                </a:lnTo>
                <a:lnTo>
                  <a:pt x="145872" y="34290"/>
                </a:lnTo>
                <a:lnTo>
                  <a:pt x="145384" y="33680"/>
                </a:lnTo>
                <a:close/>
              </a:path>
              <a:path w="322580" h="349250">
                <a:moveTo>
                  <a:pt x="145872" y="34290"/>
                </a:moveTo>
                <a:lnTo>
                  <a:pt x="145669" y="34290"/>
                </a:lnTo>
                <a:lnTo>
                  <a:pt x="144932" y="35560"/>
                </a:lnTo>
                <a:lnTo>
                  <a:pt x="145872" y="34290"/>
                </a:lnTo>
                <a:close/>
              </a:path>
              <a:path w="322580" h="349250">
                <a:moveTo>
                  <a:pt x="147701" y="34290"/>
                </a:moveTo>
                <a:lnTo>
                  <a:pt x="146748" y="34290"/>
                </a:lnTo>
                <a:lnTo>
                  <a:pt x="147421" y="35560"/>
                </a:lnTo>
                <a:lnTo>
                  <a:pt x="149110" y="35560"/>
                </a:lnTo>
                <a:lnTo>
                  <a:pt x="147701" y="34290"/>
                </a:lnTo>
                <a:close/>
              </a:path>
              <a:path w="322580" h="349250">
                <a:moveTo>
                  <a:pt x="152661" y="34834"/>
                </a:moveTo>
                <a:lnTo>
                  <a:pt x="153060" y="35560"/>
                </a:lnTo>
                <a:lnTo>
                  <a:pt x="153466" y="35560"/>
                </a:lnTo>
                <a:lnTo>
                  <a:pt x="152661" y="34834"/>
                </a:lnTo>
                <a:close/>
              </a:path>
              <a:path w="322580" h="349250">
                <a:moveTo>
                  <a:pt x="170307" y="34290"/>
                </a:moveTo>
                <a:lnTo>
                  <a:pt x="170002" y="34290"/>
                </a:lnTo>
                <a:lnTo>
                  <a:pt x="169316" y="35560"/>
                </a:lnTo>
                <a:lnTo>
                  <a:pt x="169621" y="35560"/>
                </a:lnTo>
                <a:lnTo>
                  <a:pt x="170307" y="34290"/>
                </a:lnTo>
                <a:close/>
              </a:path>
              <a:path w="322580" h="349250">
                <a:moveTo>
                  <a:pt x="174161" y="34742"/>
                </a:moveTo>
                <a:lnTo>
                  <a:pt x="173253" y="35560"/>
                </a:lnTo>
                <a:lnTo>
                  <a:pt x="173850" y="35560"/>
                </a:lnTo>
                <a:lnTo>
                  <a:pt x="174161" y="34742"/>
                </a:lnTo>
                <a:close/>
              </a:path>
              <a:path w="322580" h="349250">
                <a:moveTo>
                  <a:pt x="174879" y="34290"/>
                </a:moveTo>
                <a:lnTo>
                  <a:pt x="174663" y="34290"/>
                </a:lnTo>
                <a:lnTo>
                  <a:pt x="174161" y="34742"/>
                </a:lnTo>
                <a:lnTo>
                  <a:pt x="173850" y="35560"/>
                </a:lnTo>
                <a:lnTo>
                  <a:pt x="174879" y="34290"/>
                </a:lnTo>
                <a:close/>
              </a:path>
              <a:path w="322580" h="349250">
                <a:moveTo>
                  <a:pt x="178676" y="33020"/>
                </a:moveTo>
                <a:lnTo>
                  <a:pt x="179184" y="34290"/>
                </a:lnTo>
                <a:lnTo>
                  <a:pt x="178676" y="35560"/>
                </a:lnTo>
                <a:lnTo>
                  <a:pt x="179692" y="34290"/>
                </a:lnTo>
                <a:lnTo>
                  <a:pt x="178676" y="33020"/>
                </a:lnTo>
                <a:close/>
              </a:path>
              <a:path w="322580" h="349250">
                <a:moveTo>
                  <a:pt x="171665" y="34290"/>
                </a:moveTo>
                <a:lnTo>
                  <a:pt x="171272" y="34290"/>
                </a:lnTo>
                <a:lnTo>
                  <a:pt x="172011" y="34980"/>
                </a:lnTo>
                <a:lnTo>
                  <a:pt x="171665" y="34290"/>
                </a:lnTo>
                <a:close/>
              </a:path>
              <a:path w="322580" h="349250">
                <a:moveTo>
                  <a:pt x="151091" y="34290"/>
                </a:moveTo>
                <a:lnTo>
                  <a:pt x="150710" y="34290"/>
                </a:lnTo>
                <a:lnTo>
                  <a:pt x="150376" y="34958"/>
                </a:lnTo>
                <a:lnTo>
                  <a:pt x="151091" y="34290"/>
                </a:lnTo>
                <a:close/>
              </a:path>
              <a:path w="322580" h="349250">
                <a:moveTo>
                  <a:pt x="140322" y="33020"/>
                </a:moveTo>
                <a:lnTo>
                  <a:pt x="140830" y="34290"/>
                </a:lnTo>
                <a:lnTo>
                  <a:pt x="140863" y="34949"/>
                </a:lnTo>
                <a:lnTo>
                  <a:pt x="141351" y="34290"/>
                </a:lnTo>
                <a:lnTo>
                  <a:pt x="140322" y="33020"/>
                </a:lnTo>
                <a:close/>
              </a:path>
              <a:path w="322580" h="349250">
                <a:moveTo>
                  <a:pt x="152361" y="34290"/>
                </a:moveTo>
                <a:lnTo>
                  <a:pt x="152057" y="34290"/>
                </a:lnTo>
                <a:lnTo>
                  <a:pt x="152661" y="34834"/>
                </a:lnTo>
                <a:lnTo>
                  <a:pt x="152361" y="34290"/>
                </a:lnTo>
                <a:close/>
              </a:path>
              <a:path w="322580" h="349250">
                <a:moveTo>
                  <a:pt x="174332" y="33632"/>
                </a:moveTo>
                <a:lnTo>
                  <a:pt x="174332" y="34290"/>
                </a:lnTo>
                <a:lnTo>
                  <a:pt x="174161" y="34742"/>
                </a:lnTo>
                <a:lnTo>
                  <a:pt x="174663" y="34290"/>
                </a:lnTo>
                <a:lnTo>
                  <a:pt x="174879" y="34290"/>
                </a:lnTo>
                <a:lnTo>
                  <a:pt x="174332" y="33632"/>
                </a:lnTo>
                <a:close/>
              </a:path>
              <a:path w="322580" h="349250">
                <a:moveTo>
                  <a:pt x="143013" y="32467"/>
                </a:moveTo>
                <a:lnTo>
                  <a:pt x="142011" y="34290"/>
                </a:lnTo>
                <a:lnTo>
                  <a:pt x="142303" y="34290"/>
                </a:lnTo>
                <a:lnTo>
                  <a:pt x="142989" y="33020"/>
                </a:lnTo>
                <a:lnTo>
                  <a:pt x="142836" y="33020"/>
                </a:lnTo>
                <a:lnTo>
                  <a:pt x="143013" y="32467"/>
                </a:lnTo>
                <a:close/>
              </a:path>
              <a:path w="322580" h="349250">
                <a:moveTo>
                  <a:pt x="145480" y="32479"/>
                </a:moveTo>
                <a:lnTo>
                  <a:pt x="146431" y="34290"/>
                </a:lnTo>
                <a:lnTo>
                  <a:pt x="147027" y="34290"/>
                </a:lnTo>
                <a:lnTo>
                  <a:pt x="147688" y="33020"/>
                </a:lnTo>
                <a:lnTo>
                  <a:pt x="146037" y="33020"/>
                </a:lnTo>
                <a:lnTo>
                  <a:pt x="145480" y="32479"/>
                </a:lnTo>
                <a:close/>
              </a:path>
              <a:path w="322580" h="349250">
                <a:moveTo>
                  <a:pt x="150094" y="33639"/>
                </a:moveTo>
                <a:lnTo>
                  <a:pt x="150101" y="34290"/>
                </a:lnTo>
                <a:lnTo>
                  <a:pt x="150634" y="34290"/>
                </a:lnTo>
                <a:lnTo>
                  <a:pt x="150094" y="33639"/>
                </a:lnTo>
                <a:close/>
              </a:path>
              <a:path w="322580" h="349250">
                <a:moveTo>
                  <a:pt x="149999" y="31750"/>
                </a:moveTo>
                <a:lnTo>
                  <a:pt x="149707" y="31750"/>
                </a:lnTo>
                <a:lnTo>
                  <a:pt x="151091" y="34290"/>
                </a:lnTo>
                <a:lnTo>
                  <a:pt x="151714" y="34290"/>
                </a:lnTo>
                <a:lnTo>
                  <a:pt x="152158" y="33020"/>
                </a:lnTo>
                <a:lnTo>
                  <a:pt x="150685" y="33020"/>
                </a:lnTo>
                <a:lnTo>
                  <a:pt x="149999" y="31750"/>
                </a:lnTo>
                <a:close/>
              </a:path>
              <a:path w="322580" h="349250">
                <a:moveTo>
                  <a:pt x="159473" y="31750"/>
                </a:moveTo>
                <a:lnTo>
                  <a:pt x="158267" y="31750"/>
                </a:lnTo>
                <a:lnTo>
                  <a:pt x="157149" y="33020"/>
                </a:lnTo>
                <a:lnTo>
                  <a:pt x="158305" y="33020"/>
                </a:lnTo>
                <a:lnTo>
                  <a:pt x="158369" y="34290"/>
                </a:lnTo>
                <a:lnTo>
                  <a:pt x="159592" y="34290"/>
                </a:lnTo>
                <a:lnTo>
                  <a:pt x="159473" y="31750"/>
                </a:lnTo>
                <a:close/>
              </a:path>
              <a:path w="322580" h="349250">
                <a:moveTo>
                  <a:pt x="160502" y="33020"/>
                </a:moveTo>
                <a:lnTo>
                  <a:pt x="159804" y="33020"/>
                </a:lnTo>
                <a:lnTo>
                  <a:pt x="159804" y="34290"/>
                </a:lnTo>
                <a:lnTo>
                  <a:pt x="160502" y="34290"/>
                </a:lnTo>
                <a:lnTo>
                  <a:pt x="160502" y="33020"/>
                </a:lnTo>
                <a:close/>
              </a:path>
              <a:path w="322580" h="349250">
                <a:moveTo>
                  <a:pt x="162471" y="33020"/>
                </a:moveTo>
                <a:lnTo>
                  <a:pt x="161772" y="33020"/>
                </a:lnTo>
                <a:lnTo>
                  <a:pt x="161772" y="34290"/>
                </a:lnTo>
                <a:lnTo>
                  <a:pt x="162471" y="34290"/>
                </a:lnTo>
                <a:lnTo>
                  <a:pt x="162471" y="33020"/>
                </a:lnTo>
                <a:close/>
              </a:path>
              <a:path w="322580" h="349250">
                <a:moveTo>
                  <a:pt x="166648" y="31750"/>
                </a:moveTo>
                <a:lnTo>
                  <a:pt x="165392" y="31750"/>
                </a:lnTo>
                <a:lnTo>
                  <a:pt x="165227" y="33020"/>
                </a:lnTo>
                <a:lnTo>
                  <a:pt x="165100" y="33020"/>
                </a:lnTo>
                <a:lnTo>
                  <a:pt x="164922" y="34290"/>
                </a:lnTo>
                <a:lnTo>
                  <a:pt x="166283" y="34290"/>
                </a:lnTo>
                <a:lnTo>
                  <a:pt x="166648" y="31750"/>
                </a:lnTo>
                <a:close/>
              </a:path>
              <a:path w="322580" h="349250">
                <a:moveTo>
                  <a:pt x="169341" y="31750"/>
                </a:moveTo>
                <a:lnTo>
                  <a:pt x="169735" y="33020"/>
                </a:lnTo>
                <a:lnTo>
                  <a:pt x="170662" y="34290"/>
                </a:lnTo>
                <a:lnTo>
                  <a:pt x="171272" y="34290"/>
                </a:lnTo>
                <a:lnTo>
                  <a:pt x="171996" y="33020"/>
                </a:lnTo>
                <a:lnTo>
                  <a:pt x="170459" y="33020"/>
                </a:lnTo>
                <a:lnTo>
                  <a:pt x="169341" y="31750"/>
                </a:lnTo>
                <a:close/>
              </a:path>
              <a:path w="322580" h="349250">
                <a:moveTo>
                  <a:pt x="174320" y="31750"/>
                </a:moveTo>
                <a:lnTo>
                  <a:pt x="173304" y="31750"/>
                </a:lnTo>
                <a:lnTo>
                  <a:pt x="174701" y="33020"/>
                </a:lnTo>
                <a:lnTo>
                  <a:pt x="175348" y="34290"/>
                </a:lnTo>
                <a:lnTo>
                  <a:pt x="175933" y="34290"/>
                </a:lnTo>
                <a:lnTo>
                  <a:pt x="176606" y="33020"/>
                </a:lnTo>
                <a:lnTo>
                  <a:pt x="175653" y="33020"/>
                </a:lnTo>
                <a:lnTo>
                  <a:pt x="174320" y="31750"/>
                </a:lnTo>
                <a:close/>
              </a:path>
              <a:path w="322580" h="349250">
                <a:moveTo>
                  <a:pt x="179232" y="24130"/>
                </a:moveTo>
                <a:lnTo>
                  <a:pt x="178130" y="24130"/>
                </a:lnTo>
                <a:lnTo>
                  <a:pt x="178993" y="25400"/>
                </a:lnTo>
                <a:lnTo>
                  <a:pt x="179857" y="25400"/>
                </a:lnTo>
                <a:lnTo>
                  <a:pt x="180949" y="26670"/>
                </a:lnTo>
                <a:lnTo>
                  <a:pt x="180251" y="27940"/>
                </a:lnTo>
                <a:lnTo>
                  <a:pt x="182194" y="31750"/>
                </a:lnTo>
                <a:lnTo>
                  <a:pt x="181584" y="33020"/>
                </a:lnTo>
                <a:lnTo>
                  <a:pt x="180352" y="34290"/>
                </a:lnTo>
                <a:lnTo>
                  <a:pt x="181229" y="34290"/>
                </a:lnTo>
                <a:lnTo>
                  <a:pt x="182435" y="31750"/>
                </a:lnTo>
                <a:lnTo>
                  <a:pt x="180530" y="27940"/>
                </a:lnTo>
                <a:lnTo>
                  <a:pt x="181279" y="26670"/>
                </a:lnTo>
                <a:lnTo>
                  <a:pt x="182372" y="26670"/>
                </a:lnTo>
                <a:lnTo>
                  <a:pt x="179232" y="24130"/>
                </a:lnTo>
                <a:close/>
              </a:path>
              <a:path w="322580" h="349250">
                <a:moveTo>
                  <a:pt x="145351" y="33020"/>
                </a:moveTo>
                <a:lnTo>
                  <a:pt x="144856" y="33020"/>
                </a:lnTo>
                <a:lnTo>
                  <a:pt x="145384" y="33680"/>
                </a:lnTo>
                <a:lnTo>
                  <a:pt x="145351" y="33020"/>
                </a:lnTo>
                <a:close/>
              </a:path>
              <a:path w="322580" h="349250">
                <a:moveTo>
                  <a:pt x="150088" y="33020"/>
                </a:moveTo>
                <a:lnTo>
                  <a:pt x="149580" y="33020"/>
                </a:lnTo>
                <a:lnTo>
                  <a:pt x="150094" y="33639"/>
                </a:lnTo>
                <a:lnTo>
                  <a:pt x="150088" y="33020"/>
                </a:lnTo>
                <a:close/>
              </a:path>
              <a:path w="322580" h="349250">
                <a:moveTo>
                  <a:pt x="174332" y="33020"/>
                </a:moveTo>
                <a:lnTo>
                  <a:pt x="173824" y="33020"/>
                </a:lnTo>
                <a:lnTo>
                  <a:pt x="174332" y="33632"/>
                </a:lnTo>
                <a:lnTo>
                  <a:pt x="174332" y="33020"/>
                </a:lnTo>
                <a:close/>
              </a:path>
              <a:path w="322580" h="349250">
                <a:moveTo>
                  <a:pt x="139357" y="30480"/>
                </a:moveTo>
                <a:lnTo>
                  <a:pt x="139649" y="31750"/>
                </a:lnTo>
                <a:lnTo>
                  <a:pt x="139179" y="33020"/>
                </a:lnTo>
                <a:lnTo>
                  <a:pt x="139941" y="31750"/>
                </a:lnTo>
                <a:lnTo>
                  <a:pt x="139357" y="30480"/>
                </a:lnTo>
                <a:close/>
              </a:path>
              <a:path w="322580" h="349250">
                <a:moveTo>
                  <a:pt x="143662" y="31750"/>
                </a:moveTo>
                <a:lnTo>
                  <a:pt x="143408" y="31750"/>
                </a:lnTo>
                <a:lnTo>
                  <a:pt x="143009" y="32479"/>
                </a:lnTo>
                <a:lnTo>
                  <a:pt x="142836" y="33020"/>
                </a:lnTo>
                <a:lnTo>
                  <a:pt x="143662" y="31750"/>
                </a:lnTo>
                <a:close/>
              </a:path>
              <a:path w="322580" h="349250">
                <a:moveTo>
                  <a:pt x="144449" y="31750"/>
                </a:moveTo>
                <a:lnTo>
                  <a:pt x="143662" y="31750"/>
                </a:lnTo>
                <a:lnTo>
                  <a:pt x="142836" y="33020"/>
                </a:lnTo>
                <a:lnTo>
                  <a:pt x="143700" y="33020"/>
                </a:lnTo>
                <a:lnTo>
                  <a:pt x="144449" y="31750"/>
                </a:lnTo>
                <a:close/>
              </a:path>
              <a:path w="322580" h="349250">
                <a:moveTo>
                  <a:pt x="149364" y="30480"/>
                </a:moveTo>
                <a:lnTo>
                  <a:pt x="148780" y="30480"/>
                </a:lnTo>
                <a:lnTo>
                  <a:pt x="147370" y="33020"/>
                </a:lnTo>
                <a:lnTo>
                  <a:pt x="147688" y="33020"/>
                </a:lnTo>
                <a:lnTo>
                  <a:pt x="148348" y="31750"/>
                </a:lnTo>
                <a:lnTo>
                  <a:pt x="149999" y="31750"/>
                </a:lnTo>
                <a:lnTo>
                  <a:pt x="149364" y="30480"/>
                </a:lnTo>
                <a:close/>
              </a:path>
              <a:path w="322580" h="349250">
                <a:moveTo>
                  <a:pt x="153136" y="31750"/>
                </a:moveTo>
                <a:lnTo>
                  <a:pt x="152450" y="31750"/>
                </a:lnTo>
                <a:lnTo>
                  <a:pt x="151396" y="33020"/>
                </a:lnTo>
                <a:lnTo>
                  <a:pt x="152158" y="33020"/>
                </a:lnTo>
                <a:lnTo>
                  <a:pt x="153136" y="31750"/>
                </a:lnTo>
                <a:close/>
              </a:path>
              <a:path w="322580" h="349250">
                <a:moveTo>
                  <a:pt x="161886" y="31750"/>
                </a:moveTo>
                <a:lnTo>
                  <a:pt x="160401" y="31750"/>
                </a:lnTo>
                <a:lnTo>
                  <a:pt x="160045" y="33020"/>
                </a:lnTo>
                <a:lnTo>
                  <a:pt x="162242" y="33020"/>
                </a:lnTo>
                <a:lnTo>
                  <a:pt x="161886" y="31750"/>
                </a:lnTo>
                <a:close/>
              </a:path>
              <a:path w="322580" h="349250">
                <a:moveTo>
                  <a:pt x="173596" y="30480"/>
                </a:moveTo>
                <a:lnTo>
                  <a:pt x="172999" y="30480"/>
                </a:lnTo>
                <a:lnTo>
                  <a:pt x="171691" y="33020"/>
                </a:lnTo>
                <a:lnTo>
                  <a:pt x="171996" y="33020"/>
                </a:lnTo>
                <a:lnTo>
                  <a:pt x="172669" y="31750"/>
                </a:lnTo>
                <a:lnTo>
                  <a:pt x="174320" y="31750"/>
                </a:lnTo>
                <a:lnTo>
                  <a:pt x="173596" y="30480"/>
                </a:lnTo>
                <a:close/>
              </a:path>
              <a:path w="322580" h="349250">
                <a:moveTo>
                  <a:pt x="177279" y="31750"/>
                </a:moveTo>
                <a:lnTo>
                  <a:pt x="176999" y="31750"/>
                </a:lnTo>
                <a:lnTo>
                  <a:pt x="175653" y="33020"/>
                </a:lnTo>
                <a:lnTo>
                  <a:pt x="176606" y="33020"/>
                </a:lnTo>
                <a:lnTo>
                  <a:pt x="177279" y="31750"/>
                </a:lnTo>
                <a:close/>
              </a:path>
              <a:path w="322580" h="349250">
                <a:moveTo>
                  <a:pt x="181375" y="31141"/>
                </a:moveTo>
                <a:lnTo>
                  <a:pt x="181381" y="31750"/>
                </a:lnTo>
                <a:lnTo>
                  <a:pt x="180987" y="33020"/>
                </a:lnTo>
                <a:lnTo>
                  <a:pt x="181813" y="31750"/>
                </a:lnTo>
                <a:lnTo>
                  <a:pt x="181375" y="31141"/>
                </a:lnTo>
                <a:close/>
              </a:path>
              <a:path w="322580" h="349250">
                <a:moveTo>
                  <a:pt x="182372" y="26670"/>
                </a:moveTo>
                <a:lnTo>
                  <a:pt x="181279" y="26670"/>
                </a:lnTo>
                <a:lnTo>
                  <a:pt x="182245" y="27940"/>
                </a:lnTo>
                <a:lnTo>
                  <a:pt x="182765" y="29210"/>
                </a:lnTo>
                <a:lnTo>
                  <a:pt x="182865" y="29711"/>
                </a:lnTo>
                <a:lnTo>
                  <a:pt x="182954" y="30631"/>
                </a:lnTo>
                <a:lnTo>
                  <a:pt x="182473" y="31750"/>
                </a:lnTo>
                <a:lnTo>
                  <a:pt x="183159" y="33020"/>
                </a:lnTo>
                <a:lnTo>
                  <a:pt x="182714" y="31750"/>
                </a:lnTo>
                <a:lnTo>
                  <a:pt x="183121" y="30480"/>
                </a:lnTo>
                <a:lnTo>
                  <a:pt x="183882" y="30480"/>
                </a:lnTo>
                <a:lnTo>
                  <a:pt x="182372" y="26670"/>
                </a:lnTo>
                <a:close/>
              </a:path>
              <a:path w="322580" h="349250">
                <a:moveTo>
                  <a:pt x="145097" y="31750"/>
                </a:moveTo>
                <a:lnTo>
                  <a:pt x="144729" y="31750"/>
                </a:lnTo>
                <a:lnTo>
                  <a:pt x="145480" y="32479"/>
                </a:lnTo>
                <a:lnTo>
                  <a:pt x="145097" y="31750"/>
                </a:lnTo>
                <a:close/>
              </a:path>
              <a:path w="322580" h="349250">
                <a:moveTo>
                  <a:pt x="143218" y="30517"/>
                </a:moveTo>
                <a:lnTo>
                  <a:pt x="143243" y="31750"/>
                </a:lnTo>
                <a:lnTo>
                  <a:pt x="143013" y="32467"/>
                </a:lnTo>
                <a:lnTo>
                  <a:pt x="143408" y="31750"/>
                </a:lnTo>
                <a:lnTo>
                  <a:pt x="143662" y="31750"/>
                </a:lnTo>
                <a:lnTo>
                  <a:pt x="143218" y="30517"/>
                </a:lnTo>
                <a:close/>
              </a:path>
              <a:path w="322580" h="349250">
                <a:moveTo>
                  <a:pt x="144640" y="25400"/>
                </a:moveTo>
                <a:lnTo>
                  <a:pt x="143446" y="25400"/>
                </a:lnTo>
                <a:lnTo>
                  <a:pt x="142735" y="26670"/>
                </a:lnTo>
                <a:lnTo>
                  <a:pt x="142112" y="27940"/>
                </a:lnTo>
                <a:lnTo>
                  <a:pt x="144157" y="31750"/>
                </a:lnTo>
                <a:lnTo>
                  <a:pt x="144729" y="31750"/>
                </a:lnTo>
                <a:lnTo>
                  <a:pt x="145415" y="30480"/>
                </a:lnTo>
                <a:lnTo>
                  <a:pt x="143738" y="30480"/>
                </a:lnTo>
                <a:lnTo>
                  <a:pt x="142392" y="27940"/>
                </a:lnTo>
                <a:lnTo>
                  <a:pt x="143002" y="26670"/>
                </a:lnTo>
                <a:lnTo>
                  <a:pt x="143687" y="26670"/>
                </a:lnTo>
                <a:lnTo>
                  <a:pt x="144640" y="25400"/>
                </a:lnTo>
                <a:close/>
              </a:path>
              <a:path w="322580" h="349250">
                <a:moveTo>
                  <a:pt x="147741" y="31217"/>
                </a:moveTo>
                <a:lnTo>
                  <a:pt x="147358" y="31750"/>
                </a:lnTo>
                <a:lnTo>
                  <a:pt x="147751" y="31750"/>
                </a:lnTo>
                <a:lnTo>
                  <a:pt x="147741" y="31217"/>
                </a:lnTo>
                <a:close/>
              </a:path>
              <a:path w="322580" h="349250">
                <a:moveTo>
                  <a:pt x="151980" y="29210"/>
                </a:moveTo>
                <a:lnTo>
                  <a:pt x="152488" y="30480"/>
                </a:lnTo>
                <a:lnTo>
                  <a:pt x="152006" y="31750"/>
                </a:lnTo>
                <a:lnTo>
                  <a:pt x="152789" y="30631"/>
                </a:lnTo>
                <a:lnTo>
                  <a:pt x="152819" y="30480"/>
                </a:lnTo>
                <a:lnTo>
                  <a:pt x="151980" y="29210"/>
                </a:lnTo>
                <a:close/>
              </a:path>
              <a:path w="322580" h="349250">
                <a:moveTo>
                  <a:pt x="160375" y="30480"/>
                </a:moveTo>
                <a:lnTo>
                  <a:pt x="159689" y="30480"/>
                </a:lnTo>
                <a:lnTo>
                  <a:pt x="159689" y="31750"/>
                </a:lnTo>
                <a:lnTo>
                  <a:pt x="160375" y="31750"/>
                </a:lnTo>
                <a:lnTo>
                  <a:pt x="160375" y="30480"/>
                </a:lnTo>
                <a:close/>
              </a:path>
              <a:path w="322580" h="349250">
                <a:moveTo>
                  <a:pt x="162598" y="30480"/>
                </a:moveTo>
                <a:lnTo>
                  <a:pt x="161899" y="30480"/>
                </a:lnTo>
                <a:lnTo>
                  <a:pt x="161899" y="31750"/>
                </a:lnTo>
                <a:lnTo>
                  <a:pt x="162598" y="31750"/>
                </a:lnTo>
                <a:lnTo>
                  <a:pt x="162598" y="30480"/>
                </a:lnTo>
                <a:close/>
              </a:path>
              <a:path w="322580" h="349250">
                <a:moveTo>
                  <a:pt x="171952" y="31154"/>
                </a:moveTo>
                <a:lnTo>
                  <a:pt x="171475" y="31750"/>
                </a:lnTo>
                <a:lnTo>
                  <a:pt x="171958" y="31750"/>
                </a:lnTo>
                <a:lnTo>
                  <a:pt x="171952" y="31154"/>
                </a:lnTo>
                <a:close/>
              </a:path>
              <a:path w="322580" h="349250">
                <a:moveTo>
                  <a:pt x="176631" y="31193"/>
                </a:moveTo>
                <a:lnTo>
                  <a:pt x="176225" y="31750"/>
                </a:lnTo>
                <a:lnTo>
                  <a:pt x="176631" y="31750"/>
                </a:lnTo>
                <a:lnTo>
                  <a:pt x="176631" y="31193"/>
                </a:lnTo>
                <a:close/>
              </a:path>
              <a:path w="322580" h="349250">
                <a:moveTo>
                  <a:pt x="178930" y="25400"/>
                </a:moveTo>
                <a:lnTo>
                  <a:pt x="177736" y="25400"/>
                </a:lnTo>
                <a:lnTo>
                  <a:pt x="178676" y="26670"/>
                </a:lnTo>
                <a:lnTo>
                  <a:pt x="179374" y="26670"/>
                </a:lnTo>
                <a:lnTo>
                  <a:pt x="179984" y="27940"/>
                </a:lnTo>
                <a:lnTo>
                  <a:pt x="178625" y="30480"/>
                </a:lnTo>
                <a:lnTo>
                  <a:pt x="177152" y="30480"/>
                </a:lnTo>
                <a:lnTo>
                  <a:pt x="177041" y="30631"/>
                </a:lnTo>
                <a:lnTo>
                  <a:pt x="177634" y="31750"/>
                </a:lnTo>
                <a:lnTo>
                  <a:pt x="178206" y="31750"/>
                </a:lnTo>
                <a:lnTo>
                  <a:pt x="180251" y="27940"/>
                </a:lnTo>
                <a:lnTo>
                  <a:pt x="179628" y="26670"/>
                </a:lnTo>
                <a:lnTo>
                  <a:pt x="178930" y="25400"/>
                </a:lnTo>
                <a:close/>
              </a:path>
              <a:path w="322580" h="349250">
                <a:moveTo>
                  <a:pt x="147307" y="29210"/>
                </a:moveTo>
                <a:lnTo>
                  <a:pt x="147726" y="30480"/>
                </a:lnTo>
                <a:lnTo>
                  <a:pt x="147741" y="31217"/>
                </a:lnTo>
                <a:lnTo>
                  <a:pt x="148272" y="30480"/>
                </a:lnTo>
                <a:lnTo>
                  <a:pt x="148082" y="30480"/>
                </a:lnTo>
                <a:lnTo>
                  <a:pt x="147688" y="29711"/>
                </a:lnTo>
                <a:lnTo>
                  <a:pt x="147307" y="29210"/>
                </a:lnTo>
                <a:close/>
              </a:path>
              <a:path w="322580" h="349250">
                <a:moveTo>
                  <a:pt x="176060" y="29210"/>
                </a:moveTo>
                <a:lnTo>
                  <a:pt x="176631" y="30480"/>
                </a:lnTo>
                <a:lnTo>
                  <a:pt x="176631" y="31193"/>
                </a:lnTo>
                <a:lnTo>
                  <a:pt x="177041" y="30631"/>
                </a:lnTo>
                <a:lnTo>
                  <a:pt x="176606" y="29845"/>
                </a:lnTo>
                <a:lnTo>
                  <a:pt x="176060" y="29210"/>
                </a:lnTo>
                <a:close/>
              </a:path>
              <a:path w="322580" h="349250">
                <a:moveTo>
                  <a:pt x="171437" y="29210"/>
                </a:moveTo>
                <a:lnTo>
                  <a:pt x="171945" y="30480"/>
                </a:lnTo>
                <a:lnTo>
                  <a:pt x="171952" y="31154"/>
                </a:lnTo>
                <a:lnTo>
                  <a:pt x="172491" y="30480"/>
                </a:lnTo>
                <a:lnTo>
                  <a:pt x="171437" y="29210"/>
                </a:lnTo>
                <a:close/>
              </a:path>
              <a:path w="322580" h="349250">
                <a:moveTo>
                  <a:pt x="181368" y="30480"/>
                </a:moveTo>
                <a:lnTo>
                  <a:pt x="180898" y="30480"/>
                </a:lnTo>
                <a:lnTo>
                  <a:pt x="181375" y="31141"/>
                </a:lnTo>
                <a:lnTo>
                  <a:pt x="181368" y="30480"/>
                </a:lnTo>
                <a:close/>
              </a:path>
              <a:path w="322580" h="349250">
                <a:moveTo>
                  <a:pt x="176606" y="29845"/>
                </a:moveTo>
                <a:lnTo>
                  <a:pt x="177041" y="30631"/>
                </a:lnTo>
                <a:lnTo>
                  <a:pt x="177152" y="30480"/>
                </a:lnTo>
                <a:lnTo>
                  <a:pt x="176606" y="29845"/>
                </a:lnTo>
                <a:close/>
              </a:path>
              <a:path w="322580" h="349250">
                <a:moveTo>
                  <a:pt x="145516" y="24130"/>
                </a:moveTo>
                <a:lnTo>
                  <a:pt x="144246" y="24130"/>
                </a:lnTo>
                <a:lnTo>
                  <a:pt x="144399" y="25400"/>
                </a:lnTo>
                <a:lnTo>
                  <a:pt x="144640" y="25400"/>
                </a:lnTo>
                <a:lnTo>
                  <a:pt x="145199" y="26670"/>
                </a:lnTo>
                <a:lnTo>
                  <a:pt x="145846" y="26670"/>
                </a:lnTo>
                <a:lnTo>
                  <a:pt x="146558" y="27940"/>
                </a:lnTo>
                <a:lnTo>
                  <a:pt x="145821" y="29210"/>
                </a:lnTo>
                <a:lnTo>
                  <a:pt x="144437" y="30480"/>
                </a:lnTo>
                <a:lnTo>
                  <a:pt x="145415" y="30480"/>
                </a:lnTo>
                <a:lnTo>
                  <a:pt x="146365" y="28754"/>
                </a:lnTo>
                <a:lnTo>
                  <a:pt x="146837" y="27940"/>
                </a:lnTo>
                <a:lnTo>
                  <a:pt x="146151" y="26670"/>
                </a:lnTo>
                <a:lnTo>
                  <a:pt x="144957" y="25400"/>
                </a:lnTo>
                <a:lnTo>
                  <a:pt x="145516" y="24130"/>
                </a:lnTo>
                <a:close/>
              </a:path>
              <a:path w="322580" h="349250">
                <a:moveTo>
                  <a:pt x="147693" y="29718"/>
                </a:moveTo>
                <a:lnTo>
                  <a:pt x="148082" y="30480"/>
                </a:lnTo>
                <a:lnTo>
                  <a:pt x="148272" y="30480"/>
                </a:lnTo>
                <a:lnTo>
                  <a:pt x="147693" y="29718"/>
                </a:lnTo>
                <a:close/>
              </a:path>
              <a:path w="322580" h="349250">
                <a:moveTo>
                  <a:pt x="147828" y="26670"/>
                </a:moveTo>
                <a:lnTo>
                  <a:pt x="147561" y="26670"/>
                </a:lnTo>
                <a:lnTo>
                  <a:pt x="146862" y="27940"/>
                </a:lnTo>
                <a:lnTo>
                  <a:pt x="147434" y="29210"/>
                </a:lnTo>
                <a:lnTo>
                  <a:pt x="147689" y="29711"/>
                </a:lnTo>
                <a:lnTo>
                  <a:pt x="148272" y="30480"/>
                </a:lnTo>
                <a:lnTo>
                  <a:pt x="149085" y="30480"/>
                </a:lnTo>
                <a:lnTo>
                  <a:pt x="148386" y="29210"/>
                </a:lnTo>
                <a:lnTo>
                  <a:pt x="147739" y="29210"/>
                </a:lnTo>
                <a:lnTo>
                  <a:pt x="147142" y="27940"/>
                </a:lnTo>
                <a:lnTo>
                  <a:pt x="147828" y="26670"/>
                </a:lnTo>
                <a:close/>
              </a:path>
              <a:path w="322580" h="349250">
                <a:moveTo>
                  <a:pt x="150249" y="29711"/>
                </a:moveTo>
                <a:lnTo>
                  <a:pt x="149364" y="30480"/>
                </a:lnTo>
                <a:lnTo>
                  <a:pt x="149783" y="30480"/>
                </a:lnTo>
                <a:lnTo>
                  <a:pt x="150249" y="29711"/>
                </a:lnTo>
                <a:close/>
              </a:path>
              <a:path w="322580" h="349250">
                <a:moveTo>
                  <a:pt x="159355" y="29210"/>
                </a:moveTo>
                <a:lnTo>
                  <a:pt x="158102" y="29210"/>
                </a:lnTo>
                <a:lnTo>
                  <a:pt x="158153" y="30480"/>
                </a:lnTo>
                <a:lnTo>
                  <a:pt x="159414" y="30480"/>
                </a:lnTo>
                <a:lnTo>
                  <a:pt x="159355" y="29210"/>
                </a:lnTo>
                <a:close/>
              </a:path>
              <a:path w="322580" h="349250">
                <a:moveTo>
                  <a:pt x="162394" y="29210"/>
                </a:moveTo>
                <a:lnTo>
                  <a:pt x="159880" y="29210"/>
                </a:lnTo>
                <a:lnTo>
                  <a:pt x="160362" y="30480"/>
                </a:lnTo>
                <a:lnTo>
                  <a:pt x="161912" y="30480"/>
                </a:lnTo>
                <a:lnTo>
                  <a:pt x="162394" y="29210"/>
                </a:lnTo>
                <a:close/>
              </a:path>
              <a:path w="322580" h="349250">
                <a:moveTo>
                  <a:pt x="167013" y="29210"/>
                </a:moveTo>
                <a:lnTo>
                  <a:pt x="165684" y="29210"/>
                </a:lnTo>
                <a:lnTo>
                  <a:pt x="165519" y="30480"/>
                </a:lnTo>
                <a:lnTo>
                  <a:pt x="166831" y="30480"/>
                </a:lnTo>
                <a:lnTo>
                  <a:pt x="167013" y="29210"/>
                </a:lnTo>
                <a:close/>
              </a:path>
              <a:path w="322580" h="349250">
                <a:moveTo>
                  <a:pt x="172115" y="29711"/>
                </a:moveTo>
                <a:lnTo>
                  <a:pt x="172580" y="30480"/>
                </a:lnTo>
                <a:lnTo>
                  <a:pt x="172999" y="30480"/>
                </a:lnTo>
                <a:lnTo>
                  <a:pt x="172115" y="29711"/>
                </a:lnTo>
                <a:close/>
              </a:path>
              <a:path w="322580" h="349250">
                <a:moveTo>
                  <a:pt x="174815" y="26670"/>
                </a:moveTo>
                <a:lnTo>
                  <a:pt x="174536" y="26670"/>
                </a:lnTo>
                <a:lnTo>
                  <a:pt x="175234" y="27940"/>
                </a:lnTo>
                <a:lnTo>
                  <a:pt x="174637" y="29210"/>
                </a:lnTo>
                <a:lnTo>
                  <a:pt x="173990" y="29210"/>
                </a:lnTo>
                <a:lnTo>
                  <a:pt x="173291" y="30480"/>
                </a:lnTo>
                <a:lnTo>
                  <a:pt x="174294" y="30480"/>
                </a:lnTo>
                <a:lnTo>
                  <a:pt x="175156" y="28754"/>
                </a:lnTo>
                <a:lnTo>
                  <a:pt x="175539" y="27940"/>
                </a:lnTo>
                <a:lnTo>
                  <a:pt x="174815" y="26670"/>
                </a:lnTo>
                <a:close/>
              </a:path>
              <a:path w="322580" h="349250">
                <a:moveTo>
                  <a:pt x="168567" y="19050"/>
                </a:moveTo>
                <a:lnTo>
                  <a:pt x="166903" y="20320"/>
                </a:lnTo>
                <a:lnTo>
                  <a:pt x="166636" y="21590"/>
                </a:lnTo>
                <a:lnTo>
                  <a:pt x="172313" y="21590"/>
                </a:lnTo>
                <a:lnTo>
                  <a:pt x="173393" y="22860"/>
                </a:lnTo>
                <a:lnTo>
                  <a:pt x="175653" y="22860"/>
                </a:lnTo>
                <a:lnTo>
                  <a:pt x="176834" y="24130"/>
                </a:lnTo>
                <a:lnTo>
                  <a:pt x="177419" y="25400"/>
                </a:lnTo>
                <a:lnTo>
                  <a:pt x="176225" y="26670"/>
                </a:lnTo>
                <a:lnTo>
                  <a:pt x="175501" y="27940"/>
                </a:lnTo>
                <a:lnTo>
                  <a:pt x="176606" y="29845"/>
                </a:lnTo>
                <a:lnTo>
                  <a:pt x="177152" y="30480"/>
                </a:lnTo>
                <a:lnTo>
                  <a:pt x="175806" y="27940"/>
                </a:lnTo>
                <a:lnTo>
                  <a:pt x="176530" y="26670"/>
                </a:lnTo>
                <a:lnTo>
                  <a:pt x="177736" y="25400"/>
                </a:lnTo>
                <a:lnTo>
                  <a:pt x="177977" y="25400"/>
                </a:lnTo>
                <a:lnTo>
                  <a:pt x="178130" y="24130"/>
                </a:lnTo>
                <a:lnTo>
                  <a:pt x="179232" y="24130"/>
                </a:lnTo>
                <a:lnTo>
                  <a:pt x="177662" y="22860"/>
                </a:lnTo>
                <a:lnTo>
                  <a:pt x="170916" y="20320"/>
                </a:lnTo>
                <a:lnTo>
                  <a:pt x="169849" y="20320"/>
                </a:lnTo>
                <a:lnTo>
                  <a:pt x="168567" y="19050"/>
                </a:lnTo>
                <a:close/>
              </a:path>
              <a:path w="322580" h="349250">
                <a:moveTo>
                  <a:pt x="151612" y="27940"/>
                </a:moveTo>
                <a:lnTo>
                  <a:pt x="151320" y="27940"/>
                </a:lnTo>
                <a:lnTo>
                  <a:pt x="150249" y="29711"/>
                </a:lnTo>
                <a:lnTo>
                  <a:pt x="150825" y="29210"/>
                </a:lnTo>
                <a:lnTo>
                  <a:pt x="151612" y="27940"/>
                </a:lnTo>
                <a:close/>
              </a:path>
              <a:path w="322580" h="349250">
                <a:moveTo>
                  <a:pt x="171043" y="27940"/>
                </a:moveTo>
                <a:lnTo>
                  <a:pt x="170751" y="27940"/>
                </a:lnTo>
                <a:lnTo>
                  <a:pt x="171538" y="29210"/>
                </a:lnTo>
                <a:lnTo>
                  <a:pt x="172115" y="29711"/>
                </a:lnTo>
                <a:lnTo>
                  <a:pt x="171043" y="27940"/>
                </a:lnTo>
                <a:close/>
              </a:path>
              <a:path w="322580" h="349250">
                <a:moveTo>
                  <a:pt x="145237" y="26670"/>
                </a:moveTo>
                <a:lnTo>
                  <a:pt x="145554" y="27940"/>
                </a:lnTo>
                <a:lnTo>
                  <a:pt x="145110" y="29210"/>
                </a:lnTo>
                <a:lnTo>
                  <a:pt x="146088" y="27940"/>
                </a:lnTo>
                <a:lnTo>
                  <a:pt x="145237" y="26670"/>
                </a:lnTo>
                <a:close/>
              </a:path>
              <a:path w="322580" h="349250">
                <a:moveTo>
                  <a:pt x="150280" y="27247"/>
                </a:moveTo>
                <a:lnTo>
                  <a:pt x="150647" y="27940"/>
                </a:lnTo>
                <a:lnTo>
                  <a:pt x="150266" y="27940"/>
                </a:lnTo>
                <a:lnTo>
                  <a:pt x="149834" y="29210"/>
                </a:lnTo>
                <a:lnTo>
                  <a:pt x="150799" y="27940"/>
                </a:lnTo>
                <a:lnTo>
                  <a:pt x="150280" y="27247"/>
                </a:lnTo>
                <a:close/>
              </a:path>
              <a:path w="322580" h="349250">
                <a:moveTo>
                  <a:pt x="152280" y="28754"/>
                </a:moveTo>
                <a:lnTo>
                  <a:pt x="152476" y="29210"/>
                </a:lnTo>
                <a:lnTo>
                  <a:pt x="152433" y="28940"/>
                </a:lnTo>
                <a:lnTo>
                  <a:pt x="152280" y="28754"/>
                </a:lnTo>
                <a:close/>
              </a:path>
              <a:path w="322580" h="349250">
                <a:moveTo>
                  <a:pt x="160261" y="27940"/>
                </a:moveTo>
                <a:lnTo>
                  <a:pt x="159562" y="27940"/>
                </a:lnTo>
                <a:lnTo>
                  <a:pt x="159562" y="29210"/>
                </a:lnTo>
                <a:lnTo>
                  <a:pt x="160261" y="29210"/>
                </a:lnTo>
                <a:lnTo>
                  <a:pt x="160261" y="27940"/>
                </a:lnTo>
                <a:close/>
              </a:path>
              <a:path w="322580" h="349250">
                <a:moveTo>
                  <a:pt x="162712" y="27940"/>
                </a:moveTo>
                <a:lnTo>
                  <a:pt x="162026" y="27940"/>
                </a:lnTo>
                <a:lnTo>
                  <a:pt x="162026" y="29210"/>
                </a:lnTo>
                <a:lnTo>
                  <a:pt x="162712" y="29210"/>
                </a:lnTo>
                <a:lnTo>
                  <a:pt x="162712" y="27940"/>
                </a:lnTo>
                <a:close/>
              </a:path>
              <a:path w="322580" h="349250">
                <a:moveTo>
                  <a:pt x="170751" y="27940"/>
                </a:moveTo>
                <a:lnTo>
                  <a:pt x="170433" y="27940"/>
                </a:lnTo>
                <a:lnTo>
                  <a:pt x="169887" y="29210"/>
                </a:lnTo>
                <a:lnTo>
                  <a:pt x="170040" y="29210"/>
                </a:lnTo>
                <a:lnTo>
                  <a:pt x="170751" y="27940"/>
                </a:lnTo>
                <a:close/>
              </a:path>
              <a:path w="322580" h="349250">
                <a:moveTo>
                  <a:pt x="173634" y="26670"/>
                </a:moveTo>
                <a:lnTo>
                  <a:pt x="174142" y="27940"/>
                </a:lnTo>
                <a:lnTo>
                  <a:pt x="173812" y="29210"/>
                </a:lnTo>
                <a:lnTo>
                  <a:pt x="174739" y="27940"/>
                </a:lnTo>
                <a:lnTo>
                  <a:pt x="173634" y="26670"/>
                </a:lnTo>
                <a:close/>
              </a:path>
              <a:path w="322580" h="349250">
                <a:moveTo>
                  <a:pt x="178498" y="26670"/>
                </a:moveTo>
                <a:lnTo>
                  <a:pt x="179019" y="27940"/>
                </a:lnTo>
                <a:lnTo>
                  <a:pt x="178600" y="29210"/>
                </a:lnTo>
                <a:lnTo>
                  <a:pt x="179590" y="27940"/>
                </a:lnTo>
                <a:lnTo>
                  <a:pt x="178498" y="26670"/>
                </a:lnTo>
                <a:close/>
              </a:path>
              <a:path w="322580" h="349250">
                <a:moveTo>
                  <a:pt x="151930" y="27940"/>
                </a:moveTo>
                <a:lnTo>
                  <a:pt x="151612" y="27940"/>
                </a:lnTo>
                <a:lnTo>
                  <a:pt x="152280" y="28754"/>
                </a:lnTo>
                <a:lnTo>
                  <a:pt x="151930" y="27940"/>
                </a:lnTo>
                <a:close/>
              </a:path>
              <a:path w="322580" h="349250">
                <a:moveTo>
                  <a:pt x="149847" y="26670"/>
                </a:moveTo>
                <a:lnTo>
                  <a:pt x="150228" y="27940"/>
                </a:lnTo>
                <a:lnTo>
                  <a:pt x="150647" y="27940"/>
                </a:lnTo>
                <a:lnTo>
                  <a:pt x="150280" y="27247"/>
                </a:lnTo>
                <a:lnTo>
                  <a:pt x="149847" y="26670"/>
                </a:lnTo>
                <a:close/>
              </a:path>
              <a:path w="322580" h="349250">
                <a:moveTo>
                  <a:pt x="152298" y="21590"/>
                </a:moveTo>
                <a:lnTo>
                  <a:pt x="151091" y="21590"/>
                </a:lnTo>
                <a:lnTo>
                  <a:pt x="151282" y="22860"/>
                </a:lnTo>
                <a:lnTo>
                  <a:pt x="149339" y="25400"/>
                </a:lnTo>
                <a:lnTo>
                  <a:pt x="150280" y="27247"/>
                </a:lnTo>
                <a:lnTo>
                  <a:pt x="150799" y="27940"/>
                </a:lnTo>
                <a:lnTo>
                  <a:pt x="151638" y="27940"/>
                </a:lnTo>
                <a:lnTo>
                  <a:pt x="150253" y="26670"/>
                </a:lnTo>
                <a:lnTo>
                  <a:pt x="149618" y="25400"/>
                </a:lnTo>
                <a:lnTo>
                  <a:pt x="151384" y="22860"/>
                </a:lnTo>
                <a:lnTo>
                  <a:pt x="152552" y="22860"/>
                </a:lnTo>
                <a:lnTo>
                  <a:pt x="152298" y="21590"/>
                </a:lnTo>
                <a:close/>
              </a:path>
              <a:path w="322580" h="349250">
                <a:moveTo>
                  <a:pt x="159177" y="25400"/>
                </a:moveTo>
                <a:lnTo>
                  <a:pt x="157949" y="25400"/>
                </a:lnTo>
                <a:lnTo>
                  <a:pt x="156260" y="26670"/>
                </a:lnTo>
                <a:lnTo>
                  <a:pt x="158000" y="26670"/>
                </a:lnTo>
                <a:lnTo>
                  <a:pt x="158051" y="27940"/>
                </a:lnTo>
                <a:lnTo>
                  <a:pt x="159296" y="27940"/>
                </a:lnTo>
                <a:lnTo>
                  <a:pt x="159177" y="25400"/>
                </a:lnTo>
                <a:close/>
              </a:path>
              <a:path w="322580" h="349250">
                <a:moveTo>
                  <a:pt x="161874" y="26670"/>
                </a:moveTo>
                <a:lnTo>
                  <a:pt x="160401" y="26670"/>
                </a:lnTo>
                <a:lnTo>
                  <a:pt x="159905" y="27940"/>
                </a:lnTo>
                <a:lnTo>
                  <a:pt x="162382" y="27940"/>
                </a:lnTo>
                <a:lnTo>
                  <a:pt x="161874" y="26670"/>
                </a:lnTo>
                <a:close/>
              </a:path>
              <a:path w="322580" h="349250">
                <a:moveTo>
                  <a:pt x="167561" y="25400"/>
                </a:moveTo>
                <a:lnTo>
                  <a:pt x="166255" y="25400"/>
                </a:lnTo>
                <a:lnTo>
                  <a:pt x="166116" y="26670"/>
                </a:lnTo>
                <a:lnTo>
                  <a:pt x="164363" y="26670"/>
                </a:lnTo>
                <a:lnTo>
                  <a:pt x="165963" y="27940"/>
                </a:lnTo>
                <a:lnTo>
                  <a:pt x="167196" y="27940"/>
                </a:lnTo>
                <a:lnTo>
                  <a:pt x="167561" y="25400"/>
                </a:lnTo>
                <a:close/>
              </a:path>
              <a:path w="322580" h="349250">
                <a:moveTo>
                  <a:pt x="171094" y="22860"/>
                </a:moveTo>
                <a:lnTo>
                  <a:pt x="172758" y="25400"/>
                </a:lnTo>
                <a:lnTo>
                  <a:pt x="172110" y="26670"/>
                </a:lnTo>
                <a:lnTo>
                  <a:pt x="170726" y="27940"/>
                </a:lnTo>
                <a:lnTo>
                  <a:pt x="171716" y="27940"/>
                </a:lnTo>
                <a:lnTo>
                  <a:pt x="173062" y="25400"/>
                </a:lnTo>
                <a:lnTo>
                  <a:pt x="172402" y="24130"/>
                </a:lnTo>
                <a:lnTo>
                  <a:pt x="171094" y="22860"/>
                </a:lnTo>
                <a:close/>
              </a:path>
              <a:path w="322580" h="349250">
                <a:moveTo>
                  <a:pt x="147612" y="24130"/>
                </a:moveTo>
                <a:lnTo>
                  <a:pt x="148069" y="25400"/>
                </a:lnTo>
                <a:lnTo>
                  <a:pt x="147624" y="26670"/>
                </a:lnTo>
                <a:lnTo>
                  <a:pt x="148577" y="25400"/>
                </a:lnTo>
                <a:lnTo>
                  <a:pt x="147612" y="24130"/>
                </a:lnTo>
                <a:close/>
              </a:path>
              <a:path w="322580" h="349250">
                <a:moveTo>
                  <a:pt x="148758" y="25867"/>
                </a:moveTo>
                <a:lnTo>
                  <a:pt x="147828" y="26670"/>
                </a:lnTo>
                <a:lnTo>
                  <a:pt x="148285" y="26670"/>
                </a:lnTo>
                <a:lnTo>
                  <a:pt x="148758" y="25867"/>
                </a:lnTo>
                <a:close/>
              </a:path>
              <a:path w="322580" h="349250">
                <a:moveTo>
                  <a:pt x="160578" y="24130"/>
                </a:moveTo>
                <a:lnTo>
                  <a:pt x="159829" y="24130"/>
                </a:lnTo>
                <a:lnTo>
                  <a:pt x="159435" y="25400"/>
                </a:lnTo>
                <a:lnTo>
                  <a:pt x="159435" y="26670"/>
                </a:lnTo>
                <a:lnTo>
                  <a:pt x="160134" y="26670"/>
                </a:lnTo>
                <a:lnTo>
                  <a:pt x="160134" y="25400"/>
                </a:lnTo>
                <a:lnTo>
                  <a:pt x="160578" y="24130"/>
                </a:lnTo>
                <a:close/>
              </a:path>
              <a:path w="322580" h="349250">
                <a:moveTo>
                  <a:pt x="162445" y="24130"/>
                </a:moveTo>
                <a:lnTo>
                  <a:pt x="161696" y="24130"/>
                </a:lnTo>
                <a:lnTo>
                  <a:pt x="162140" y="25400"/>
                </a:lnTo>
                <a:lnTo>
                  <a:pt x="162140" y="26670"/>
                </a:lnTo>
                <a:lnTo>
                  <a:pt x="162839" y="26670"/>
                </a:lnTo>
                <a:lnTo>
                  <a:pt x="162839" y="25400"/>
                </a:lnTo>
                <a:lnTo>
                  <a:pt x="162445" y="24130"/>
                </a:lnTo>
                <a:close/>
              </a:path>
              <a:path w="322580" h="349250">
                <a:moveTo>
                  <a:pt x="173631" y="25890"/>
                </a:moveTo>
                <a:lnTo>
                  <a:pt x="174091" y="26670"/>
                </a:lnTo>
                <a:lnTo>
                  <a:pt x="174536" y="26670"/>
                </a:lnTo>
                <a:lnTo>
                  <a:pt x="173631" y="25890"/>
                </a:lnTo>
                <a:close/>
              </a:path>
              <a:path w="322580" h="349250">
                <a:moveTo>
                  <a:pt x="176455" y="24787"/>
                </a:moveTo>
                <a:lnTo>
                  <a:pt x="176491" y="25400"/>
                </a:lnTo>
                <a:lnTo>
                  <a:pt x="176085" y="26670"/>
                </a:lnTo>
                <a:lnTo>
                  <a:pt x="177012" y="25400"/>
                </a:lnTo>
                <a:lnTo>
                  <a:pt x="176455" y="24787"/>
                </a:lnTo>
                <a:close/>
              </a:path>
              <a:path w="322580" h="349250">
                <a:moveTo>
                  <a:pt x="174917" y="22860"/>
                </a:moveTo>
                <a:lnTo>
                  <a:pt x="174129" y="22860"/>
                </a:lnTo>
                <a:lnTo>
                  <a:pt x="173024" y="25400"/>
                </a:lnTo>
                <a:lnTo>
                  <a:pt x="173631" y="25890"/>
                </a:lnTo>
                <a:lnTo>
                  <a:pt x="173342" y="25400"/>
                </a:lnTo>
                <a:lnTo>
                  <a:pt x="173990" y="24130"/>
                </a:lnTo>
                <a:lnTo>
                  <a:pt x="174548" y="24130"/>
                </a:lnTo>
                <a:lnTo>
                  <a:pt x="174917" y="22860"/>
                </a:lnTo>
                <a:close/>
              </a:path>
              <a:path w="322580" h="349250">
                <a:moveTo>
                  <a:pt x="147891" y="22860"/>
                </a:moveTo>
                <a:lnTo>
                  <a:pt x="147459" y="22860"/>
                </a:lnTo>
                <a:lnTo>
                  <a:pt x="147828" y="24130"/>
                </a:lnTo>
                <a:lnTo>
                  <a:pt x="148386" y="24130"/>
                </a:lnTo>
                <a:lnTo>
                  <a:pt x="149034" y="25400"/>
                </a:lnTo>
                <a:lnTo>
                  <a:pt x="148758" y="25867"/>
                </a:lnTo>
                <a:lnTo>
                  <a:pt x="149301" y="25400"/>
                </a:lnTo>
                <a:lnTo>
                  <a:pt x="148755" y="24130"/>
                </a:lnTo>
                <a:lnTo>
                  <a:pt x="147891" y="22860"/>
                </a:lnTo>
                <a:close/>
              </a:path>
              <a:path w="322580" h="349250">
                <a:moveTo>
                  <a:pt x="176415" y="24130"/>
                </a:moveTo>
                <a:lnTo>
                  <a:pt x="175856" y="24130"/>
                </a:lnTo>
                <a:lnTo>
                  <a:pt x="176455" y="24787"/>
                </a:lnTo>
                <a:lnTo>
                  <a:pt x="176415" y="24130"/>
                </a:lnTo>
                <a:close/>
              </a:path>
              <a:path w="322580" h="349250">
                <a:moveTo>
                  <a:pt x="159059" y="22860"/>
                </a:moveTo>
                <a:lnTo>
                  <a:pt x="157797" y="22860"/>
                </a:lnTo>
                <a:lnTo>
                  <a:pt x="157848" y="24130"/>
                </a:lnTo>
                <a:lnTo>
                  <a:pt x="159118" y="24130"/>
                </a:lnTo>
                <a:lnTo>
                  <a:pt x="159059" y="22860"/>
                </a:lnTo>
                <a:close/>
              </a:path>
              <a:path w="322580" h="349250">
                <a:moveTo>
                  <a:pt x="160007" y="21590"/>
                </a:moveTo>
                <a:lnTo>
                  <a:pt x="159308" y="21590"/>
                </a:lnTo>
                <a:lnTo>
                  <a:pt x="159308" y="22860"/>
                </a:lnTo>
                <a:lnTo>
                  <a:pt x="159766" y="24130"/>
                </a:lnTo>
                <a:lnTo>
                  <a:pt x="160515" y="24130"/>
                </a:lnTo>
                <a:lnTo>
                  <a:pt x="160007" y="22860"/>
                </a:lnTo>
                <a:lnTo>
                  <a:pt x="160007" y="21590"/>
                </a:lnTo>
                <a:close/>
              </a:path>
              <a:path w="322580" h="349250">
                <a:moveTo>
                  <a:pt x="162966" y="21590"/>
                </a:moveTo>
                <a:lnTo>
                  <a:pt x="162267" y="21590"/>
                </a:lnTo>
                <a:lnTo>
                  <a:pt x="162267" y="22860"/>
                </a:lnTo>
                <a:lnTo>
                  <a:pt x="161759" y="24130"/>
                </a:lnTo>
                <a:lnTo>
                  <a:pt x="162509" y="24130"/>
                </a:lnTo>
                <a:lnTo>
                  <a:pt x="162966" y="22860"/>
                </a:lnTo>
                <a:lnTo>
                  <a:pt x="162966" y="21590"/>
                </a:lnTo>
                <a:close/>
              </a:path>
              <a:path w="322580" h="349250">
                <a:moveTo>
                  <a:pt x="167927" y="22860"/>
                </a:moveTo>
                <a:lnTo>
                  <a:pt x="166535" y="22860"/>
                </a:lnTo>
                <a:lnTo>
                  <a:pt x="166408" y="24130"/>
                </a:lnTo>
                <a:lnTo>
                  <a:pt x="167744" y="24130"/>
                </a:lnTo>
                <a:lnTo>
                  <a:pt x="167927" y="22860"/>
                </a:lnTo>
                <a:close/>
              </a:path>
              <a:path w="322580" h="349250">
                <a:moveTo>
                  <a:pt x="162115" y="20320"/>
                </a:moveTo>
                <a:lnTo>
                  <a:pt x="160159" y="20320"/>
                </a:lnTo>
                <a:lnTo>
                  <a:pt x="159651" y="21590"/>
                </a:lnTo>
                <a:lnTo>
                  <a:pt x="162623" y="21590"/>
                </a:lnTo>
                <a:lnTo>
                  <a:pt x="162115" y="20320"/>
                </a:lnTo>
                <a:close/>
              </a:path>
              <a:path w="322580" h="349250">
                <a:moveTo>
                  <a:pt x="159207" y="11430"/>
                </a:moveTo>
                <a:lnTo>
                  <a:pt x="158076" y="11430"/>
                </a:lnTo>
                <a:lnTo>
                  <a:pt x="157022" y="12700"/>
                </a:lnTo>
                <a:lnTo>
                  <a:pt x="156349" y="13970"/>
                </a:lnTo>
                <a:lnTo>
                  <a:pt x="156349" y="16510"/>
                </a:lnTo>
                <a:lnTo>
                  <a:pt x="157365" y="19050"/>
                </a:lnTo>
                <a:lnTo>
                  <a:pt x="159207" y="19050"/>
                </a:lnTo>
                <a:lnTo>
                  <a:pt x="157607" y="17780"/>
                </a:lnTo>
                <a:lnTo>
                  <a:pt x="157607" y="12700"/>
                </a:lnTo>
                <a:lnTo>
                  <a:pt x="159207" y="11430"/>
                </a:lnTo>
                <a:close/>
              </a:path>
              <a:path w="322580" h="349250">
                <a:moveTo>
                  <a:pt x="164287" y="11430"/>
                </a:moveTo>
                <a:lnTo>
                  <a:pt x="163156" y="11430"/>
                </a:lnTo>
                <a:lnTo>
                  <a:pt x="164757" y="12700"/>
                </a:lnTo>
                <a:lnTo>
                  <a:pt x="164757" y="17780"/>
                </a:lnTo>
                <a:lnTo>
                  <a:pt x="163156" y="19050"/>
                </a:lnTo>
                <a:lnTo>
                  <a:pt x="165011" y="19050"/>
                </a:lnTo>
                <a:lnTo>
                  <a:pt x="166027" y="16510"/>
                </a:lnTo>
                <a:lnTo>
                  <a:pt x="166027" y="13970"/>
                </a:lnTo>
                <a:lnTo>
                  <a:pt x="165354" y="12700"/>
                </a:lnTo>
                <a:lnTo>
                  <a:pt x="164287" y="11430"/>
                </a:lnTo>
                <a:close/>
              </a:path>
              <a:path w="322580" h="349250">
                <a:moveTo>
                  <a:pt x="160083" y="5080"/>
                </a:moveTo>
                <a:lnTo>
                  <a:pt x="156933" y="7620"/>
                </a:lnTo>
                <a:lnTo>
                  <a:pt x="159296" y="7620"/>
                </a:lnTo>
                <a:lnTo>
                  <a:pt x="159042" y="8890"/>
                </a:lnTo>
                <a:lnTo>
                  <a:pt x="157238" y="10160"/>
                </a:lnTo>
                <a:lnTo>
                  <a:pt x="156451" y="11430"/>
                </a:lnTo>
                <a:lnTo>
                  <a:pt x="165912" y="11430"/>
                </a:lnTo>
                <a:lnTo>
                  <a:pt x="165112" y="10160"/>
                </a:lnTo>
                <a:lnTo>
                  <a:pt x="159372" y="10160"/>
                </a:lnTo>
                <a:lnTo>
                  <a:pt x="160540" y="8890"/>
                </a:lnTo>
                <a:lnTo>
                  <a:pt x="160083" y="5080"/>
                </a:lnTo>
                <a:close/>
              </a:path>
              <a:path w="322580" h="349250">
                <a:moveTo>
                  <a:pt x="156210" y="1270"/>
                </a:moveTo>
                <a:lnTo>
                  <a:pt x="155321" y="1270"/>
                </a:lnTo>
                <a:lnTo>
                  <a:pt x="155321" y="10160"/>
                </a:lnTo>
                <a:lnTo>
                  <a:pt x="156210" y="10160"/>
                </a:lnTo>
                <a:lnTo>
                  <a:pt x="158140" y="7620"/>
                </a:lnTo>
                <a:lnTo>
                  <a:pt x="156400" y="7620"/>
                </a:lnTo>
                <a:lnTo>
                  <a:pt x="156400" y="3810"/>
                </a:lnTo>
                <a:lnTo>
                  <a:pt x="158140" y="3810"/>
                </a:lnTo>
                <a:lnTo>
                  <a:pt x="156210" y="1270"/>
                </a:lnTo>
                <a:close/>
              </a:path>
              <a:path w="322580" h="349250">
                <a:moveTo>
                  <a:pt x="163728" y="6350"/>
                </a:moveTo>
                <a:lnTo>
                  <a:pt x="160743" y="6350"/>
                </a:lnTo>
                <a:lnTo>
                  <a:pt x="163106" y="10160"/>
                </a:lnTo>
                <a:lnTo>
                  <a:pt x="165112" y="10160"/>
                </a:lnTo>
                <a:lnTo>
                  <a:pt x="163322" y="8890"/>
                </a:lnTo>
                <a:lnTo>
                  <a:pt x="163068" y="7620"/>
                </a:lnTo>
                <a:lnTo>
                  <a:pt x="165277" y="7620"/>
                </a:lnTo>
                <a:lnTo>
                  <a:pt x="163728" y="6350"/>
                </a:lnTo>
                <a:close/>
              </a:path>
              <a:path w="322580" h="349250">
                <a:moveTo>
                  <a:pt x="167055" y="1270"/>
                </a:moveTo>
                <a:lnTo>
                  <a:pt x="166154" y="1270"/>
                </a:lnTo>
                <a:lnTo>
                  <a:pt x="164236" y="3810"/>
                </a:lnTo>
                <a:lnTo>
                  <a:pt x="165963" y="3810"/>
                </a:lnTo>
                <a:lnTo>
                  <a:pt x="165963" y="7620"/>
                </a:lnTo>
                <a:lnTo>
                  <a:pt x="164236" y="7620"/>
                </a:lnTo>
                <a:lnTo>
                  <a:pt x="166154" y="10160"/>
                </a:lnTo>
                <a:lnTo>
                  <a:pt x="167055" y="10160"/>
                </a:lnTo>
                <a:lnTo>
                  <a:pt x="167055" y="1270"/>
                </a:lnTo>
                <a:close/>
              </a:path>
              <a:path w="322580" h="349250">
                <a:moveTo>
                  <a:pt x="165125" y="1270"/>
                </a:moveTo>
                <a:lnTo>
                  <a:pt x="163068" y="1270"/>
                </a:lnTo>
                <a:lnTo>
                  <a:pt x="162687" y="2540"/>
                </a:lnTo>
                <a:lnTo>
                  <a:pt x="162407" y="2540"/>
                </a:lnTo>
                <a:lnTo>
                  <a:pt x="161899" y="3810"/>
                </a:lnTo>
                <a:lnTo>
                  <a:pt x="162280" y="6350"/>
                </a:lnTo>
                <a:lnTo>
                  <a:pt x="165430" y="3810"/>
                </a:lnTo>
                <a:lnTo>
                  <a:pt x="163068" y="3810"/>
                </a:lnTo>
                <a:lnTo>
                  <a:pt x="163322" y="2540"/>
                </a:lnTo>
                <a:lnTo>
                  <a:pt x="165125" y="1270"/>
                </a:lnTo>
                <a:close/>
              </a:path>
              <a:path w="322580" h="349250">
                <a:moveTo>
                  <a:pt x="165912" y="0"/>
                </a:moveTo>
                <a:lnTo>
                  <a:pt x="156451" y="0"/>
                </a:lnTo>
                <a:lnTo>
                  <a:pt x="159042" y="2540"/>
                </a:lnTo>
                <a:lnTo>
                  <a:pt x="159296" y="3810"/>
                </a:lnTo>
                <a:lnTo>
                  <a:pt x="156400" y="3810"/>
                </a:lnTo>
                <a:lnTo>
                  <a:pt x="158635" y="5080"/>
                </a:lnTo>
                <a:lnTo>
                  <a:pt x="161620" y="5080"/>
                </a:lnTo>
                <a:lnTo>
                  <a:pt x="158838" y="1270"/>
                </a:lnTo>
                <a:lnTo>
                  <a:pt x="165125" y="1270"/>
                </a:lnTo>
                <a:lnTo>
                  <a:pt x="165912" y="0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131" y="589432"/>
            <a:ext cx="400685" cy="60960"/>
          </a:xfrm>
          <a:custGeom>
            <a:avLst/>
            <a:gdLst/>
            <a:ahLst/>
            <a:cxnLst/>
            <a:rect l="l" t="t" r="r" b="b"/>
            <a:pathLst>
              <a:path w="400684" h="60959">
                <a:moveTo>
                  <a:pt x="61493" y="58445"/>
                </a:moveTo>
                <a:lnTo>
                  <a:pt x="61328" y="2247"/>
                </a:lnTo>
                <a:lnTo>
                  <a:pt x="52819" y="2247"/>
                </a:lnTo>
                <a:lnTo>
                  <a:pt x="30822" y="39420"/>
                </a:lnTo>
                <a:lnTo>
                  <a:pt x="8585" y="2247"/>
                </a:lnTo>
                <a:lnTo>
                  <a:pt x="0" y="2247"/>
                </a:lnTo>
                <a:lnTo>
                  <a:pt x="0" y="58445"/>
                </a:lnTo>
                <a:lnTo>
                  <a:pt x="9867" y="58445"/>
                </a:lnTo>
                <a:lnTo>
                  <a:pt x="9867" y="21678"/>
                </a:lnTo>
                <a:lnTo>
                  <a:pt x="28333" y="52019"/>
                </a:lnTo>
                <a:lnTo>
                  <a:pt x="32994" y="52019"/>
                </a:lnTo>
                <a:lnTo>
                  <a:pt x="51460" y="21196"/>
                </a:lnTo>
                <a:lnTo>
                  <a:pt x="51536" y="58445"/>
                </a:lnTo>
                <a:lnTo>
                  <a:pt x="61493" y="58445"/>
                </a:lnTo>
                <a:close/>
              </a:path>
              <a:path w="400684" h="60959">
                <a:moveTo>
                  <a:pt x="127469" y="2247"/>
                </a:moveTo>
                <a:lnTo>
                  <a:pt x="117754" y="2247"/>
                </a:lnTo>
                <a:lnTo>
                  <a:pt x="87566" y="42151"/>
                </a:lnTo>
                <a:lnTo>
                  <a:pt x="87566" y="2247"/>
                </a:lnTo>
                <a:lnTo>
                  <a:pt x="77292" y="2247"/>
                </a:lnTo>
                <a:lnTo>
                  <a:pt x="77292" y="58445"/>
                </a:lnTo>
                <a:lnTo>
                  <a:pt x="87007" y="58445"/>
                </a:lnTo>
                <a:lnTo>
                  <a:pt x="117195" y="18630"/>
                </a:lnTo>
                <a:lnTo>
                  <a:pt x="117195" y="58445"/>
                </a:lnTo>
                <a:lnTo>
                  <a:pt x="127469" y="58445"/>
                </a:lnTo>
                <a:lnTo>
                  <a:pt x="127469" y="2247"/>
                </a:lnTo>
                <a:close/>
              </a:path>
              <a:path w="400684" h="60959">
                <a:moveTo>
                  <a:pt x="193167" y="2247"/>
                </a:moveTo>
                <a:lnTo>
                  <a:pt x="182727" y="2247"/>
                </a:lnTo>
                <a:lnTo>
                  <a:pt x="182727" y="25450"/>
                </a:lnTo>
                <a:lnTo>
                  <a:pt x="153670" y="25450"/>
                </a:lnTo>
                <a:lnTo>
                  <a:pt x="153670" y="2247"/>
                </a:lnTo>
                <a:lnTo>
                  <a:pt x="143230" y="2247"/>
                </a:lnTo>
                <a:lnTo>
                  <a:pt x="143230" y="58445"/>
                </a:lnTo>
                <a:lnTo>
                  <a:pt x="153670" y="58445"/>
                </a:lnTo>
                <a:lnTo>
                  <a:pt x="153670" y="34366"/>
                </a:lnTo>
                <a:lnTo>
                  <a:pt x="182727" y="34366"/>
                </a:lnTo>
                <a:lnTo>
                  <a:pt x="182727" y="58445"/>
                </a:lnTo>
                <a:lnTo>
                  <a:pt x="193167" y="58445"/>
                </a:lnTo>
                <a:lnTo>
                  <a:pt x="193167" y="2247"/>
                </a:lnTo>
                <a:close/>
              </a:path>
              <a:path w="400684" h="60959">
                <a:moveTo>
                  <a:pt x="273151" y="22872"/>
                </a:moveTo>
                <a:lnTo>
                  <a:pt x="270586" y="17068"/>
                </a:lnTo>
                <a:lnTo>
                  <a:pt x="266814" y="13970"/>
                </a:lnTo>
                <a:lnTo>
                  <a:pt x="263118" y="10896"/>
                </a:lnTo>
                <a:lnTo>
                  <a:pt x="263118" y="25260"/>
                </a:lnTo>
                <a:lnTo>
                  <a:pt x="263105" y="35128"/>
                </a:lnTo>
                <a:lnTo>
                  <a:pt x="243522" y="46558"/>
                </a:lnTo>
                <a:lnTo>
                  <a:pt x="243522" y="13970"/>
                </a:lnTo>
                <a:lnTo>
                  <a:pt x="249897" y="14389"/>
                </a:lnTo>
                <a:lnTo>
                  <a:pt x="254736" y="15976"/>
                </a:lnTo>
                <a:lnTo>
                  <a:pt x="261429" y="21437"/>
                </a:lnTo>
                <a:lnTo>
                  <a:pt x="263118" y="25260"/>
                </a:lnTo>
                <a:lnTo>
                  <a:pt x="263118" y="10896"/>
                </a:lnTo>
                <a:lnTo>
                  <a:pt x="260311" y="8559"/>
                </a:lnTo>
                <a:lnTo>
                  <a:pt x="252996" y="6184"/>
                </a:lnTo>
                <a:lnTo>
                  <a:pt x="243522" y="5702"/>
                </a:lnTo>
                <a:lnTo>
                  <a:pt x="243522" y="0"/>
                </a:lnTo>
                <a:lnTo>
                  <a:pt x="233895" y="0"/>
                </a:lnTo>
                <a:lnTo>
                  <a:pt x="233895" y="5702"/>
                </a:lnTo>
                <a:lnTo>
                  <a:pt x="233895" y="13970"/>
                </a:lnTo>
                <a:lnTo>
                  <a:pt x="233895" y="46558"/>
                </a:lnTo>
                <a:lnTo>
                  <a:pt x="227584" y="46024"/>
                </a:lnTo>
                <a:lnTo>
                  <a:pt x="222732" y="44399"/>
                </a:lnTo>
                <a:lnTo>
                  <a:pt x="216039" y="38938"/>
                </a:lnTo>
                <a:lnTo>
                  <a:pt x="214388" y="35128"/>
                </a:lnTo>
                <a:lnTo>
                  <a:pt x="214388" y="30264"/>
                </a:lnTo>
                <a:lnTo>
                  <a:pt x="215607" y="23672"/>
                </a:lnTo>
                <a:lnTo>
                  <a:pt x="219265" y="18757"/>
                </a:lnTo>
                <a:lnTo>
                  <a:pt x="225361" y="15532"/>
                </a:lnTo>
                <a:lnTo>
                  <a:pt x="233895" y="13970"/>
                </a:lnTo>
                <a:lnTo>
                  <a:pt x="233895" y="5702"/>
                </a:lnTo>
                <a:lnTo>
                  <a:pt x="224421" y="6184"/>
                </a:lnTo>
                <a:lnTo>
                  <a:pt x="217093" y="8559"/>
                </a:lnTo>
                <a:lnTo>
                  <a:pt x="206756" y="17068"/>
                </a:lnTo>
                <a:lnTo>
                  <a:pt x="204190" y="22872"/>
                </a:lnTo>
                <a:lnTo>
                  <a:pt x="204190" y="37655"/>
                </a:lnTo>
                <a:lnTo>
                  <a:pt x="206756" y="43459"/>
                </a:lnTo>
                <a:lnTo>
                  <a:pt x="217093" y="51917"/>
                </a:lnTo>
                <a:lnTo>
                  <a:pt x="224421" y="54267"/>
                </a:lnTo>
                <a:lnTo>
                  <a:pt x="233895" y="54749"/>
                </a:lnTo>
                <a:lnTo>
                  <a:pt x="233895" y="60693"/>
                </a:lnTo>
                <a:lnTo>
                  <a:pt x="243522" y="60693"/>
                </a:lnTo>
                <a:lnTo>
                  <a:pt x="243522" y="54749"/>
                </a:lnTo>
                <a:lnTo>
                  <a:pt x="252996" y="54368"/>
                </a:lnTo>
                <a:lnTo>
                  <a:pt x="260311" y="52044"/>
                </a:lnTo>
                <a:lnTo>
                  <a:pt x="266903" y="46558"/>
                </a:lnTo>
                <a:lnTo>
                  <a:pt x="270598" y="43459"/>
                </a:lnTo>
                <a:lnTo>
                  <a:pt x="273151" y="37655"/>
                </a:lnTo>
                <a:lnTo>
                  <a:pt x="273151" y="22872"/>
                </a:lnTo>
                <a:close/>
              </a:path>
              <a:path w="400684" h="60959">
                <a:moveTo>
                  <a:pt x="334378" y="2247"/>
                </a:moveTo>
                <a:lnTo>
                  <a:pt x="324662" y="2247"/>
                </a:lnTo>
                <a:lnTo>
                  <a:pt x="294474" y="42151"/>
                </a:lnTo>
                <a:lnTo>
                  <a:pt x="294474" y="2247"/>
                </a:lnTo>
                <a:lnTo>
                  <a:pt x="284200" y="2247"/>
                </a:lnTo>
                <a:lnTo>
                  <a:pt x="284200" y="58445"/>
                </a:lnTo>
                <a:lnTo>
                  <a:pt x="293916" y="58445"/>
                </a:lnTo>
                <a:lnTo>
                  <a:pt x="324104" y="18630"/>
                </a:lnTo>
                <a:lnTo>
                  <a:pt x="324104" y="58445"/>
                </a:lnTo>
                <a:lnTo>
                  <a:pt x="334378" y="58445"/>
                </a:lnTo>
                <a:lnTo>
                  <a:pt x="334378" y="2247"/>
                </a:lnTo>
                <a:close/>
              </a:path>
              <a:path w="400684" h="60959">
                <a:moveTo>
                  <a:pt x="400062" y="2247"/>
                </a:moveTo>
                <a:lnTo>
                  <a:pt x="389623" y="2247"/>
                </a:lnTo>
                <a:lnTo>
                  <a:pt x="389623" y="25450"/>
                </a:lnTo>
                <a:lnTo>
                  <a:pt x="360565" y="25450"/>
                </a:lnTo>
                <a:lnTo>
                  <a:pt x="360565" y="2247"/>
                </a:lnTo>
                <a:lnTo>
                  <a:pt x="350126" y="2247"/>
                </a:lnTo>
                <a:lnTo>
                  <a:pt x="350126" y="58445"/>
                </a:lnTo>
                <a:lnTo>
                  <a:pt x="360565" y="58445"/>
                </a:lnTo>
                <a:lnTo>
                  <a:pt x="360565" y="34366"/>
                </a:lnTo>
                <a:lnTo>
                  <a:pt x="389623" y="34366"/>
                </a:lnTo>
                <a:lnTo>
                  <a:pt x="389623" y="58445"/>
                </a:lnTo>
                <a:lnTo>
                  <a:pt x="400062" y="58445"/>
                </a:lnTo>
                <a:lnTo>
                  <a:pt x="400062" y="2247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042" y="698944"/>
            <a:ext cx="356870" cy="58419"/>
          </a:xfrm>
          <a:custGeom>
            <a:avLst/>
            <a:gdLst/>
            <a:ahLst/>
            <a:cxnLst/>
            <a:rect l="l" t="t" r="r" b="b"/>
            <a:pathLst>
              <a:path w="356869" h="58420">
                <a:moveTo>
                  <a:pt x="47053" y="16662"/>
                </a:moveTo>
                <a:lnTo>
                  <a:pt x="46088" y="13093"/>
                </a:lnTo>
                <a:lnTo>
                  <a:pt x="43840" y="9613"/>
                </a:lnTo>
                <a:lnTo>
                  <a:pt x="42227" y="7099"/>
                </a:lnTo>
                <a:lnTo>
                  <a:pt x="39446" y="4800"/>
                </a:lnTo>
                <a:lnTo>
                  <a:pt x="36537" y="3517"/>
                </a:lnTo>
                <a:lnTo>
                  <a:pt x="36537" y="17195"/>
                </a:lnTo>
                <a:lnTo>
                  <a:pt x="36537" y="24358"/>
                </a:lnTo>
                <a:lnTo>
                  <a:pt x="35356" y="27114"/>
                </a:lnTo>
                <a:lnTo>
                  <a:pt x="30645" y="30975"/>
                </a:lnTo>
                <a:lnTo>
                  <a:pt x="27190" y="31940"/>
                </a:lnTo>
                <a:lnTo>
                  <a:pt x="10439" y="31940"/>
                </a:lnTo>
                <a:lnTo>
                  <a:pt x="10439" y="9613"/>
                </a:lnTo>
                <a:lnTo>
                  <a:pt x="27190" y="9613"/>
                </a:lnTo>
                <a:lnTo>
                  <a:pt x="30645" y="10579"/>
                </a:lnTo>
                <a:lnTo>
                  <a:pt x="35356" y="14439"/>
                </a:lnTo>
                <a:lnTo>
                  <a:pt x="36537" y="17195"/>
                </a:lnTo>
                <a:lnTo>
                  <a:pt x="36537" y="3517"/>
                </a:lnTo>
                <a:lnTo>
                  <a:pt x="32219" y="1587"/>
                </a:lnTo>
                <a:lnTo>
                  <a:pt x="27990" y="787"/>
                </a:lnTo>
                <a:lnTo>
                  <a:pt x="0" y="787"/>
                </a:lnTo>
                <a:lnTo>
                  <a:pt x="0" y="56984"/>
                </a:lnTo>
                <a:lnTo>
                  <a:pt x="10439" y="56984"/>
                </a:lnTo>
                <a:lnTo>
                  <a:pt x="10439" y="40767"/>
                </a:lnTo>
                <a:lnTo>
                  <a:pt x="27990" y="40767"/>
                </a:lnTo>
                <a:lnTo>
                  <a:pt x="47053" y="24841"/>
                </a:lnTo>
                <a:lnTo>
                  <a:pt x="47053" y="16662"/>
                </a:lnTo>
                <a:close/>
              </a:path>
              <a:path w="356869" h="58420">
                <a:moveTo>
                  <a:pt x="113982" y="23380"/>
                </a:moveTo>
                <a:lnTo>
                  <a:pt x="112674" y="18427"/>
                </a:lnTo>
                <a:lnTo>
                  <a:pt x="107429" y="9652"/>
                </a:lnTo>
                <a:lnTo>
                  <a:pt x="106883" y="9144"/>
                </a:lnTo>
                <a:lnTo>
                  <a:pt x="103809" y="6235"/>
                </a:lnTo>
                <a:lnTo>
                  <a:pt x="103466" y="6057"/>
                </a:lnTo>
                <a:lnTo>
                  <a:pt x="103466" y="25146"/>
                </a:lnTo>
                <a:lnTo>
                  <a:pt x="103466" y="32639"/>
                </a:lnTo>
                <a:lnTo>
                  <a:pt x="87464" y="48641"/>
                </a:lnTo>
                <a:lnTo>
                  <a:pt x="79971" y="48641"/>
                </a:lnTo>
                <a:lnTo>
                  <a:pt x="63969" y="32639"/>
                </a:lnTo>
                <a:lnTo>
                  <a:pt x="63969" y="25146"/>
                </a:lnTo>
                <a:lnTo>
                  <a:pt x="64820" y="21780"/>
                </a:lnTo>
                <a:lnTo>
                  <a:pt x="68249" y="15735"/>
                </a:lnTo>
                <a:lnTo>
                  <a:pt x="70612" y="13373"/>
                </a:lnTo>
                <a:lnTo>
                  <a:pt x="73609" y="11722"/>
                </a:lnTo>
                <a:lnTo>
                  <a:pt x="76606" y="10007"/>
                </a:lnTo>
                <a:lnTo>
                  <a:pt x="79971" y="9144"/>
                </a:lnTo>
                <a:lnTo>
                  <a:pt x="87464" y="9144"/>
                </a:lnTo>
                <a:lnTo>
                  <a:pt x="90830" y="10007"/>
                </a:lnTo>
                <a:lnTo>
                  <a:pt x="93827" y="11722"/>
                </a:lnTo>
                <a:lnTo>
                  <a:pt x="96824" y="13373"/>
                </a:lnTo>
                <a:lnTo>
                  <a:pt x="99187" y="15735"/>
                </a:lnTo>
                <a:lnTo>
                  <a:pt x="102616" y="21780"/>
                </a:lnTo>
                <a:lnTo>
                  <a:pt x="103466" y="25146"/>
                </a:lnTo>
                <a:lnTo>
                  <a:pt x="103466" y="6057"/>
                </a:lnTo>
                <a:lnTo>
                  <a:pt x="99212" y="3771"/>
                </a:lnTo>
                <a:lnTo>
                  <a:pt x="94615" y="1257"/>
                </a:lnTo>
                <a:lnTo>
                  <a:pt x="89446" y="0"/>
                </a:lnTo>
                <a:lnTo>
                  <a:pt x="77990" y="0"/>
                </a:lnTo>
                <a:lnTo>
                  <a:pt x="72821" y="1257"/>
                </a:lnTo>
                <a:lnTo>
                  <a:pt x="68224" y="3771"/>
                </a:lnTo>
                <a:lnTo>
                  <a:pt x="63627" y="6235"/>
                </a:lnTo>
                <a:lnTo>
                  <a:pt x="60007" y="9677"/>
                </a:lnTo>
                <a:lnTo>
                  <a:pt x="57391" y="14122"/>
                </a:lnTo>
                <a:lnTo>
                  <a:pt x="54762" y="18516"/>
                </a:lnTo>
                <a:lnTo>
                  <a:pt x="53467" y="23380"/>
                </a:lnTo>
                <a:lnTo>
                  <a:pt x="53467" y="34404"/>
                </a:lnTo>
                <a:lnTo>
                  <a:pt x="77990" y="57797"/>
                </a:lnTo>
                <a:lnTo>
                  <a:pt x="89446" y="57797"/>
                </a:lnTo>
                <a:lnTo>
                  <a:pt x="94615" y="56565"/>
                </a:lnTo>
                <a:lnTo>
                  <a:pt x="99212" y="54102"/>
                </a:lnTo>
                <a:lnTo>
                  <a:pt x="103809" y="51587"/>
                </a:lnTo>
                <a:lnTo>
                  <a:pt x="106895" y="48641"/>
                </a:lnTo>
                <a:lnTo>
                  <a:pt x="107429" y="48133"/>
                </a:lnTo>
                <a:lnTo>
                  <a:pt x="112674" y="39357"/>
                </a:lnTo>
                <a:lnTo>
                  <a:pt x="113982" y="34404"/>
                </a:lnTo>
                <a:lnTo>
                  <a:pt x="113982" y="23380"/>
                </a:lnTo>
                <a:close/>
              </a:path>
              <a:path w="356869" h="58420">
                <a:moveTo>
                  <a:pt x="173685" y="9385"/>
                </a:moveTo>
                <a:lnTo>
                  <a:pt x="171069" y="6337"/>
                </a:lnTo>
                <a:lnTo>
                  <a:pt x="167855" y="4013"/>
                </a:lnTo>
                <a:lnTo>
                  <a:pt x="160261" y="800"/>
                </a:lnTo>
                <a:lnTo>
                  <a:pt x="156057" y="0"/>
                </a:lnTo>
                <a:lnTo>
                  <a:pt x="145783" y="0"/>
                </a:lnTo>
                <a:lnTo>
                  <a:pt x="121348" y="23380"/>
                </a:lnTo>
                <a:lnTo>
                  <a:pt x="121348" y="34404"/>
                </a:lnTo>
                <a:lnTo>
                  <a:pt x="145694" y="57797"/>
                </a:lnTo>
                <a:lnTo>
                  <a:pt x="151371" y="57797"/>
                </a:lnTo>
                <a:lnTo>
                  <a:pt x="155968" y="57797"/>
                </a:lnTo>
                <a:lnTo>
                  <a:pt x="160172" y="56997"/>
                </a:lnTo>
                <a:lnTo>
                  <a:pt x="167830" y="53784"/>
                </a:lnTo>
                <a:lnTo>
                  <a:pt x="171069" y="51460"/>
                </a:lnTo>
                <a:lnTo>
                  <a:pt x="173685" y="48399"/>
                </a:lnTo>
                <a:lnTo>
                  <a:pt x="166941" y="41986"/>
                </a:lnTo>
                <a:lnTo>
                  <a:pt x="162877" y="46418"/>
                </a:lnTo>
                <a:lnTo>
                  <a:pt x="157873" y="48641"/>
                </a:lnTo>
                <a:lnTo>
                  <a:pt x="148082" y="48641"/>
                </a:lnTo>
                <a:lnTo>
                  <a:pt x="144627" y="47815"/>
                </a:lnTo>
                <a:lnTo>
                  <a:pt x="138531" y="44450"/>
                </a:lnTo>
                <a:lnTo>
                  <a:pt x="136144" y="42087"/>
                </a:lnTo>
                <a:lnTo>
                  <a:pt x="132715" y="36093"/>
                </a:lnTo>
                <a:lnTo>
                  <a:pt x="131864" y="32689"/>
                </a:lnTo>
                <a:lnTo>
                  <a:pt x="131864" y="25095"/>
                </a:lnTo>
                <a:lnTo>
                  <a:pt x="148082" y="9144"/>
                </a:lnTo>
                <a:lnTo>
                  <a:pt x="157873" y="9144"/>
                </a:lnTo>
                <a:lnTo>
                  <a:pt x="162877" y="11341"/>
                </a:lnTo>
                <a:lnTo>
                  <a:pt x="166941" y="15735"/>
                </a:lnTo>
                <a:lnTo>
                  <a:pt x="173685" y="9385"/>
                </a:lnTo>
                <a:close/>
              </a:path>
              <a:path w="356869" h="58420">
                <a:moveTo>
                  <a:pt x="230365" y="9385"/>
                </a:moveTo>
                <a:lnTo>
                  <a:pt x="227749" y="6337"/>
                </a:lnTo>
                <a:lnTo>
                  <a:pt x="224536" y="4013"/>
                </a:lnTo>
                <a:lnTo>
                  <a:pt x="216941" y="800"/>
                </a:lnTo>
                <a:lnTo>
                  <a:pt x="212737" y="0"/>
                </a:lnTo>
                <a:lnTo>
                  <a:pt x="202463" y="0"/>
                </a:lnTo>
                <a:lnTo>
                  <a:pt x="178028" y="23380"/>
                </a:lnTo>
                <a:lnTo>
                  <a:pt x="178028" y="34404"/>
                </a:lnTo>
                <a:lnTo>
                  <a:pt x="202374" y="57797"/>
                </a:lnTo>
                <a:lnTo>
                  <a:pt x="208051" y="57797"/>
                </a:lnTo>
                <a:lnTo>
                  <a:pt x="212648" y="57797"/>
                </a:lnTo>
                <a:lnTo>
                  <a:pt x="216852" y="56997"/>
                </a:lnTo>
                <a:lnTo>
                  <a:pt x="224510" y="53784"/>
                </a:lnTo>
                <a:lnTo>
                  <a:pt x="227749" y="51460"/>
                </a:lnTo>
                <a:lnTo>
                  <a:pt x="230365" y="48399"/>
                </a:lnTo>
                <a:lnTo>
                  <a:pt x="223621" y="41986"/>
                </a:lnTo>
                <a:lnTo>
                  <a:pt x="219557" y="46418"/>
                </a:lnTo>
                <a:lnTo>
                  <a:pt x="214553" y="48641"/>
                </a:lnTo>
                <a:lnTo>
                  <a:pt x="204762" y="48641"/>
                </a:lnTo>
                <a:lnTo>
                  <a:pt x="201307" y="47815"/>
                </a:lnTo>
                <a:lnTo>
                  <a:pt x="195211" y="44450"/>
                </a:lnTo>
                <a:lnTo>
                  <a:pt x="192824" y="42087"/>
                </a:lnTo>
                <a:lnTo>
                  <a:pt x="189395" y="36093"/>
                </a:lnTo>
                <a:lnTo>
                  <a:pt x="188544" y="32689"/>
                </a:lnTo>
                <a:lnTo>
                  <a:pt x="188544" y="25095"/>
                </a:lnTo>
                <a:lnTo>
                  <a:pt x="204762" y="9144"/>
                </a:lnTo>
                <a:lnTo>
                  <a:pt x="214553" y="9144"/>
                </a:lnTo>
                <a:lnTo>
                  <a:pt x="219557" y="11341"/>
                </a:lnTo>
                <a:lnTo>
                  <a:pt x="223621" y="15735"/>
                </a:lnTo>
                <a:lnTo>
                  <a:pt x="230365" y="9385"/>
                </a:lnTo>
                <a:close/>
              </a:path>
              <a:path w="356869" h="58420">
                <a:moveTo>
                  <a:pt x="290322" y="787"/>
                </a:moveTo>
                <a:lnTo>
                  <a:pt x="280606" y="787"/>
                </a:lnTo>
                <a:lnTo>
                  <a:pt x="250418" y="40690"/>
                </a:lnTo>
                <a:lnTo>
                  <a:pt x="250418" y="787"/>
                </a:lnTo>
                <a:lnTo>
                  <a:pt x="240144" y="787"/>
                </a:lnTo>
                <a:lnTo>
                  <a:pt x="240144" y="56984"/>
                </a:lnTo>
                <a:lnTo>
                  <a:pt x="249859" y="56984"/>
                </a:lnTo>
                <a:lnTo>
                  <a:pt x="280047" y="17170"/>
                </a:lnTo>
                <a:lnTo>
                  <a:pt x="280047" y="56984"/>
                </a:lnTo>
                <a:lnTo>
                  <a:pt x="290322" y="56984"/>
                </a:lnTo>
                <a:lnTo>
                  <a:pt x="290322" y="787"/>
                </a:lnTo>
                <a:close/>
              </a:path>
              <a:path w="356869" h="58420">
                <a:moveTo>
                  <a:pt x="356336" y="787"/>
                </a:moveTo>
                <a:lnTo>
                  <a:pt x="346621" y="787"/>
                </a:lnTo>
                <a:lnTo>
                  <a:pt x="316433" y="40690"/>
                </a:lnTo>
                <a:lnTo>
                  <a:pt x="316433" y="787"/>
                </a:lnTo>
                <a:lnTo>
                  <a:pt x="306158" y="787"/>
                </a:lnTo>
                <a:lnTo>
                  <a:pt x="306158" y="56984"/>
                </a:lnTo>
                <a:lnTo>
                  <a:pt x="315874" y="56984"/>
                </a:lnTo>
                <a:lnTo>
                  <a:pt x="346062" y="17170"/>
                </a:lnTo>
                <a:lnTo>
                  <a:pt x="346062" y="56984"/>
                </a:lnTo>
                <a:lnTo>
                  <a:pt x="356336" y="56984"/>
                </a:lnTo>
                <a:lnTo>
                  <a:pt x="356336" y="787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69429" y="670115"/>
            <a:ext cx="62230" cy="65405"/>
          </a:xfrm>
          <a:custGeom>
            <a:avLst/>
            <a:gdLst/>
            <a:ahLst/>
            <a:cxnLst/>
            <a:rect l="l" t="t" r="r" b="b"/>
            <a:pathLst>
              <a:path w="62229" h="65404">
                <a:moveTo>
                  <a:pt x="14643" y="26212"/>
                </a:moveTo>
                <a:lnTo>
                  <a:pt x="14478" y="20993"/>
                </a:lnTo>
                <a:lnTo>
                  <a:pt x="13855" y="15659"/>
                </a:lnTo>
                <a:lnTo>
                  <a:pt x="13741" y="15430"/>
                </a:lnTo>
                <a:lnTo>
                  <a:pt x="13881" y="14960"/>
                </a:lnTo>
                <a:lnTo>
                  <a:pt x="13550" y="14935"/>
                </a:lnTo>
                <a:lnTo>
                  <a:pt x="12039" y="15798"/>
                </a:lnTo>
                <a:lnTo>
                  <a:pt x="10490" y="17183"/>
                </a:lnTo>
                <a:lnTo>
                  <a:pt x="9626" y="18694"/>
                </a:lnTo>
                <a:lnTo>
                  <a:pt x="9842" y="22821"/>
                </a:lnTo>
                <a:lnTo>
                  <a:pt x="9842" y="27114"/>
                </a:lnTo>
                <a:lnTo>
                  <a:pt x="14224" y="35128"/>
                </a:lnTo>
                <a:lnTo>
                  <a:pt x="14363" y="34963"/>
                </a:lnTo>
                <a:lnTo>
                  <a:pt x="14579" y="31775"/>
                </a:lnTo>
                <a:lnTo>
                  <a:pt x="14643" y="26212"/>
                </a:lnTo>
                <a:close/>
              </a:path>
              <a:path w="62229" h="65404">
                <a:moveTo>
                  <a:pt x="23622" y="35179"/>
                </a:moveTo>
                <a:lnTo>
                  <a:pt x="22110" y="28244"/>
                </a:lnTo>
                <a:lnTo>
                  <a:pt x="20535" y="21272"/>
                </a:lnTo>
                <a:lnTo>
                  <a:pt x="18300" y="14592"/>
                </a:lnTo>
                <a:lnTo>
                  <a:pt x="18135" y="14312"/>
                </a:lnTo>
                <a:lnTo>
                  <a:pt x="18161" y="13995"/>
                </a:lnTo>
                <a:lnTo>
                  <a:pt x="17970" y="13754"/>
                </a:lnTo>
                <a:lnTo>
                  <a:pt x="16929" y="13601"/>
                </a:lnTo>
                <a:lnTo>
                  <a:pt x="14960" y="14312"/>
                </a:lnTo>
                <a:lnTo>
                  <a:pt x="14960" y="15100"/>
                </a:lnTo>
                <a:lnTo>
                  <a:pt x="15240" y="15849"/>
                </a:lnTo>
                <a:lnTo>
                  <a:pt x="17373" y="22377"/>
                </a:lnTo>
                <a:lnTo>
                  <a:pt x="18859" y="28384"/>
                </a:lnTo>
                <a:lnTo>
                  <a:pt x="19926" y="34556"/>
                </a:lnTo>
                <a:lnTo>
                  <a:pt x="20129" y="34950"/>
                </a:lnTo>
                <a:lnTo>
                  <a:pt x="19926" y="35547"/>
                </a:lnTo>
                <a:lnTo>
                  <a:pt x="20294" y="35826"/>
                </a:lnTo>
                <a:lnTo>
                  <a:pt x="22110" y="35687"/>
                </a:lnTo>
                <a:lnTo>
                  <a:pt x="22987" y="35483"/>
                </a:lnTo>
                <a:lnTo>
                  <a:pt x="23202" y="35382"/>
                </a:lnTo>
                <a:lnTo>
                  <a:pt x="23545" y="35458"/>
                </a:lnTo>
                <a:lnTo>
                  <a:pt x="23622" y="35179"/>
                </a:lnTo>
                <a:close/>
              </a:path>
              <a:path w="62229" h="65404">
                <a:moveTo>
                  <a:pt x="26746" y="48209"/>
                </a:moveTo>
                <a:lnTo>
                  <a:pt x="26022" y="45758"/>
                </a:lnTo>
                <a:lnTo>
                  <a:pt x="25590" y="43154"/>
                </a:lnTo>
                <a:lnTo>
                  <a:pt x="24866" y="40678"/>
                </a:lnTo>
                <a:lnTo>
                  <a:pt x="24218" y="40678"/>
                </a:lnTo>
                <a:lnTo>
                  <a:pt x="23609" y="40906"/>
                </a:lnTo>
                <a:lnTo>
                  <a:pt x="22987" y="41021"/>
                </a:lnTo>
                <a:lnTo>
                  <a:pt x="22453" y="41236"/>
                </a:lnTo>
                <a:lnTo>
                  <a:pt x="21755" y="40906"/>
                </a:lnTo>
                <a:lnTo>
                  <a:pt x="21450" y="41402"/>
                </a:lnTo>
                <a:lnTo>
                  <a:pt x="22313" y="44780"/>
                </a:lnTo>
                <a:lnTo>
                  <a:pt x="23037" y="47218"/>
                </a:lnTo>
                <a:lnTo>
                  <a:pt x="23723" y="49669"/>
                </a:lnTo>
                <a:lnTo>
                  <a:pt x="24612" y="52031"/>
                </a:lnTo>
                <a:lnTo>
                  <a:pt x="24866" y="52082"/>
                </a:lnTo>
                <a:lnTo>
                  <a:pt x="24815" y="51752"/>
                </a:lnTo>
                <a:lnTo>
                  <a:pt x="24942" y="51625"/>
                </a:lnTo>
                <a:lnTo>
                  <a:pt x="25628" y="50533"/>
                </a:lnTo>
                <a:lnTo>
                  <a:pt x="26631" y="49555"/>
                </a:lnTo>
                <a:lnTo>
                  <a:pt x="26746" y="48209"/>
                </a:lnTo>
                <a:close/>
              </a:path>
              <a:path w="62229" h="65404">
                <a:moveTo>
                  <a:pt x="36880" y="53670"/>
                </a:moveTo>
                <a:lnTo>
                  <a:pt x="35953" y="54051"/>
                </a:lnTo>
                <a:lnTo>
                  <a:pt x="34747" y="53835"/>
                </a:lnTo>
                <a:lnTo>
                  <a:pt x="33718" y="53949"/>
                </a:lnTo>
                <a:lnTo>
                  <a:pt x="33489" y="54114"/>
                </a:lnTo>
                <a:lnTo>
                  <a:pt x="32880" y="55689"/>
                </a:lnTo>
                <a:lnTo>
                  <a:pt x="32207" y="57238"/>
                </a:lnTo>
                <a:lnTo>
                  <a:pt x="31076" y="58585"/>
                </a:lnTo>
                <a:lnTo>
                  <a:pt x="29845" y="57226"/>
                </a:lnTo>
                <a:lnTo>
                  <a:pt x="29235" y="55549"/>
                </a:lnTo>
                <a:lnTo>
                  <a:pt x="28498" y="53975"/>
                </a:lnTo>
                <a:lnTo>
                  <a:pt x="27419" y="53835"/>
                </a:lnTo>
                <a:lnTo>
                  <a:pt x="26263" y="54025"/>
                </a:lnTo>
                <a:lnTo>
                  <a:pt x="25285" y="53809"/>
                </a:lnTo>
                <a:lnTo>
                  <a:pt x="25984" y="56134"/>
                </a:lnTo>
                <a:lnTo>
                  <a:pt x="28003" y="60515"/>
                </a:lnTo>
                <a:lnTo>
                  <a:pt x="28841" y="62039"/>
                </a:lnTo>
                <a:lnTo>
                  <a:pt x="29578" y="63614"/>
                </a:lnTo>
                <a:lnTo>
                  <a:pt x="30886" y="64960"/>
                </a:lnTo>
                <a:lnTo>
                  <a:pt x="31051" y="65011"/>
                </a:lnTo>
                <a:lnTo>
                  <a:pt x="31254" y="65011"/>
                </a:lnTo>
                <a:lnTo>
                  <a:pt x="31369" y="64846"/>
                </a:lnTo>
                <a:lnTo>
                  <a:pt x="34086" y="61607"/>
                </a:lnTo>
                <a:lnTo>
                  <a:pt x="35318" y="57734"/>
                </a:lnTo>
                <a:lnTo>
                  <a:pt x="36855" y="54000"/>
                </a:lnTo>
                <a:lnTo>
                  <a:pt x="36880" y="53670"/>
                </a:lnTo>
                <a:close/>
              </a:path>
              <a:path w="62229" h="65404">
                <a:moveTo>
                  <a:pt x="40779" y="41478"/>
                </a:moveTo>
                <a:lnTo>
                  <a:pt x="40589" y="41224"/>
                </a:lnTo>
                <a:lnTo>
                  <a:pt x="39687" y="41109"/>
                </a:lnTo>
                <a:lnTo>
                  <a:pt x="38798" y="40944"/>
                </a:lnTo>
                <a:lnTo>
                  <a:pt x="37922" y="40741"/>
                </a:lnTo>
                <a:lnTo>
                  <a:pt x="37338" y="40551"/>
                </a:lnTo>
                <a:lnTo>
                  <a:pt x="37147" y="40754"/>
                </a:lnTo>
                <a:lnTo>
                  <a:pt x="36525" y="43421"/>
                </a:lnTo>
                <a:lnTo>
                  <a:pt x="35852" y="46088"/>
                </a:lnTo>
                <a:lnTo>
                  <a:pt x="35267" y="48755"/>
                </a:lnTo>
                <a:lnTo>
                  <a:pt x="35407" y="49758"/>
                </a:lnTo>
                <a:lnTo>
                  <a:pt x="36360" y="50406"/>
                </a:lnTo>
                <a:lnTo>
                  <a:pt x="36944" y="51219"/>
                </a:lnTo>
                <a:lnTo>
                  <a:pt x="37223" y="51447"/>
                </a:lnTo>
                <a:lnTo>
                  <a:pt x="37122" y="52146"/>
                </a:lnTo>
                <a:lnTo>
                  <a:pt x="37566" y="51930"/>
                </a:lnTo>
                <a:lnTo>
                  <a:pt x="38658" y="48666"/>
                </a:lnTo>
                <a:lnTo>
                  <a:pt x="39662" y="45389"/>
                </a:lnTo>
                <a:lnTo>
                  <a:pt x="40538" y="42037"/>
                </a:lnTo>
                <a:lnTo>
                  <a:pt x="40589" y="41783"/>
                </a:lnTo>
                <a:lnTo>
                  <a:pt x="40779" y="41478"/>
                </a:lnTo>
                <a:close/>
              </a:path>
              <a:path w="62229" h="65404">
                <a:moveTo>
                  <a:pt x="47269" y="14414"/>
                </a:moveTo>
                <a:lnTo>
                  <a:pt x="47129" y="14224"/>
                </a:lnTo>
                <a:lnTo>
                  <a:pt x="46228" y="13893"/>
                </a:lnTo>
                <a:lnTo>
                  <a:pt x="45313" y="13639"/>
                </a:lnTo>
                <a:lnTo>
                  <a:pt x="44272" y="13639"/>
                </a:lnTo>
                <a:lnTo>
                  <a:pt x="43967" y="13741"/>
                </a:lnTo>
                <a:lnTo>
                  <a:pt x="43967" y="14084"/>
                </a:lnTo>
                <a:lnTo>
                  <a:pt x="43853" y="14338"/>
                </a:lnTo>
                <a:lnTo>
                  <a:pt x="41668" y="20713"/>
                </a:lnTo>
                <a:lnTo>
                  <a:pt x="40233" y="27419"/>
                </a:lnTo>
                <a:lnTo>
                  <a:pt x="38646" y="34061"/>
                </a:lnTo>
                <a:lnTo>
                  <a:pt x="38671" y="34505"/>
                </a:lnTo>
                <a:lnTo>
                  <a:pt x="38277" y="34975"/>
                </a:lnTo>
                <a:lnTo>
                  <a:pt x="38557" y="35369"/>
                </a:lnTo>
                <a:lnTo>
                  <a:pt x="40233" y="35763"/>
                </a:lnTo>
                <a:lnTo>
                  <a:pt x="41135" y="35826"/>
                </a:lnTo>
                <a:lnTo>
                  <a:pt x="41757" y="35966"/>
                </a:lnTo>
                <a:lnTo>
                  <a:pt x="41998" y="35775"/>
                </a:lnTo>
                <a:lnTo>
                  <a:pt x="42443" y="33604"/>
                </a:lnTo>
                <a:lnTo>
                  <a:pt x="43345" y="27114"/>
                </a:lnTo>
                <a:lnTo>
                  <a:pt x="44780" y="20802"/>
                </a:lnTo>
                <a:lnTo>
                  <a:pt x="47155" y="14922"/>
                </a:lnTo>
                <a:lnTo>
                  <a:pt x="47269" y="14414"/>
                </a:lnTo>
                <a:close/>
              </a:path>
              <a:path w="62229" h="65404">
                <a:moveTo>
                  <a:pt x="52539" y="18643"/>
                </a:moveTo>
                <a:lnTo>
                  <a:pt x="52171" y="18046"/>
                </a:lnTo>
                <a:lnTo>
                  <a:pt x="51676" y="17462"/>
                </a:lnTo>
                <a:lnTo>
                  <a:pt x="51193" y="16954"/>
                </a:lnTo>
                <a:lnTo>
                  <a:pt x="50444" y="16141"/>
                </a:lnTo>
                <a:lnTo>
                  <a:pt x="49568" y="15494"/>
                </a:lnTo>
                <a:lnTo>
                  <a:pt x="48564" y="14897"/>
                </a:lnTo>
                <a:lnTo>
                  <a:pt x="48336" y="14871"/>
                </a:lnTo>
                <a:lnTo>
                  <a:pt x="48285" y="15049"/>
                </a:lnTo>
                <a:lnTo>
                  <a:pt x="48082" y="16903"/>
                </a:lnTo>
                <a:lnTo>
                  <a:pt x="47942" y="18834"/>
                </a:lnTo>
                <a:lnTo>
                  <a:pt x="47752" y="20713"/>
                </a:lnTo>
                <a:lnTo>
                  <a:pt x="47612" y="25527"/>
                </a:lnTo>
                <a:lnTo>
                  <a:pt x="47193" y="30378"/>
                </a:lnTo>
                <a:lnTo>
                  <a:pt x="47752" y="35102"/>
                </a:lnTo>
                <a:lnTo>
                  <a:pt x="47891" y="35102"/>
                </a:lnTo>
                <a:lnTo>
                  <a:pt x="49618" y="34315"/>
                </a:lnTo>
                <a:lnTo>
                  <a:pt x="51384" y="33045"/>
                </a:lnTo>
                <a:lnTo>
                  <a:pt x="52476" y="31330"/>
                </a:lnTo>
                <a:lnTo>
                  <a:pt x="52489" y="30264"/>
                </a:lnTo>
                <a:lnTo>
                  <a:pt x="52260" y="26428"/>
                </a:lnTo>
                <a:lnTo>
                  <a:pt x="52362" y="22466"/>
                </a:lnTo>
                <a:lnTo>
                  <a:pt x="52539" y="18643"/>
                </a:lnTo>
                <a:close/>
              </a:path>
              <a:path w="62229" h="65404">
                <a:moveTo>
                  <a:pt x="61874" y="26492"/>
                </a:moveTo>
                <a:lnTo>
                  <a:pt x="59702" y="20307"/>
                </a:lnTo>
                <a:lnTo>
                  <a:pt x="57721" y="14947"/>
                </a:lnTo>
                <a:lnTo>
                  <a:pt x="56324" y="13589"/>
                </a:lnTo>
                <a:lnTo>
                  <a:pt x="56324" y="22034"/>
                </a:lnTo>
                <a:lnTo>
                  <a:pt x="56248" y="27025"/>
                </a:lnTo>
                <a:lnTo>
                  <a:pt x="54419" y="30314"/>
                </a:lnTo>
                <a:lnTo>
                  <a:pt x="52628" y="33997"/>
                </a:lnTo>
                <a:lnTo>
                  <a:pt x="48844" y="36918"/>
                </a:lnTo>
                <a:lnTo>
                  <a:pt x="44729" y="37160"/>
                </a:lnTo>
                <a:lnTo>
                  <a:pt x="40830" y="37274"/>
                </a:lnTo>
                <a:lnTo>
                  <a:pt x="37020" y="36741"/>
                </a:lnTo>
                <a:lnTo>
                  <a:pt x="33997" y="34582"/>
                </a:lnTo>
                <a:lnTo>
                  <a:pt x="33807" y="34213"/>
                </a:lnTo>
                <a:lnTo>
                  <a:pt x="33921" y="14617"/>
                </a:lnTo>
                <a:lnTo>
                  <a:pt x="34010" y="14389"/>
                </a:lnTo>
                <a:lnTo>
                  <a:pt x="35775" y="13652"/>
                </a:lnTo>
                <a:lnTo>
                  <a:pt x="35991" y="13512"/>
                </a:lnTo>
                <a:lnTo>
                  <a:pt x="38620" y="12560"/>
                </a:lnTo>
                <a:lnTo>
                  <a:pt x="41592" y="12331"/>
                </a:lnTo>
                <a:lnTo>
                  <a:pt x="44615" y="12420"/>
                </a:lnTo>
                <a:lnTo>
                  <a:pt x="48564" y="12814"/>
                </a:lnTo>
                <a:lnTo>
                  <a:pt x="52044" y="15430"/>
                </a:lnTo>
                <a:lnTo>
                  <a:pt x="54140" y="18910"/>
                </a:lnTo>
                <a:lnTo>
                  <a:pt x="56324" y="22034"/>
                </a:lnTo>
                <a:lnTo>
                  <a:pt x="56324" y="13589"/>
                </a:lnTo>
                <a:lnTo>
                  <a:pt x="55041" y="12331"/>
                </a:lnTo>
                <a:lnTo>
                  <a:pt x="54762" y="12052"/>
                </a:lnTo>
                <a:lnTo>
                  <a:pt x="53911" y="11214"/>
                </a:lnTo>
                <a:lnTo>
                  <a:pt x="52959" y="10287"/>
                </a:lnTo>
                <a:lnTo>
                  <a:pt x="53086" y="10198"/>
                </a:lnTo>
                <a:lnTo>
                  <a:pt x="53200" y="8686"/>
                </a:lnTo>
                <a:lnTo>
                  <a:pt x="53454" y="7226"/>
                </a:lnTo>
                <a:lnTo>
                  <a:pt x="53873" y="5854"/>
                </a:lnTo>
                <a:lnTo>
                  <a:pt x="54406" y="3683"/>
                </a:lnTo>
                <a:lnTo>
                  <a:pt x="56083" y="1993"/>
                </a:lnTo>
                <a:lnTo>
                  <a:pt x="57785" y="368"/>
                </a:lnTo>
                <a:lnTo>
                  <a:pt x="57873" y="88"/>
                </a:lnTo>
                <a:lnTo>
                  <a:pt x="55460" y="0"/>
                </a:lnTo>
                <a:lnTo>
                  <a:pt x="50190" y="12"/>
                </a:lnTo>
                <a:lnTo>
                  <a:pt x="49885" y="139"/>
                </a:lnTo>
                <a:lnTo>
                  <a:pt x="48514" y="2679"/>
                </a:lnTo>
                <a:lnTo>
                  <a:pt x="46304" y="7988"/>
                </a:lnTo>
                <a:lnTo>
                  <a:pt x="46355" y="8128"/>
                </a:lnTo>
                <a:lnTo>
                  <a:pt x="48628" y="8318"/>
                </a:lnTo>
                <a:lnTo>
                  <a:pt x="50723" y="8991"/>
                </a:lnTo>
                <a:lnTo>
                  <a:pt x="51650" y="9550"/>
                </a:lnTo>
                <a:lnTo>
                  <a:pt x="45935" y="9410"/>
                </a:lnTo>
                <a:lnTo>
                  <a:pt x="42595" y="9474"/>
                </a:lnTo>
                <a:lnTo>
                  <a:pt x="39039" y="9664"/>
                </a:lnTo>
                <a:lnTo>
                  <a:pt x="35623" y="10858"/>
                </a:lnTo>
                <a:lnTo>
                  <a:pt x="34937" y="11163"/>
                </a:lnTo>
                <a:lnTo>
                  <a:pt x="34556" y="11188"/>
                </a:lnTo>
                <a:lnTo>
                  <a:pt x="34366" y="11099"/>
                </a:lnTo>
                <a:lnTo>
                  <a:pt x="33832" y="10922"/>
                </a:lnTo>
                <a:lnTo>
                  <a:pt x="33718" y="6464"/>
                </a:lnTo>
                <a:lnTo>
                  <a:pt x="33629" y="6324"/>
                </a:lnTo>
                <a:lnTo>
                  <a:pt x="28638" y="6299"/>
                </a:lnTo>
                <a:lnTo>
                  <a:pt x="28422" y="6413"/>
                </a:lnTo>
                <a:lnTo>
                  <a:pt x="28384" y="9156"/>
                </a:lnTo>
                <a:lnTo>
                  <a:pt x="28333" y="10007"/>
                </a:lnTo>
                <a:lnTo>
                  <a:pt x="28333" y="34213"/>
                </a:lnTo>
                <a:lnTo>
                  <a:pt x="27698" y="35115"/>
                </a:lnTo>
                <a:lnTo>
                  <a:pt x="25146" y="36156"/>
                </a:lnTo>
                <a:lnTo>
                  <a:pt x="21501" y="37287"/>
                </a:lnTo>
                <a:lnTo>
                  <a:pt x="16370" y="37896"/>
                </a:lnTo>
                <a:lnTo>
                  <a:pt x="12954" y="35839"/>
                </a:lnTo>
                <a:lnTo>
                  <a:pt x="8382" y="33312"/>
                </a:lnTo>
                <a:lnTo>
                  <a:pt x="5956" y="28435"/>
                </a:lnTo>
                <a:lnTo>
                  <a:pt x="6337" y="23380"/>
                </a:lnTo>
                <a:lnTo>
                  <a:pt x="7023" y="18656"/>
                </a:lnTo>
                <a:lnTo>
                  <a:pt x="11023" y="13970"/>
                </a:lnTo>
                <a:lnTo>
                  <a:pt x="15735" y="12750"/>
                </a:lnTo>
                <a:lnTo>
                  <a:pt x="18694" y="12052"/>
                </a:lnTo>
                <a:lnTo>
                  <a:pt x="22085" y="12496"/>
                </a:lnTo>
                <a:lnTo>
                  <a:pt x="28333" y="34213"/>
                </a:lnTo>
                <a:lnTo>
                  <a:pt x="28333" y="10007"/>
                </a:lnTo>
                <a:lnTo>
                  <a:pt x="28282" y="10858"/>
                </a:lnTo>
                <a:lnTo>
                  <a:pt x="28194" y="11049"/>
                </a:lnTo>
                <a:lnTo>
                  <a:pt x="27355" y="11214"/>
                </a:lnTo>
                <a:lnTo>
                  <a:pt x="24244" y="9664"/>
                </a:lnTo>
                <a:lnTo>
                  <a:pt x="20548" y="9499"/>
                </a:lnTo>
                <a:lnTo>
                  <a:pt x="16814" y="9448"/>
                </a:lnTo>
                <a:lnTo>
                  <a:pt x="10922" y="9194"/>
                </a:lnTo>
                <a:lnTo>
                  <a:pt x="13208" y="8356"/>
                </a:lnTo>
                <a:lnTo>
                  <a:pt x="15646" y="8153"/>
                </a:lnTo>
                <a:lnTo>
                  <a:pt x="15786" y="8013"/>
                </a:lnTo>
                <a:lnTo>
                  <a:pt x="14770" y="5321"/>
                </a:lnTo>
                <a:lnTo>
                  <a:pt x="12255" y="127"/>
                </a:lnTo>
                <a:lnTo>
                  <a:pt x="12065" y="38"/>
                </a:lnTo>
                <a:lnTo>
                  <a:pt x="4356" y="12"/>
                </a:lnTo>
                <a:lnTo>
                  <a:pt x="4267" y="266"/>
                </a:lnTo>
                <a:lnTo>
                  <a:pt x="6515" y="2654"/>
                </a:lnTo>
                <a:lnTo>
                  <a:pt x="7861" y="5461"/>
                </a:lnTo>
                <a:lnTo>
                  <a:pt x="8496" y="8547"/>
                </a:lnTo>
                <a:lnTo>
                  <a:pt x="8724" y="9118"/>
                </a:lnTo>
                <a:lnTo>
                  <a:pt x="8585" y="9906"/>
                </a:lnTo>
                <a:lnTo>
                  <a:pt x="8978" y="10375"/>
                </a:lnTo>
                <a:lnTo>
                  <a:pt x="9144" y="10274"/>
                </a:lnTo>
                <a:lnTo>
                  <a:pt x="4660" y="14617"/>
                </a:lnTo>
                <a:lnTo>
                  <a:pt x="2324" y="20510"/>
                </a:lnTo>
                <a:lnTo>
                  <a:pt x="939" y="23799"/>
                </a:lnTo>
                <a:lnTo>
                  <a:pt x="1663" y="28257"/>
                </a:lnTo>
                <a:lnTo>
                  <a:pt x="5638" y="36106"/>
                </a:lnTo>
                <a:lnTo>
                  <a:pt x="10134" y="40068"/>
                </a:lnTo>
                <a:lnTo>
                  <a:pt x="8864" y="39420"/>
                </a:lnTo>
                <a:lnTo>
                  <a:pt x="8712" y="39243"/>
                </a:lnTo>
                <a:lnTo>
                  <a:pt x="8496" y="39357"/>
                </a:lnTo>
                <a:lnTo>
                  <a:pt x="8242" y="40741"/>
                </a:lnTo>
                <a:lnTo>
                  <a:pt x="7772" y="42062"/>
                </a:lnTo>
                <a:lnTo>
                  <a:pt x="7480" y="43459"/>
                </a:lnTo>
                <a:lnTo>
                  <a:pt x="5943" y="47485"/>
                </a:lnTo>
                <a:lnTo>
                  <a:pt x="5359" y="52031"/>
                </a:lnTo>
                <a:lnTo>
                  <a:pt x="1181" y="55448"/>
                </a:lnTo>
                <a:lnTo>
                  <a:pt x="482" y="55448"/>
                </a:lnTo>
                <a:lnTo>
                  <a:pt x="38" y="55981"/>
                </a:lnTo>
                <a:lnTo>
                  <a:pt x="0" y="56108"/>
                </a:lnTo>
                <a:lnTo>
                  <a:pt x="0" y="56324"/>
                </a:lnTo>
                <a:lnTo>
                  <a:pt x="152" y="56375"/>
                </a:lnTo>
                <a:lnTo>
                  <a:pt x="10452" y="56388"/>
                </a:lnTo>
                <a:lnTo>
                  <a:pt x="11049" y="56324"/>
                </a:lnTo>
                <a:lnTo>
                  <a:pt x="12115" y="51460"/>
                </a:lnTo>
                <a:lnTo>
                  <a:pt x="12865" y="46418"/>
                </a:lnTo>
                <a:lnTo>
                  <a:pt x="13652" y="41440"/>
                </a:lnTo>
                <a:lnTo>
                  <a:pt x="13423" y="41211"/>
                </a:lnTo>
                <a:lnTo>
                  <a:pt x="12496" y="41046"/>
                </a:lnTo>
                <a:lnTo>
                  <a:pt x="11709" y="40678"/>
                </a:lnTo>
                <a:lnTo>
                  <a:pt x="10820" y="40398"/>
                </a:lnTo>
                <a:lnTo>
                  <a:pt x="10312" y="40157"/>
                </a:lnTo>
                <a:lnTo>
                  <a:pt x="15595" y="40233"/>
                </a:lnTo>
                <a:lnTo>
                  <a:pt x="23914" y="40144"/>
                </a:lnTo>
                <a:lnTo>
                  <a:pt x="27355" y="38341"/>
                </a:lnTo>
                <a:lnTo>
                  <a:pt x="28105" y="38595"/>
                </a:lnTo>
                <a:lnTo>
                  <a:pt x="28359" y="38887"/>
                </a:lnTo>
                <a:lnTo>
                  <a:pt x="28371" y="47586"/>
                </a:lnTo>
                <a:lnTo>
                  <a:pt x="28105" y="48539"/>
                </a:lnTo>
                <a:lnTo>
                  <a:pt x="27724" y="49441"/>
                </a:lnTo>
                <a:lnTo>
                  <a:pt x="27139" y="50622"/>
                </a:lnTo>
                <a:lnTo>
                  <a:pt x="26149" y="51854"/>
                </a:lnTo>
                <a:lnTo>
                  <a:pt x="25984" y="52222"/>
                </a:lnTo>
                <a:lnTo>
                  <a:pt x="25920" y="52603"/>
                </a:lnTo>
                <a:lnTo>
                  <a:pt x="26073" y="52641"/>
                </a:lnTo>
                <a:lnTo>
                  <a:pt x="35979" y="52666"/>
                </a:lnTo>
                <a:lnTo>
                  <a:pt x="35979" y="51917"/>
                </a:lnTo>
                <a:lnTo>
                  <a:pt x="33883" y="49441"/>
                </a:lnTo>
                <a:lnTo>
                  <a:pt x="33769" y="48539"/>
                </a:lnTo>
                <a:lnTo>
                  <a:pt x="33870" y="38658"/>
                </a:lnTo>
                <a:lnTo>
                  <a:pt x="34747" y="38341"/>
                </a:lnTo>
                <a:lnTo>
                  <a:pt x="37998" y="39979"/>
                </a:lnTo>
                <a:lnTo>
                  <a:pt x="41846" y="40284"/>
                </a:lnTo>
                <a:lnTo>
                  <a:pt x="45732" y="40233"/>
                </a:lnTo>
                <a:lnTo>
                  <a:pt x="49352" y="40309"/>
                </a:lnTo>
                <a:lnTo>
                  <a:pt x="49517" y="40233"/>
                </a:lnTo>
                <a:lnTo>
                  <a:pt x="52311" y="38963"/>
                </a:lnTo>
                <a:lnTo>
                  <a:pt x="53047" y="38341"/>
                </a:lnTo>
                <a:lnTo>
                  <a:pt x="53555" y="37896"/>
                </a:lnTo>
                <a:lnTo>
                  <a:pt x="54267" y="37274"/>
                </a:lnTo>
                <a:lnTo>
                  <a:pt x="55003" y="36626"/>
                </a:lnTo>
                <a:lnTo>
                  <a:pt x="59245" y="32423"/>
                </a:lnTo>
                <a:lnTo>
                  <a:pt x="61874" y="26492"/>
                </a:lnTo>
                <a:close/>
              </a:path>
              <a:path w="62229" h="65404">
                <a:moveTo>
                  <a:pt x="62128" y="56108"/>
                </a:moveTo>
                <a:lnTo>
                  <a:pt x="62064" y="55943"/>
                </a:lnTo>
                <a:lnTo>
                  <a:pt x="61937" y="55829"/>
                </a:lnTo>
                <a:lnTo>
                  <a:pt x="59385" y="54813"/>
                </a:lnTo>
                <a:lnTo>
                  <a:pt x="57581" y="52070"/>
                </a:lnTo>
                <a:lnTo>
                  <a:pt x="56667" y="49669"/>
                </a:lnTo>
                <a:lnTo>
                  <a:pt x="54419" y="43040"/>
                </a:lnTo>
                <a:lnTo>
                  <a:pt x="53695" y="39535"/>
                </a:lnTo>
                <a:lnTo>
                  <a:pt x="53606" y="39230"/>
                </a:lnTo>
                <a:lnTo>
                  <a:pt x="52273" y="39979"/>
                </a:lnTo>
                <a:lnTo>
                  <a:pt x="51054" y="40551"/>
                </a:lnTo>
                <a:lnTo>
                  <a:pt x="49771" y="40944"/>
                </a:lnTo>
                <a:lnTo>
                  <a:pt x="49352" y="41160"/>
                </a:lnTo>
                <a:lnTo>
                  <a:pt x="48729" y="40970"/>
                </a:lnTo>
                <a:lnTo>
                  <a:pt x="48514" y="41440"/>
                </a:lnTo>
                <a:lnTo>
                  <a:pt x="49187" y="46443"/>
                </a:lnTo>
                <a:lnTo>
                  <a:pt x="49974" y="51409"/>
                </a:lnTo>
                <a:lnTo>
                  <a:pt x="51054" y="56273"/>
                </a:lnTo>
                <a:lnTo>
                  <a:pt x="51206" y="56362"/>
                </a:lnTo>
                <a:lnTo>
                  <a:pt x="60388" y="56413"/>
                </a:lnTo>
                <a:lnTo>
                  <a:pt x="61925" y="56362"/>
                </a:lnTo>
                <a:lnTo>
                  <a:pt x="62064" y="56248"/>
                </a:lnTo>
                <a:lnTo>
                  <a:pt x="62128" y="56108"/>
                </a:lnTo>
                <a:close/>
              </a:path>
            </a:pathLst>
          </a:custGeom>
          <a:solidFill>
            <a:srgbClr val="8F8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27300" y="10094903"/>
            <a:ext cx="18034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24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1200" spc="125">
                <a:solidFill>
                  <a:srgbClr val="221E1F"/>
                </a:solidFill>
                <a:latin typeface="Microsoft Sans Serif"/>
                <a:cs typeface="Microsoft Sans Serif"/>
              </a:rPr>
              <a:t>4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4423328" y="10094903"/>
            <a:ext cx="17272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95">
                <a:solidFill>
                  <a:srgbClr val="221E1F"/>
                </a:solidFill>
                <a:latin typeface="Microsoft Sans Serif"/>
                <a:cs typeface="Microsoft Sans Serif"/>
              </a:rPr>
              <a:t>15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387299" y="543814"/>
            <a:ext cx="1267460" cy="2419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9000"/>
              </a:lnSpc>
              <a:spcBef>
                <a:spcPts val="100"/>
              </a:spcBef>
            </a:pPr>
            <a:r>
              <a:rPr dirty="0" sz="650" spc="5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С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Н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В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НЫ</a:t>
            </a:r>
            <a:r>
              <a:rPr dirty="0" sz="650" spc="1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50">
                <a:solidFill>
                  <a:srgbClr val="211D1E"/>
                </a:solidFill>
                <a:latin typeface="Verdana"/>
                <a:cs typeface="Verdana"/>
              </a:rPr>
              <a:t>П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М</a:t>
            </a:r>
            <a:r>
              <a:rPr dirty="0" sz="650" spc="6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15">
                <a:solidFill>
                  <a:srgbClr val="211D1E"/>
                </a:solidFill>
                <a:latin typeface="Verdana"/>
                <a:cs typeface="Verdana"/>
              </a:rPr>
              <a:t>Т</a:t>
            </a:r>
            <a:r>
              <a:rPr dirty="0" sz="650" spc="6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20">
                <a:solidFill>
                  <a:srgbClr val="211D1E"/>
                </a:solidFill>
                <a:latin typeface="Verdana"/>
                <a:cs typeface="Verdana"/>
              </a:rPr>
              <a:t>Ы 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Ф</a:t>
            </a:r>
            <a:r>
              <a:rPr dirty="0" sz="650" spc="65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30">
                <a:solidFill>
                  <a:srgbClr val="211D1E"/>
                </a:solidFill>
                <a:latin typeface="Verdana"/>
                <a:cs typeface="Verdana"/>
              </a:rPr>
              <a:t>Д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Р</a:t>
            </a:r>
            <a:r>
              <a:rPr dirty="0" sz="650" spc="70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Л</a:t>
            </a:r>
            <a:r>
              <a:rPr dirty="0" sz="650" spc="10">
                <a:solidFill>
                  <a:srgbClr val="211D1E"/>
                </a:solidFill>
                <a:latin typeface="Verdana"/>
                <a:cs typeface="Verdana"/>
              </a:rPr>
              <a:t>Ь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Н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-10">
                <a:solidFill>
                  <a:srgbClr val="211D1E"/>
                </a:solidFill>
                <a:latin typeface="Verdana"/>
                <a:cs typeface="Verdana"/>
              </a:rPr>
              <a:t>Г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О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20">
                <a:solidFill>
                  <a:srgbClr val="211D1E"/>
                </a:solidFill>
                <a:latin typeface="Verdana"/>
                <a:cs typeface="Verdana"/>
              </a:rPr>
              <a:t>Б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Ю</a:t>
            </a:r>
            <a:r>
              <a:rPr dirty="0" sz="650" spc="60">
                <a:solidFill>
                  <a:srgbClr val="211D1E"/>
                </a:solidFill>
                <a:latin typeface="Verdana"/>
                <a:cs typeface="Verdana"/>
              </a:rPr>
              <a:t>Д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Ж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Е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Т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А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147299" y="543811"/>
            <a:ext cx="2667635" cy="24193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 spc="55" b="1">
                <a:solidFill>
                  <a:srgbClr val="211D1E"/>
                </a:solidFill>
                <a:latin typeface="Arial"/>
                <a:cs typeface="Arial"/>
              </a:rPr>
              <a:t>БЮДЖЕТ</a:t>
            </a:r>
            <a:r>
              <a:rPr dirty="0" sz="650" spc="-25" b="1">
                <a:solidFill>
                  <a:srgbClr val="211D1E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11D1E"/>
                </a:solidFill>
                <a:latin typeface="Arial"/>
                <a:cs typeface="Arial"/>
              </a:rPr>
              <a:t>ДЛЯ</a:t>
            </a:r>
            <a:r>
              <a:rPr dirty="0" sz="650" spc="-20" b="1">
                <a:solidFill>
                  <a:srgbClr val="211D1E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11D1E"/>
                </a:solidFill>
                <a:latin typeface="Arial"/>
                <a:cs typeface="Arial"/>
              </a:rPr>
              <a:t>ГРАЖДАН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15">
                <a:solidFill>
                  <a:srgbClr val="211D1E"/>
                </a:solidFill>
                <a:latin typeface="Verdana"/>
                <a:cs typeface="Verdana"/>
              </a:rPr>
              <a:t>2024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15">
                <a:solidFill>
                  <a:srgbClr val="211D1E"/>
                </a:solidFill>
                <a:latin typeface="Verdana"/>
                <a:cs typeface="Verdana"/>
              </a:rPr>
              <a:t>ГОД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И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НА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0">
                <a:solidFill>
                  <a:srgbClr val="211D1E"/>
                </a:solidFill>
                <a:latin typeface="Verdana"/>
                <a:cs typeface="Verdana"/>
              </a:rPr>
              <a:t>ПЛАНОВЫЙ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35">
                <a:solidFill>
                  <a:srgbClr val="211D1E"/>
                </a:solidFill>
                <a:latin typeface="Verdana"/>
                <a:cs typeface="Verdana"/>
              </a:rPr>
              <a:t>ПЕРИОД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25">
                <a:solidFill>
                  <a:srgbClr val="211D1E"/>
                </a:solidFill>
                <a:latin typeface="Verdana"/>
                <a:cs typeface="Verdana"/>
              </a:rPr>
              <a:t>2025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45">
                <a:solidFill>
                  <a:srgbClr val="211D1E"/>
                </a:solidFill>
                <a:latin typeface="Verdana"/>
                <a:cs typeface="Verdana"/>
              </a:rPr>
              <a:t>И</a:t>
            </a:r>
            <a:r>
              <a:rPr dirty="0" sz="650" spc="-55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-20">
                <a:solidFill>
                  <a:srgbClr val="211D1E"/>
                </a:solidFill>
                <a:latin typeface="Verdana"/>
                <a:cs typeface="Verdana"/>
              </a:rPr>
              <a:t>2026</a:t>
            </a:r>
            <a:r>
              <a:rPr dirty="0" sz="650" spc="-60">
                <a:solidFill>
                  <a:srgbClr val="211D1E"/>
                </a:solidFill>
                <a:latin typeface="Verdana"/>
                <a:cs typeface="Verdana"/>
              </a:rPr>
              <a:t> </a:t>
            </a:r>
            <a:r>
              <a:rPr dirty="0" sz="650" spc="25">
                <a:solidFill>
                  <a:srgbClr val="211D1E"/>
                </a:solidFill>
                <a:latin typeface="Verdana"/>
                <a:cs typeface="Verdana"/>
              </a:rPr>
              <a:t>ГОДОВ</a:t>
            </a:r>
            <a:endParaRPr sz="650">
              <a:latin typeface="Verdana"/>
              <a:cs typeface="Verdana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4319994" y="8207997"/>
            <a:ext cx="250190" cy="353060"/>
            <a:chOff x="4319994" y="8207997"/>
            <a:chExt cx="250190" cy="353060"/>
          </a:xfrm>
        </p:grpSpPr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320007" y="8452802"/>
              <a:ext cx="224993" cy="108000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319994" y="8330400"/>
              <a:ext cx="208800" cy="108000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319994" y="8207997"/>
              <a:ext cx="250075" cy="108000"/>
            </a:xfrm>
            <a:prstGeom prst="rect">
              <a:avLst/>
            </a:prstGeom>
          </p:spPr>
        </p:pic>
      </p:grpSp>
      <p:grpSp>
        <p:nvGrpSpPr>
          <p:cNvPr id="14" name="object 14"/>
          <p:cNvGrpSpPr/>
          <p:nvPr/>
        </p:nvGrpSpPr>
        <p:grpSpPr>
          <a:xfrm>
            <a:off x="1079995" y="8207997"/>
            <a:ext cx="521334" cy="353060"/>
            <a:chOff x="1079995" y="8207997"/>
            <a:chExt cx="521334" cy="353060"/>
          </a:xfrm>
        </p:grpSpPr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79995" y="8452802"/>
              <a:ext cx="521169" cy="10800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79995" y="8207997"/>
              <a:ext cx="363600" cy="108000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80007" y="8330400"/>
              <a:ext cx="442798" cy="108000"/>
            </a:xfrm>
            <a:prstGeom prst="rect">
              <a:avLst/>
            </a:prstGeom>
          </p:spPr>
        </p:pic>
      </p:grpSp>
      <p:grpSp>
        <p:nvGrpSpPr>
          <p:cNvPr id="18" name="object 18"/>
          <p:cNvGrpSpPr/>
          <p:nvPr/>
        </p:nvGrpSpPr>
        <p:grpSpPr>
          <a:xfrm>
            <a:off x="5183999" y="6912000"/>
            <a:ext cx="385445" cy="353060"/>
            <a:chOff x="5183999" y="6912000"/>
            <a:chExt cx="385445" cy="353060"/>
          </a:xfrm>
        </p:grpSpPr>
        <p:pic>
          <p:nvPicPr>
            <p:cNvPr id="19" name="object 1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183999" y="7156805"/>
              <a:ext cx="385203" cy="108000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183999" y="7034403"/>
              <a:ext cx="356400" cy="108000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183999" y="6912000"/>
              <a:ext cx="349199" cy="108000"/>
            </a:xfrm>
            <a:prstGeom prst="rect">
              <a:avLst/>
            </a:prstGeom>
          </p:spPr>
        </p:pic>
      </p:grpSp>
      <p:grpSp>
        <p:nvGrpSpPr>
          <p:cNvPr id="22" name="object 22"/>
          <p:cNvGrpSpPr/>
          <p:nvPr/>
        </p:nvGrpSpPr>
        <p:grpSpPr>
          <a:xfrm>
            <a:off x="3239998" y="6912000"/>
            <a:ext cx="232410" cy="353060"/>
            <a:chOff x="3239998" y="6912000"/>
            <a:chExt cx="232410" cy="353060"/>
          </a:xfrm>
        </p:grpSpPr>
        <p:pic>
          <p:nvPicPr>
            <p:cNvPr id="23" name="object 2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39998" y="7156805"/>
              <a:ext cx="232194" cy="108000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239998" y="7034403"/>
              <a:ext cx="219595" cy="108000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0011" y="6912000"/>
              <a:ext cx="224993" cy="108000"/>
            </a:xfrm>
            <a:prstGeom prst="rect">
              <a:avLst/>
            </a:prstGeom>
          </p:spPr>
        </p:pic>
      </p:grpSp>
      <p:grpSp>
        <p:nvGrpSpPr>
          <p:cNvPr id="26" name="object 26"/>
          <p:cNvGrpSpPr/>
          <p:nvPr/>
        </p:nvGrpSpPr>
        <p:grpSpPr>
          <a:xfrm>
            <a:off x="1079995" y="6912000"/>
            <a:ext cx="662940" cy="353060"/>
            <a:chOff x="1079995" y="6912000"/>
            <a:chExt cx="662940" cy="353060"/>
          </a:xfrm>
        </p:grpSpPr>
        <p:pic>
          <p:nvPicPr>
            <p:cNvPr id="27" name="object 2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80008" y="7156805"/>
              <a:ext cx="579602" cy="108000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79995" y="7034403"/>
              <a:ext cx="540004" cy="108000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080007" y="6912000"/>
              <a:ext cx="662787" cy="108000"/>
            </a:xfrm>
            <a:prstGeom prst="rect">
              <a:avLst/>
            </a:prstGeom>
          </p:spPr>
        </p:pic>
      </p:grpSp>
      <p:grpSp>
        <p:nvGrpSpPr>
          <p:cNvPr id="30" name="object 30"/>
          <p:cNvGrpSpPr/>
          <p:nvPr/>
        </p:nvGrpSpPr>
        <p:grpSpPr>
          <a:xfrm>
            <a:off x="5615991" y="5616003"/>
            <a:ext cx="533400" cy="353060"/>
            <a:chOff x="5615991" y="5616003"/>
            <a:chExt cx="533400" cy="353060"/>
          </a:xfrm>
        </p:grpSpPr>
        <p:pic>
          <p:nvPicPr>
            <p:cNvPr id="31" name="object 3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615991" y="5860580"/>
              <a:ext cx="532803" cy="108000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616003" y="5738291"/>
              <a:ext cx="509396" cy="108000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616003" y="5616003"/>
              <a:ext cx="518401" cy="108000"/>
            </a:xfrm>
            <a:prstGeom prst="rect">
              <a:avLst/>
            </a:prstGeom>
          </p:spPr>
        </p:pic>
      </p:grpSp>
      <p:grpSp>
        <p:nvGrpSpPr>
          <p:cNvPr id="34" name="object 34"/>
          <p:cNvGrpSpPr/>
          <p:nvPr/>
        </p:nvGrpSpPr>
        <p:grpSpPr>
          <a:xfrm>
            <a:off x="3131997" y="5616003"/>
            <a:ext cx="1602105" cy="353060"/>
            <a:chOff x="3131997" y="5616003"/>
            <a:chExt cx="1602105" cy="353060"/>
          </a:xfrm>
        </p:grpSpPr>
        <p:pic>
          <p:nvPicPr>
            <p:cNvPr id="35" name="object 3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131997" y="5860580"/>
              <a:ext cx="1138504" cy="108000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131997" y="5738292"/>
              <a:ext cx="1305737" cy="108000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131997" y="5616003"/>
              <a:ext cx="1602003" cy="108000"/>
            </a:xfrm>
            <a:prstGeom prst="rect">
              <a:avLst/>
            </a:prstGeom>
          </p:spPr>
        </p:pic>
      </p:grpSp>
      <p:grpSp>
        <p:nvGrpSpPr>
          <p:cNvPr id="38" name="object 38"/>
          <p:cNvGrpSpPr/>
          <p:nvPr/>
        </p:nvGrpSpPr>
        <p:grpSpPr>
          <a:xfrm>
            <a:off x="1079995" y="5616003"/>
            <a:ext cx="1213485" cy="353060"/>
            <a:chOff x="1079995" y="5616003"/>
            <a:chExt cx="1213485" cy="353060"/>
          </a:xfrm>
        </p:grpSpPr>
        <p:pic>
          <p:nvPicPr>
            <p:cNvPr id="39" name="object 3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079995" y="5860580"/>
              <a:ext cx="1213205" cy="108000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080007" y="5738292"/>
              <a:ext cx="1187996" cy="108000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079995" y="5616003"/>
              <a:ext cx="1213205" cy="108000"/>
            </a:xfrm>
            <a:prstGeom prst="rect">
              <a:avLst/>
            </a:prstGeom>
          </p:spPr>
        </p:pic>
      </p:grpSp>
      <p:sp>
        <p:nvSpPr>
          <p:cNvPr id="42" name="object 42"/>
          <p:cNvSpPr txBox="1"/>
          <p:nvPr/>
        </p:nvSpPr>
        <p:spPr>
          <a:xfrm>
            <a:off x="8195299" y="547468"/>
            <a:ext cx="3159760" cy="1321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Оказываемое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Россию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беспрецедентное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миро-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вом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масштабе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санкционное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давление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выступает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опре-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деленным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катализатором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улучшения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инструментов,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позволяющих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сохранять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финансовую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экономическую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устойчивость,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а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также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решения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структурных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про-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блем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трансформации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экономики.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этих</a:t>
            </a:r>
            <a:r>
              <a:rPr dirty="0" sz="800" spc="-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условиях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клю-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чевой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остается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задача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достижения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национальных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целей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страны.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1435301" y="547468"/>
            <a:ext cx="3157855" cy="1321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Несмотря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внешние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вызовы,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нацио-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нальных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целей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страны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остается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ключевой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за-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дачей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бюджетной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политики,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решение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которой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том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числе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направлено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изменение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структуры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повышение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результативности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расходов.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Бюджетные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ассигнования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финансовое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обеспе-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чение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реализации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национальных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целом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за-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планированы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объеме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008,4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рублей.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27301" y="1880706"/>
            <a:ext cx="263144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310" b="1">
                <a:solidFill>
                  <a:srgbClr val="221E1F"/>
                </a:solidFill>
                <a:latin typeface="Cambria"/>
                <a:cs typeface="Cambria"/>
              </a:rPr>
              <a:t>О</a:t>
            </a:r>
            <a:r>
              <a:rPr dirty="0" sz="3800" spc="25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spc="5" b="1">
                <a:solidFill>
                  <a:srgbClr val="221E1F"/>
                </a:solidFill>
                <a:latin typeface="Cambria"/>
                <a:cs typeface="Cambria"/>
              </a:rPr>
              <a:t>расходах</a:t>
            </a:r>
            <a:endParaRPr sz="3800">
              <a:latin typeface="Cambria"/>
              <a:cs typeface="Cambri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27301" y="2312706"/>
            <a:ext cx="5502910" cy="16186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800" spc="-55" b="1">
                <a:solidFill>
                  <a:srgbClr val="221E1F"/>
                </a:solidFill>
                <a:latin typeface="Cambria"/>
                <a:cs typeface="Cambria"/>
              </a:rPr>
              <a:t>федерального</a:t>
            </a:r>
            <a:r>
              <a:rPr dirty="0" sz="3800" spc="75" b="1">
                <a:solidFill>
                  <a:srgbClr val="221E1F"/>
                </a:solidFill>
                <a:latin typeface="Cambria"/>
                <a:cs typeface="Cambria"/>
              </a:rPr>
              <a:t> </a:t>
            </a:r>
            <a:r>
              <a:rPr dirty="0" sz="3800" b="1">
                <a:solidFill>
                  <a:srgbClr val="221E1F"/>
                </a:solidFill>
                <a:latin typeface="Cambria"/>
                <a:cs typeface="Cambria"/>
              </a:rPr>
              <a:t>бюджета</a:t>
            </a:r>
            <a:endParaRPr sz="3800">
              <a:latin typeface="Cambria"/>
              <a:cs typeface="Cambria"/>
            </a:endParaRPr>
          </a:p>
          <a:p>
            <a:pPr marL="552450" marR="427355">
              <a:lnSpc>
                <a:spcPct val="118100"/>
              </a:lnSpc>
              <a:spcBef>
                <a:spcPts val="2880"/>
              </a:spcBef>
            </a:pP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Расходы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федерального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 </a:t>
            </a:r>
            <a:r>
              <a:rPr dirty="0" sz="1200" spc="70" b="1">
                <a:solidFill>
                  <a:srgbClr val="221E1F"/>
                </a:solidFill>
                <a:latin typeface="Arial"/>
                <a:cs typeface="Arial"/>
              </a:rPr>
              <a:t>по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разделам </a:t>
            </a:r>
            <a:r>
              <a:rPr dirty="0" sz="1200" spc="9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функциональной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классификации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2024–2026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годах,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grpSp>
        <p:nvGrpSpPr>
          <p:cNvPr id="46" name="object 46"/>
          <p:cNvGrpSpPr/>
          <p:nvPr/>
        </p:nvGrpSpPr>
        <p:grpSpPr>
          <a:xfrm>
            <a:off x="1079995" y="4320006"/>
            <a:ext cx="5616575" cy="353060"/>
            <a:chOff x="1079995" y="4320006"/>
            <a:chExt cx="5616575" cy="353060"/>
          </a:xfrm>
        </p:grpSpPr>
        <p:pic>
          <p:nvPicPr>
            <p:cNvPr id="47" name="object 4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079995" y="4320006"/>
              <a:ext cx="5616003" cy="108000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079995" y="4442396"/>
              <a:ext cx="5137200" cy="108000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079995" y="4564799"/>
              <a:ext cx="5184000" cy="108000"/>
            </a:xfrm>
            <a:prstGeom prst="rect">
              <a:avLst/>
            </a:prstGeom>
          </p:spPr>
        </p:pic>
      </p:grpSp>
      <p:sp>
        <p:nvSpPr>
          <p:cNvPr id="50" name="object 50"/>
          <p:cNvSpPr txBox="1"/>
          <p:nvPr/>
        </p:nvSpPr>
        <p:spPr>
          <a:xfrm>
            <a:off x="1067300" y="4097703"/>
            <a:ext cx="39116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endParaRPr sz="8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067300" y="5285703"/>
            <a:ext cx="83756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СОЦИАЛЬНАЯ</a:t>
            </a:r>
            <a:endParaRPr sz="8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119300" y="5285703"/>
            <a:ext cx="99758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НАЦИОНАЛЬНАЯ</a:t>
            </a:r>
            <a:endParaRPr sz="8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067300" y="6581702"/>
            <a:ext cx="997585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Ц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90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800" spc="-15" b="1">
                <a:solidFill>
                  <a:srgbClr val="221E1F"/>
                </a:solidFill>
                <a:latin typeface="Arial"/>
                <a:cs typeface="Arial"/>
              </a:rPr>
              <a:t>Ь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Я 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ЭКОНОМИКА</a:t>
            </a:r>
            <a:endParaRPr sz="8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603299" y="5069702"/>
            <a:ext cx="1538605" cy="3638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29590">
              <a:lnSpc>
                <a:spcPts val="850"/>
              </a:lnSpc>
              <a:spcBef>
                <a:spcPts val="219"/>
              </a:spcBef>
            </a:pP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НА</a:t>
            </a:r>
            <a:r>
              <a:rPr dirty="0" sz="800" spc="90" b="1">
                <a:solidFill>
                  <a:srgbClr val="221E1F"/>
                </a:solidFill>
                <a:latin typeface="Arial"/>
                <a:cs typeface="Arial"/>
              </a:rPr>
              <a:t>Ц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100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Ь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Я 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БЕЗОПАСНОСТЬ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ts val="840"/>
              </a:lnSpc>
            </a:pP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П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Х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Ь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Я</a:t>
            </a:r>
            <a:endParaRPr sz="800">
              <a:latin typeface="Arial"/>
              <a:cs typeface="Arial"/>
            </a:endParaRPr>
          </a:p>
        </p:txBody>
      </p:sp>
      <p:graphicFrame>
        <p:nvGraphicFramePr>
          <p:cNvPr id="55" name="object 55"/>
          <p:cNvGraphicFramePr>
            <a:graphicFrameLocks noGrp="1"/>
          </p:cNvGraphicFramePr>
          <p:nvPr/>
        </p:nvGraphicFramePr>
        <p:xfrm>
          <a:off x="805000" y="5398681"/>
          <a:ext cx="5759450" cy="5670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8285"/>
                <a:gridCol w="971550"/>
                <a:gridCol w="756920"/>
                <a:gridCol w="322580"/>
                <a:gridCol w="909955"/>
                <a:gridCol w="1252220"/>
                <a:gridCol w="325120"/>
                <a:gridCol w="970914"/>
              </a:tblGrid>
              <a:tr h="17386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6034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800" spc="7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ПОЛИТИКА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667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800" spc="5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ОБОРОНА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762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32384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800" spc="3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ДЕЯТЕЛЬНОСТЬ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7620"/>
                </a:tc>
              </a:tr>
              <a:tr h="154057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dirty="0" sz="600" spc="35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4762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126364">
                        <a:lnSpc>
                          <a:spcPts val="770"/>
                        </a:lnSpc>
                        <a:spcBef>
                          <a:spcPts val="345"/>
                        </a:spcBef>
                      </a:pPr>
                      <a:r>
                        <a:rPr dirty="0" sz="650" spc="4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650" spc="-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2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873,1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3815"/>
                </a:tc>
                <a:tc>
                  <a:txBody>
                    <a:bodyPr/>
                    <a:lstStyle/>
                    <a:p>
                      <a:pPr algn="r" marR="20320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dirty="0" sz="600" spc="35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4762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72160">
                        <a:lnSpc>
                          <a:spcPts val="770"/>
                        </a:lnSpc>
                        <a:spcBef>
                          <a:spcPts val="345"/>
                        </a:spcBef>
                      </a:pPr>
                      <a:r>
                        <a:rPr dirty="0" sz="65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10</a:t>
                      </a:r>
                      <a:r>
                        <a:rPr dirty="0" sz="650" spc="-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5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378,2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3815"/>
                </a:tc>
                <a:tc>
                  <a:txBody>
                    <a:bodyPr/>
                    <a:lstStyle/>
                    <a:p>
                      <a:pPr algn="r" marR="16510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dirty="0" sz="600" spc="35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47625"/>
                </a:tc>
                <a:tc>
                  <a:txBody>
                    <a:bodyPr/>
                    <a:lstStyle/>
                    <a:p>
                      <a:pPr algn="r" marR="52069">
                        <a:lnSpc>
                          <a:spcPts val="770"/>
                        </a:lnSpc>
                        <a:spcBef>
                          <a:spcPts val="345"/>
                        </a:spcBef>
                      </a:pPr>
                      <a:r>
                        <a:rPr dirty="0" sz="650" spc="2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650" spc="-2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5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285,2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3815"/>
                </a:tc>
              </a:tr>
              <a:tr h="122288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600" spc="25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2025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123189">
                        <a:lnSpc>
                          <a:spcPts val="770"/>
                        </a:lnSpc>
                        <a:spcBef>
                          <a:spcPts val="95"/>
                        </a:spcBef>
                      </a:pPr>
                      <a:r>
                        <a:rPr dirty="0" sz="650" spc="4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650" spc="-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5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724,3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12065"/>
                </a:tc>
                <a:tc>
                  <a:txBody>
                    <a:bodyPr/>
                    <a:lstStyle/>
                    <a:p>
                      <a:pPr algn="r" marR="1968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600" spc="25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2025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38100">
                        <a:lnSpc>
                          <a:spcPts val="770"/>
                        </a:lnSpc>
                        <a:spcBef>
                          <a:spcPts val="95"/>
                        </a:spcBef>
                      </a:pPr>
                      <a:r>
                        <a:rPr dirty="0" sz="650" spc="6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650" spc="-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7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486,5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12065"/>
                </a:tc>
                <a:tc>
                  <a:txBody>
                    <a:bodyPr/>
                    <a:lstStyle/>
                    <a:p>
                      <a:pPr algn="r" marR="1587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600" spc="25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2025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algn="r" marR="60325">
                        <a:lnSpc>
                          <a:spcPts val="770"/>
                        </a:lnSpc>
                        <a:spcBef>
                          <a:spcPts val="95"/>
                        </a:spcBef>
                      </a:pPr>
                      <a:r>
                        <a:rPr dirty="0" sz="650" spc="2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650" spc="-2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5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228,2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12065"/>
                </a:tc>
              </a:tr>
              <a:tr h="116535">
                <a:tc>
                  <a:txBody>
                    <a:bodyPr/>
                    <a:lstStyle/>
                    <a:p>
                      <a:pPr marL="34290">
                        <a:lnSpc>
                          <a:spcPts val="690"/>
                        </a:lnSpc>
                        <a:spcBef>
                          <a:spcPts val="130"/>
                        </a:spcBef>
                      </a:pPr>
                      <a:r>
                        <a:rPr dirty="0" sz="600" spc="30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2026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651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97790">
                        <a:lnSpc>
                          <a:spcPts val="725"/>
                        </a:lnSpc>
                        <a:spcBef>
                          <a:spcPts val="95"/>
                        </a:spcBef>
                      </a:pPr>
                      <a:r>
                        <a:rPr dirty="0" sz="650" spc="4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650" spc="-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6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885,8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12065"/>
                </a:tc>
                <a:tc>
                  <a:txBody>
                    <a:bodyPr/>
                    <a:lstStyle/>
                    <a:p>
                      <a:pPr algn="r" marR="19050">
                        <a:lnSpc>
                          <a:spcPts val="690"/>
                        </a:lnSpc>
                        <a:spcBef>
                          <a:spcPts val="130"/>
                        </a:spcBef>
                      </a:pPr>
                      <a:r>
                        <a:rPr dirty="0" sz="600" spc="30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2026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651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08610">
                        <a:lnSpc>
                          <a:spcPts val="725"/>
                        </a:lnSpc>
                        <a:spcBef>
                          <a:spcPts val="95"/>
                        </a:spcBef>
                      </a:pPr>
                      <a:r>
                        <a:rPr dirty="0" sz="650" spc="4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650" spc="-2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6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365,4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12065"/>
                </a:tc>
                <a:tc>
                  <a:txBody>
                    <a:bodyPr/>
                    <a:lstStyle/>
                    <a:p>
                      <a:pPr algn="r" marR="15240">
                        <a:lnSpc>
                          <a:spcPts val="690"/>
                        </a:lnSpc>
                        <a:spcBef>
                          <a:spcPts val="130"/>
                        </a:spcBef>
                      </a:pPr>
                      <a:r>
                        <a:rPr dirty="0" sz="600" spc="30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2026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6510"/>
                </a:tc>
                <a:tc>
                  <a:txBody>
                    <a:bodyPr/>
                    <a:lstStyle/>
                    <a:p>
                      <a:pPr algn="r" marR="24130">
                        <a:lnSpc>
                          <a:spcPts val="725"/>
                        </a:lnSpc>
                        <a:spcBef>
                          <a:spcPts val="95"/>
                        </a:spcBef>
                      </a:pPr>
                      <a:r>
                        <a:rPr dirty="0" sz="650" spc="2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650" spc="-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7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346,9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12065"/>
                </a:tc>
              </a:tr>
            </a:tbl>
          </a:graphicData>
        </a:graphic>
      </p:graphicFrame>
      <p:sp>
        <p:nvSpPr>
          <p:cNvPr id="56" name="object 56"/>
          <p:cNvSpPr txBox="1"/>
          <p:nvPr/>
        </p:nvSpPr>
        <p:spPr>
          <a:xfrm>
            <a:off x="3227299" y="6365703"/>
            <a:ext cx="1591945" cy="9036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МЕЖБЮДЖЕТНЫЕ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ТРАНСФЕРТЫ ОБЩЕГО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ХАРАКТЕРА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БЮДЖЕТАМ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Б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Ю</a:t>
            </a:r>
            <a:r>
              <a:rPr dirty="0" sz="800" spc="114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145" b="1">
                <a:solidFill>
                  <a:srgbClr val="221E1F"/>
                </a:solidFill>
                <a:latin typeface="Arial"/>
                <a:cs typeface="Arial"/>
              </a:rPr>
              <a:t>Ж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НОЙ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100" b="1">
                <a:solidFill>
                  <a:srgbClr val="221E1F"/>
                </a:solidFill>
                <a:latin typeface="Arial"/>
                <a:cs typeface="Arial"/>
              </a:rPr>
              <a:t>М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Ы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Ф</a:t>
            </a:r>
            <a:endParaRPr sz="800">
              <a:latin typeface="Arial"/>
              <a:cs typeface="Arial"/>
            </a:endParaRPr>
          </a:p>
          <a:p>
            <a:pPr marL="291465">
              <a:lnSpc>
                <a:spcPct val="100000"/>
              </a:lnSpc>
              <a:spcBef>
                <a:spcPts val="685"/>
              </a:spcBef>
            </a:pPr>
            <a:r>
              <a:rPr dirty="0" sz="650" spc="-1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-8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,7</a:t>
            </a:r>
            <a:endParaRPr sz="650">
              <a:latin typeface="Arial"/>
              <a:cs typeface="Arial"/>
            </a:endParaRPr>
          </a:p>
          <a:p>
            <a:pPr marL="286385">
              <a:lnSpc>
                <a:spcPct val="100000"/>
              </a:lnSpc>
              <a:spcBef>
                <a:spcPts val="180"/>
              </a:spcBef>
            </a:pPr>
            <a:r>
              <a:rPr dirty="0" sz="650" spc="-1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5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endParaRPr sz="650">
              <a:latin typeface="Arial"/>
              <a:cs typeface="Arial"/>
            </a:endParaRPr>
          </a:p>
          <a:p>
            <a:pPr marL="299085">
              <a:lnSpc>
                <a:spcPct val="100000"/>
              </a:lnSpc>
              <a:spcBef>
                <a:spcPts val="185"/>
              </a:spcBef>
            </a:pPr>
            <a:r>
              <a:rPr dirty="0" sz="650" spc="-1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114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21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5171299" y="6581702"/>
            <a:ext cx="1537970" cy="255904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ОБЩЕГОСУДАРСТВЕННЫЕ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ВОПРОСЫ</a:t>
            </a:r>
            <a:endParaRPr sz="80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307300" y="7985703"/>
            <a:ext cx="887094" cy="5797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ОБРАЗОВАНИЕ</a:t>
            </a:r>
            <a:endParaRPr sz="800">
              <a:latin typeface="Arial"/>
              <a:cs typeface="Arial"/>
            </a:endParaRPr>
          </a:p>
          <a:p>
            <a:pPr marL="316230">
              <a:lnSpc>
                <a:spcPct val="100000"/>
              </a:lnSpc>
              <a:spcBef>
                <a:spcPts val="690"/>
              </a:spcBef>
            </a:pPr>
            <a:r>
              <a:rPr dirty="0" sz="650" spc="-1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565,4</a:t>
            </a:r>
            <a:endParaRPr sz="650">
              <a:latin typeface="Arial"/>
              <a:cs typeface="Arial"/>
            </a:endParaRPr>
          </a:p>
          <a:p>
            <a:pPr marL="274955">
              <a:lnSpc>
                <a:spcPct val="100000"/>
              </a:lnSpc>
              <a:spcBef>
                <a:spcPts val="185"/>
              </a:spcBef>
            </a:pPr>
            <a:r>
              <a:rPr dirty="0" sz="650" spc="-1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31</a:t>
            </a:r>
            <a:r>
              <a:rPr dirty="0" sz="650" spc="25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  <a:p>
            <a:pPr marL="291465">
              <a:lnSpc>
                <a:spcPct val="100000"/>
              </a:lnSpc>
              <a:spcBef>
                <a:spcPts val="185"/>
              </a:spcBef>
            </a:pPr>
            <a:r>
              <a:rPr dirty="0" sz="650" spc="-1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10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-5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-35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35" b="1">
                <a:solidFill>
                  <a:srgbClr val="221E1F"/>
                </a:solidFill>
                <a:latin typeface="Arial"/>
                <a:cs typeface="Arial"/>
              </a:rPr>
              <a:t>,5</a:t>
            </a:r>
            <a:endParaRPr sz="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683156" y="7769702"/>
            <a:ext cx="1261110" cy="7956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256540" marR="5080">
              <a:lnSpc>
                <a:spcPts val="850"/>
              </a:lnSpc>
              <a:spcBef>
                <a:spcPts val="219"/>
              </a:spcBef>
            </a:pP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ЖИЛИЩНО- </a:t>
            </a:r>
            <a:r>
              <a:rPr dirty="0" sz="800" spc="9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ОМ</a:t>
            </a:r>
            <a:r>
              <a:rPr dirty="0" sz="800" spc="105" b="1">
                <a:solidFill>
                  <a:srgbClr val="221E1F"/>
                </a:solidFill>
                <a:latin typeface="Arial"/>
                <a:cs typeface="Arial"/>
              </a:rPr>
              <a:t>М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У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Н</a:t>
            </a:r>
            <a:r>
              <a:rPr dirty="0" sz="800" spc="9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Л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Ь</a:t>
            </a:r>
            <a:r>
              <a:rPr dirty="0" sz="800" spc="30" b="1">
                <a:solidFill>
                  <a:srgbClr val="221E1F"/>
                </a:solidFill>
                <a:latin typeface="Arial"/>
                <a:cs typeface="Arial"/>
              </a:rPr>
              <a:t>НОЕ  </a:t>
            </a:r>
            <a:r>
              <a:rPr dirty="0" sz="800" spc="30" b="1">
                <a:solidFill>
                  <a:srgbClr val="221E1F"/>
                </a:solidFill>
                <a:latin typeface="Arial"/>
                <a:cs typeface="Arial"/>
              </a:rPr>
              <a:t>ХОЗЯЙСТВО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  <a:tabLst>
                <a:tab pos="470534" algn="l"/>
              </a:tabLst>
            </a:pPr>
            <a:r>
              <a:rPr dirty="0" sz="600" spc="35">
                <a:solidFill>
                  <a:srgbClr val="808184"/>
                </a:solidFill>
                <a:latin typeface="Microsoft Sans Serif"/>
                <a:cs typeface="Microsoft Sans Serif"/>
              </a:rPr>
              <a:t>2024	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958,9</a:t>
            </a:r>
            <a:endParaRPr sz="65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  <a:spcBef>
                <a:spcPts val="185"/>
              </a:spcBef>
              <a:tabLst>
                <a:tab pos="401955" algn="l"/>
              </a:tabLst>
            </a:pP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2025	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519,0</a:t>
            </a:r>
            <a:endParaRPr sz="65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  <a:spcBef>
                <a:spcPts val="185"/>
              </a:spcBef>
              <a:tabLst>
                <a:tab pos="384175" algn="l"/>
              </a:tabLst>
            </a:pP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2026	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408,1</a:t>
            </a:r>
            <a:endParaRPr sz="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067315" y="7661702"/>
            <a:ext cx="1250950" cy="47180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ОБСЛУЖИВАНИЕ 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У</a:t>
            </a:r>
            <a:r>
              <a:rPr dirty="0" sz="800" spc="120" b="1">
                <a:solidFill>
                  <a:srgbClr val="221E1F"/>
                </a:solidFill>
                <a:latin typeface="Arial"/>
                <a:cs typeface="Arial"/>
              </a:rPr>
              <a:t>Д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НН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ГО  </a:t>
            </a:r>
            <a:r>
              <a:rPr dirty="0" sz="800" spc="60" b="1">
                <a:solidFill>
                  <a:srgbClr val="221E1F"/>
                </a:solidFill>
                <a:latin typeface="Arial"/>
                <a:cs typeface="Arial"/>
              </a:rPr>
              <a:t>(МУНИЦИПАЛЬНОГО) </a:t>
            </a:r>
            <a:r>
              <a:rPr dirty="0" sz="800" spc="-2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ДОЛГА</a:t>
            </a:r>
            <a:endParaRPr sz="8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067300" y="8957702"/>
            <a:ext cx="915669" cy="3638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ОХРАНА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110" b="1">
                <a:solidFill>
                  <a:srgbClr val="221E1F"/>
                </a:solidFill>
                <a:latin typeface="Arial"/>
                <a:cs typeface="Arial"/>
              </a:rPr>
              <a:t>У</a:t>
            </a:r>
            <a:r>
              <a:rPr dirty="0" sz="800" spc="175" b="1">
                <a:solidFill>
                  <a:srgbClr val="221E1F"/>
                </a:solidFill>
                <a:latin typeface="Arial"/>
                <a:cs typeface="Arial"/>
              </a:rPr>
              <a:t>Ж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Ю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Щ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Й 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СРЕДЫ</a:t>
            </a:r>
            <a:endParaRPr sz="8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07299" y="8957702"/>
            <a:ext cx="884555" cy="3638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35" b="1">
                <a:solidFill>
                  <a:srgbClr val="221E1F"/>
                </a:solidFill>
                <a:latin typeface="Arial"/>
                <a:cs typeface="Arial"/>
              </a:rPr>
              <a:t>СРЕДСТВА 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 МАССОВОЙ </a:t>
            </a: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70" b="1">
                <a:solidFill>
                  <a:srgbClr val="221E1F"/>
                </a:solidFill>
                <a:latin typeface="Arial"/>
                <a:cs typeface="Arial"/>
              </a:rPr>
              <a:t>ИН</a:t>
            </a:r>
            <a:r>
              <a:rPr dirty="0" sz="800" spc="100" b="1">
                <a:solidFill>
                  <a:srgbClr val="221E1F"/>
                </a:solidFill>
                <a:latin typeface="Arial"/>
                <a:cs typeface="Arial"/>
              </a:rPr>
              <a:t>Ф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105" b="1">
                <a:solidFill>
                  <a:srgbClr val="221E1F"/>
                </a:solidFill>
                <a:latin typeface="Arial"/>
                <a:cs typeface="Arial"/>
              </a:rPr>
              <a:t>М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90" b="1">
                <a:solidFill>
                  <a:srgbClr val="221E1F"/>
                </a:solidFill>
                <a:latin typeface="Arial"/>
                <a:cs typeface="Arial"/>
              </a:rPr>
              <a:t>Ц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ИИ</a:t>
            </a:r>
            <a:endParaRPr sz="8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2687299" y="7985703"/>
            <a:ext cx="119126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45" b="1">
                <a:solidFill>
                  <a:srgbClr val="221E1F"/>
                </a:solidFill>
                <a:latin typeface="Arial"/>
                <a:cs typeface="Arial"/>
              </a:rPr>
              <a:t>ЗДРАВООХРАНЕНИЕ</a:t>
            </a:r>
            <a:endParaRPr sz="8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2687299" y="9065703"/>
            <a:ext cx="1125855" cy="255904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20"/>
              </a:spcBef>
            </a:pP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КУЛЬТУРА, 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spc="100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ИН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spc="105" b="1">
                <a:solidFill>
                  <a:srgbClr val="221E1F"/>
                </a:solidFill>
                <a:latin typeface="Arial"/>
                <a:cs typeface="Arial"/>
              </a:rPr>
              <a:t>М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15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О</a:t>
            </a:r>
            <a:r>
              <a:rPr dirty="0" sz="800" spc="25" b="1">
                <a:solidFill>
                  <a:srgbClr val="221E1F"/>
                </a:solidFill>
                <a:latin typeface="Arial"/>
                <a:cs typeface="Arial"/>
              </a:rPr>
              <a:t>Г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40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Ф</a:t>
            </a:r>
            <a:r>
              <a:rPr dirty="0" sz="800" spc="85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10" b="1">
                <a:solidFill>
                  <a:srgbClr val="221E1F"/>
                </a:solidFill>
                <a:latin typeface="Arial"/>
                <a:cs typeface="Arial"/>
              </a:rPr>
              <a:t>Я</a:t>
            </a:r>
            <a:endParaRPr sz="8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927298" y="8957702"/>
            <a:ext cx="813435" cy="36385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080">
              <a:lnSpc>
                <a:spcPts val="850"/>
              </a:lnSpc>
              <a:spcBef>
                <a:spcPts val="219"/>
              </a:spcBef>
            </a:pPr>
            <a:r>
              <a:rPr dirty="0" sz="800" spc="75" b="1">
                <a:solidFill>
                  <a:srgbClr val="221E1F"/>
                </a:solidFill>
                <a:latin typeface="Arial"/>
                <a:cs typeface="Arial"/>
              </a:rPr>
              <a:t>Ф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ИЗ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ИЧ</a:t>
            </a:r>
            <a:r>
              <a:rPr dirty="0" sz="800" spc="-5" b="1">
                <a:solidFill>
                  <a:srgbClr val="221E1F"/>
                </a:solidFill>
                <a:latin typeface="Arial"/>
                <a:cs typeface="Arial"/>
              </a:rPr>
              <a:t>Е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130" b="1">
                <a:solidFill>
                  <a:srgbClr val="221E1F"/>
                </a:solidFill>
                <a:latin typeface="Arial"/>
                <a:cs typeface="Arial"/>
              </a:rPr>
              <a:t>К</a:t>
            </a: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А</a:t>
            </a:r>
            <a:r>
              <a:rPr dirty="0" sz="800" spc="5" b="1">
                <a:solidFill>
                  <a:srgbClr val="221E1F"/>
                </a:solidFill>
                <a:latin typeface="Arial"/>
                <a:cs typeface="Arial"/>
              </a:rPr>
              <a:t>Я  </a:t>
            </a:r>
            <a:r>
              <a:rPr dirty="0" sz="800" spc="50" b="1">
                <a:solidFill>
                  <a:srgbClr val="221E1F"/>
                </a:solidFill>
                <a:latin typeface="Arial"/>
                <a:cs typeface="Arial"/>
              </a:rPr>
              <a:t>КУЛЬТУРА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ts val="840"/>
              </a:lnSpc>
            </a:pPr>
            <a:r>
              <a:rPr dirty="0" sz="800" spc="8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800" spc="-4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800" b="1">
                <a:solidFill>
                  <a:srgbClr val="221E1F"/>
                </a:solidFill>
                <a:latin typeface="Arial"/>
                <a:cs typeface="Arial"/>
              </a:rPr>
              <a:t>С</a:t>
            </a:r>
            <a:r>
              <a:rPr dirty="0" sz="800" spc="55" b="1">
                <a:solidFill>
                  <a:srgbClr val="221E1F"/>
                </a:solidFill>
                <a:latin typeface="Arial"/>
                <a:cs typeface="Arial"/>
              </a:rPr>
              <a:t>ПО</a:t>
            </a:r>
            <a:r>
              <a:rPr dirty="0" sz="800" spc="65" b="1">
                <a:solidFill>
                  <a:srgbClr val="221E1F"/>
                </a:solidFill>
                <a:latin typeface="Arial"/>
                <a:cs typeface="Arial"/>
              </a:rPr>
              <a:t>Р</a:t>
            </a:r>
            <a:r>
              <a:rPr dirty="0" sz="800" spc="20" b="1">
                <a:solidFill>
                  <a:srgbClr val="221E1F"/>
                </a:solidFill>
                <a:latin typeface="Arial"/>
                <a:cs typeface="Arial"/>
              </a:rPr>
              <a:t>Т</a:t>
            </a:r>
            <a:endParaRPr sz="8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824050" y="4280152"/>
            <a:ext cx="215900" cy="39370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  <a:p>
            <a:pPr marL="15875">
              <a:lnSpc>
                <a:spcPct val="100000"/>
              </a:lnSpc>
              <a:spcBef>
                <a:spcPts val="245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  <a:p>
            <a:pPr marL="15240">
              <a:lnSpc>
                <a:spcPct val="100000"/>
              </a:lnSpc>
              <a:spcBef>
                <a:spcPts val="25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4934962" y="6872153"/>
            <a:ext cx="215900" cy="39370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  <a:p>
            <a:pPr marL="15875">
              <a:lnSpc>
                <a:spcPct val="100000"/>
              </a:lnSpc>
              <a:spcBef>
                <a:spcPts val="245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  <a:p>
            <a:pPr marL="15240">
              <a:lnSpc>
                <a:spcPct val="100000"/>
              </a:lnSpc>
              <a:spcBef>
                <a:spcPts val="25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2983659" y="6872153"/>
            <a:ext cx="215900" cy="39370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  <a:p>
            <a:pPr marL="15875">
              <a:lnSpc>
                <a:spcPct val="100000"/>
              </a:lnSpc>
              <a:spcBef>
                <a:spcPts val="245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  <a:p>
            <a:pPr marL="15240">
              <a:lnSpc>
                <a:spcPct val="100000"/>
              </a:lnSpc>
              <a:spcBef>
                <a:spcPts val="25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824050" y="6872153"/>
            <a:ext cx="215900" cy="39370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  <a:p>
            <a:pPr marL="15875">
              <a:lnSpc>
                <a:spcPct val="100000"/>
              </a:lnSpc>
              <a:spcBef>
                <a:spcPts val="245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  <a:p>
            <a:pPr marL="15240">
              <a:lnSpc>
                <a:spcPct val="100000"/>
              </a:lnSpc>
              <a:spcBef>
                <a:spcPts val="25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824050" y="8168154"/>
            <a:ext cx="215900" cy="39370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  <a:p>
            <a:pPr marL="15875">
              <a:lnSpc>
                <a:spcPct val="100000"/>
              </a:lnSpc>
              <a:spcBef>
                <a:spcPts val="245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  <a:p>
            <a:pPr marL="15240">
              <a:lnSpc>
                <a:spcPct val="100000"/>
              </a:lnSpc>
              <a:spcBef>
                <a:spcPts val="25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443658" y="8168154"/>
            <a:ext cx="215900" cy="39370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  <a:p>
            <a:pPr marL="15875">
              <a:lnSpc>
                <a:spcPct val="100000"/>
              </a:lnSpc>
              <a:spcBef>
                <a:spcPts val="245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  <a:p>
            <a:pPr marL="15240">
              <a:lnSpc>
                <a:spcPct val="100000"/>
              </a:lnSpc>
              <a:spcBef>
                <a:spcPts val="25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055733" y="8168154"/>
            <a:ext cx="215900" cy="39370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  <a:p>
            <a:pPr marL="15875">
              <a:lnSpc>
                <a:spcPct val="100000"/>
              </a:lnSpc>
              <a:spcBef>
                <a:spcPts val="245"/>
              </a:spcBef>
            </a:pPr>
            <a:r>
              <a:rPr dirty="0" sz="600" spc="40">
                <a:solidFill>
                  <a:srgbClr val="808184"/>
                </a:solidFill>
                <a:latin typeface="Microsoft Sans Serif"/>
                <a:cs typeface="Microsoft Sans Serif"/>
              </a:rPr>
              <a:t>20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5">
                <a:solidFill>
                  <a:srgbClr val="808184"/>
                </a:solidFill>
                <a:latin typeface="Microsoft Sans Serif"/>
                <a:cs typeface="Microsoft Sans Serif"/>
              </a:rPr>
              <a:t>5</a:t>
            </a:r>
            <a:endParaRPr sz="600">
              <a:latin typeface="Microsoft Sans Serif"/>
              <a:cs typeface="Microsoft Sans Serif"/>
            </a:endParaRPr>
          </a:p>
          <a:p>
            <a:pPr marL="15240">
              <a:lnSpc>
                <a:spcPct val="100000"/>
              </a:lnSpc>
              <a:spcBef>
                <a:spcPts val="25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6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26</a:t>
            </a:r>
            <a:endParaRPr sz="600">
              <a:latin typeface="Microsoft Sans Serif"/>
              <a:cs typeface="Microsoft Sans Serif"/>
            </a:endParaRPr>
          </a:p>
        </p:txBody>
      </p:sp>
      <p:graphicFrame>
        <p:nvGraphicFramePr>
          <p:cNvPr id="73" name="object 73"/>
          <p:cNvGraphicFramePr>
            <a:graphicFrameLocks noGrp="1"/>
          </p:cNvGraphicFramePr>
          <p:nvPr/>
        </p:nvGraphicFramePr>
        <p:xfrm>
          <a:off x="805000" y="9390071"/>
          <a:ext cx="5433695" cy="3587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5595"/>
                <a:gridCol w="845185"/>
                <a:gridCol w="759459"/>
                <a:gridCol w="838835"/>
                <a:gridCol w="770254"/>
                <a:gridCol w="842010"/>
                <a:gridCol w="778510"/>
                <a:gridCol w="286385"/>
              </a:tblGrid>
              <a:tr h="11659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dirty="0" sz="600" spc="35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0160"/>
                </a:tc>
                <a:tc>
                  <a:txBody>
                    <a:bodyPr/>
                    <a:lstStyle/>
                    <a:p>
                      <a:pPr marL="101600">
                        <a:lnSpc>
                          <a:spcPts val="770"/>
                        </a:lnSpc>
                        <a:spcBef>
                          <a:spcPts val="50"/>
                        </a:spcBef>
                      </a:pPr>
                      <a:r>
                        <a:rPr dirty="0" sz="650" spc="3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481,7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6350"/>
                </a:tc>
                <a:tc>
                  <a:txBody>
                    <a:bodyPr/>
                    <a:lstStyle/>
                    <a:p>
                      <a:pPr algn="r" marR="7175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dirty="0" sz="600" spc="35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0160">
                    <a:lnR w="53975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ts val="770"/>
                        </a:lnSpc>
                        <a:spcBef>
                          <a:spcPts val="50"/>
                        </a:spcBef>
                      </a:pPr>
                      <a:r>
                        <a:rPr dirty="0" sz="650" spc="7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224,4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6350">
                    <a:lnL w="539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algn="r" marR="6794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dirty="0" sz="600" spc="35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0160">
                    <a:lnR w="381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770"/>
                        </a:lnSpc>
                        <a:spcBef>
                          <a:spcPts val="50"/>
                        </a:spcBef>
                      </a:pPr>
                      <a:r>
                        <a:rPr dirty="0" sz="650" spc="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122,3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6350">
                    <a:lnL w="3810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algn="r" marR="52069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dirty="0" sz="600" spc="35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2024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0160">
                    <a:lnR w="28575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 marL="22860">
                        <a:lnSpc>
                          <a:spcPts val="770"/>
                        </a:lnSpc>
                        <a:spcBef>
                          <a:spcPts val="50"/>
                        </a:spcBef>
                      </a:pPr>
                      <a:r>
                        <a:rPr dirty="0" sz="650" spc="2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68,1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6350">
                    <a:lnL w="28575">
                      <a:solidFill>
                        <a:srgbClr val="000000"/>
                      </a:solidFill>
                      <a:prstDash val="solid"/>
                    </a:lnL>
                  </a:tcPr>
                </a:tc>
              </a:tr>
              <a:tr h="119747">
                <a:tc>
                  <a:txBody>
                    <a:bodyPr/>
                    <a:lstStyle/>
                    <a:p>
                      <a:pPr marL="34925">
                        <a:lnSpc>
                          <a:spcPts val="715"/>
                        </a:lnSpc>
                        <a:spcBef>
                          <a:spcPts val="125"/>
                        </a:spcBef>
                      </a:pPr>
                      <a:r>
                        <a:rPr dirty="0" sz="600" spc="25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2025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5875">
                    <a:lnR w="810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ts val="750"/>
                        </a:lnSpc>
                        <a:spcBef>
                          <a:spcPts val="95"/>
                        </a:spcBef>
                      </a:pPr>
                      <a:r>
                        <a:rPr dirty="0" sz="650" spc="5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473,3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12065">
                    <a:lnL w="8100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algn="r" marR="71120">
                        <a:lnSpc>
                          <a:spcPts val="715"/>
                        </a:lnSpc>
                        <a:spcBef>
                          <a:spcPts val="125"/>
                        </a:spcBef>
                      </a:pPr>
                      <a:r>
                        <a:rPr dirty="0" sz="600" spc="25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2025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5875">
                    <a:lnR w="53975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750"/>
                        </a:lnSpc>
                        <a:spcBef>
                          <a:spcPts val="95"/>
                        </a:spcBef>
                      </a:pPr>
                      <a:r>
                        <a:rPr dirty="0" sz="650" spc="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177,7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12065">
                    <a:lnL w="539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algn="r" marR="67945">
                        <a:lnSpc>
                          <a:spcPts val="715"/>
                        </a:lnSpc>
                        <a:spcBef>
                          <a:spcPts val="125"/>
                        </a:spcBef>
                      </a:pPr>
                      <a:r>
                        <a:rPr dirty="0" sz="600" spc="25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2025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5875">
                    <a:lnR w="28575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ts val="750"/>
                        </a:lnSpc>
                        <a:spcBef>
                          <a:spcPts val="95"/>
                        </a:spcBef>
                      </a:pPr>
                      <a:r>
                        <a:rPr dirty="0" sz="65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95,1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12065">
                    <a:lnL w="285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algn="r" marR="52069">
                        <a:lnSpc>
                          <a:spcPts val="715"/>
                        </a:lnSpc>
                        <a:spcBef>
                          <a:spcPts val="125"/>
                        </a:spcBef>
                      </a:pPr>
                      <a:r>
                        <a:rPr dirty="0" sz="600" spc="25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2025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5875">
                    <a:lnR w="28575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 marL="26034">
                        <a:lnSpc>
                          <a:spcPts val="750"/>
                        </a:lnSpc>
                        <a:spcBef>
                          <a:spcPts val="95"/>
                        </a:spcBef>
                      </a:pPr>
                      <a:r>
                        <a:rPr dirty="0" sz="650" spc="5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54,3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12065">
                    <a:lnL w="28575">
                      <a:solidFill>
                        <a:srgbClr val="000000"/>
                      </a:solidFill>
                      <a:prstDash val="solid"/>
                    </a:lnL>
                  </a:tcPr>
                </a:tc>
              </a:tr>
              <a:tr h="122389">
                <a:tc>
                  <a:txBody>
                    <a:bodyPr/>
                    <a:lstStyle/>
                    <a:p>
                      <a:pPr marL="34290">
                        <a:lnSpc>
                          <a:spcPts val="715"/>
                        </a:lnSpc>
                        <a:spcBef>
                          <a:spcPts val="150"/>
                        </a:spcBef>
                      </a:pPr>
                      <a:r>
                        <a:rPr dirty="0" sz="600" spc="30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2026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9050"/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ts val="750"/>
                        </a:lnSpc>
                        <a:spcBef>
                          <a:spcPts val="114"/>
                        </a:spcBef>
                      </a:pPr>
                      <a:r>
                        <a:rPr dirty="0" sz="650" spc="6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524,9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14604"/>
                </a:tc>
                <a:tc>
                  <a:txBody>
                    <a:bodyPr/>
                    <a:lstStyle/>
                    <a:p>
                      <a:pPr algn="r" marR="70485">
                        <a:lnSpc>
                          <a:spcPts val="715"/>
                        </a:lnSpc>
                        <a:spcBef>
                          <a:spcPts val="150"/>
                        </a:spcBef>
                      </a:pPr>
                      <a:r>
                        <a:rPr dirty="0" sz="600" spc="30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2026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9050">
                    <a:lnR w="53975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ts val="750"/>
                        </a:lnSpc>
                        <a:spcBef>
                          <a:spcPts val="114"/>
                        </a:spcBef>
                      </a:pPr>
                      <a:r>
                        <a:rPr dirty="0" sz="650" spc="6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228,9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14604">
                    <a:lnL w="539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algn="r" marR="66675">
                        <a:lnSpc>
                          <a:spcPts val="715"/>
                        </a:lnSpc>
                        <a:spcBef>
                          <a:spcPts val="150"/>
                        </a:spcBef>
                      </a:pPr>
                      <a:r>
                        <a:rPr dirty="0" sz="600" spc="30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2026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9050">
                    <a:lnR w="381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750"/>
                        </a:lnSpc>
                        <a:spcBef>
                          <a:spcPts val="114"/>
                        </a:spcBef>
                      </a:pPr>
                      <a:r>
                        <a:rPr dirty="0" sz="650" spc="5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100,4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14604">
                    <a:lnL w="3810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algn="r" marR="50800">
                        <a:lnSpc>
                          <a:spcPts val="715"/>
                        </a:lnSpc>
                        <a:spcBef>
                          <a:spcPts val="150"/>
                        </a:spcBef>
                      </a:pPr>
                      <a:r>
                        <a:rPr dirty="0" sz="600" spc="30">
                          <a:solidFill>
                            <a:srgbClr val="808184"/>
                          </a:solidFill>
                          <a:latin typeface="Microsoft Sans Serif"/>
                          <a:cs typeface="Microsoft Sans Serif"/>
                        </a:rPr>
                        <a:t>2026</a:t>
                      </a:r>
                      <a:endParaRPr sz="60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19050">
                    <a:lnR w="28575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 marL="30480">
                        <a:lnSpc>
                          <a:spcPts val="750"/>
                        </a:lnSpc>
                        <a:spcBef>
                          <a:spcPts val="114"/>
                        </a:spcBef>
                      </a:pPr>
                      <a:r>
                        <a:rPr dirty="0" sz="650" spc="5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50,5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14604">
                    <a:lnL w="28575">
                      <a:solidFill>
                        <a:srgbClr val="000000"/>
                      </a:solidFill>
                      <a:prstDash val="solid"/>
                    </a:lnL>
                  </a:tcPr>
                </a:tc>
              </a:tr>
            </a:tbl>
          </a:graphicData>
        </a:graphic>
      </p:graphicFrame>
      <p:sp>
        <p:nvSpPr>
          <p:cNvPr id="74" name="object 74"/>
          <p:cNvSpPr txBox="1"/>
          <p:nvPr/>
        </p:nvSpPr>
        <p:spPr>
          <a:xfrm>
            <a:off x="6737298" y="4307645"/>
            <a:ext cx="40830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36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660,7</a:t>
            </a:r>
            <a:endParaRPr sz="65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484899" y="8195645"/>
            <a:ext cx="32258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291,3</a:t>
            </a:r>
            <a:endParaRPr sz="65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6258500" y="4406705"/>
            <a:ext cx="456565" cy="270510"/>
          </a:xfrm>
          <a:prstGeom prst="rect">
            <a:avLst/>
          </a:prstGeom>
        </p:spPr>
        <p:txBody>
          <a:bodyPr wrap="square" lIns="0" tIns="3556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33</a:t>
            </a:r>
            <a:r>
              <a:rPr dirty="0" sz="65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523,2</a:t>
            </a:r>
            <a:endParaRPr sz="650">
              <a:latin typeface="Arial"/>
              <a:cs typeface="Arial"/>
            </a:endParaRPr>
          </a:p>
          <a:p>
            <a:pPr marL="53340">
              <a:lnSpc>
                <a:spcPct val="100000"/>
              </a:lnSpc>
              <a:spcBef>
                <a:spcPts val="185"/>
              </a:spcBef>
            </a:pP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33</a:t>
            </a:r>
            <a:r>
              <a:rPr dirty="0" sz="650" spc="-1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808,0</a:t>
            </a:r>
            <a:endParaRPr sz="65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564100" y="8318045"/>
            <a:ext cx="35306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803,8</a:t>
            </a:r>
            <a:endParaRPr sz="65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642466" y="8440446"/>
            <a:ext cx="30543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-10" b="1">
                <a:solidFill>
                  <a:srgbClr val="221E1F"/>
                </a:solidFill>
                <a:latin typeface="Arial"/>
                <a:cs typeface="Arial"/>
              </a:rPr>
              <a:t>316,1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79" name="object 79"/>
          <p:cNvGrpSpPr/>
          <p:nvPr/>
        </p:nvGrpSpPr>
        <p:grpSpPr>
          <a:xfrm>
            <a:off x="5939104" y="8207997"/>
            <a:ext cx="161290" cy="353060"/>
            <a:chOff x="5939104" y="8207997"/>
            <a:chExt cx="161290" cy="353060"/>
          </a:xfrm>
        </p:grpSpPr>
        <p:pic>
          <p:nvPicPr>
            <p:cNvPr id="80" name="object 8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940018" y="8452802"/>
              <a:ext cx="73786" cy="108000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5939104" y="8330400"/>
              <a:ext cx="92697" cy="108000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939104" y="8207997"/>
              <a:ext cx="160680" cy="108000"/>
            </a:xfrm>
            <a:prstGeom prst="rect">
              <a:avLst/>
            </a:prstGeom>
          </p:spPr>
        </p:pic>
      </p:grpSp>
      <p:pic>
        <p:nvPicPr>
          <p:cNvPr id="83" name="object 83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079995" y="9640799"/>
            <a:ext cx="94894" cy="108000"/>
          </a:xfrm>
          <a:prstGeom prst="rect">
            <a:avLst/>
          </a:prstGeom>
        </p:spPr>
      </p:pic>
      <p:grpSp>
        <p:nvGrpSpPr>
          <p:cNvPr id="84" name="object 84"/>
          <p:cNvGrpSpPr/>
          <p:nvPr/>
        </p:nvGrpSpPr>
        <p:grpSpPr>
          <a:xfrm>
            <a:off x="2699600" y="8207997"/>
            <a:ext cx="270510" cy="353060"/>
            <a:chOff x="2699600" y="8207997"/>
            <a:chExt cx="270510" cy="353060"/>
          </a:xfrm>
        </p:grpSpPr>
        <p:pic>
          <p:nvPicPr>
            <p:cNvPr id="85" name="object 85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2699601" y="8452802"/>
              <a:ext cx="263194" cy="108000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2699994" y="8330400"/>
              <a:ext cx="270002" cy="108000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2699600" y="8207997"/>
              <a:ext cx="270002" cy="108000"/>
            </a:xfrm>
            <a:prstGeom prst="rect">
              <a:avLst/>
            </a:prstGeom>
          </p:spPr>
        </p:pic>
      </p:grpSp>
      <p:pic>
        <p:nvPicPr>
          <p:cNvPr id="88" name="object 88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1079995" y="9396006"/>
            <a:ext cx="88201" cy="108000"/>
          </a:xfrm>
          <a:prstGeom prst="rect">
            <a:avLst/>
          </a:prstGeom>
        </p:spPr>
      </p:pic>
      <p:sp>
        <p:nvSpPr>
          <p:cNvPr id="89" name="object 89"/>
          <p:cNvSpPr txBox="1"/>
          <p:nvPr/>
        </p:nvSpPr>
        <p:spPr>
          <a:xfrm>
            <a:off x="1784093" y="6899645"/>
            <a:ext cx="34988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85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203,2</a:t>
            </a:r>
            <a:endParaRPr sz="65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574500" y="6876305"/>
            <a:ext cx="386715" cy="393065"/>
          </a:xfrm>
          <a:prstGeom prst="rect">
            <a:avLst/>
          </a:prstGeom>
        </p:spPr>
        <p:txBody>
          <a:bodyPr wrap="square" lIns="0" tIns="3556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18</a:t>
            </a:r>
            <a:r>
              <a:rPr dirty="0" sz="650" b="1">
                <a:solidFill>
                  <a:srgbClr val="221E1F"/>
                </a:solidFill>
                <a:latin typeface="Arial"/>
                <a:cs typeface="Arial"/>
              </a:rPr>
              <a:t>7</a:t>
            </a: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,9</a:t>
            </a:r>
            <a:endParaRPr sz="650">
              <a:latin typeface="Arial"/>
              <a:cs typeface="Arial"/>
            </a:endParaRPr>
          </a:p>
          <a:p>
            <a:pPr marL="19685">
              <a:lnSpc>
                <a:spcPct val="100000"/>
              </a:lnSpc>
              <a:spcBef>
                <a:spcPts val="185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5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2,8</a:t>
            </a:r>
            <a:endParaRPr sz="650">
              <a:latin typeface="Arial"/>
              <a:cs typeface="Arial"/>
            </a:endParaRPr>
          </a:p>
          <a:p>
            <a:pPr marL="48260">
              <a:lnSpc>
                <a:spcPct val="100000"/>
              </a:lnSpc>
              <a:spcBef>
                <a:spcPts val="185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2</a:t>
            </a:r>
            <a:r>
              <a:rPr dirty="0" sz="650" spc="-3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5" b="1">
                <a:solidFill>
                  <a:srgbClr val="221E1F"/>
                </a:solidFill>
                <a:latin typeface="Arial"/>
                <a:cs typeface="Arial"/>
              </a:rPr>
              <a:t>426,9</a:t>
            </a:r>
            <a:endParaRPr sz="65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661299" y="7022045"/>
            <a:ext cx="358140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75" b="1">
                <a:solidFill>
                  <a:srgbClr val="221E1F"/>
                </a:solidFill>
                <a:latin typeface="Arial"/>
                <a:cs typeface="Arial"/>
              </a:rPr>
              <a:t>405,9</a:t>
            </a:r>
            <a:endParaRPr sz="65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1700916" y="7144446"/>
            <a:ext cx="349885" cy="124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r>
              <a:rPr dirty="0" sz="65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60" b="1">
                <a:solidFill>
                  <a:srgbClr val="221E1F"/>
                </a:solidFill>
                <a:latin typeface="Arial"/>
                <a:cs typeface="Arial"/>
              </a:rPr>
              <a:t>693,9</a:t>
            </a:r>
            <a:endParaRPr sz="650">
              <a:latin typeface="Arial"/>
              <a:cs typeface="Arial"/>
            </a:endParaRPr>
          </a:p>
        </p:txBody>
      </p:sp>
      <p:graphicFrame>
        <p:nvGraphicFramePr>
          <p:cNvPr id="93" name="object 93"/>
          <p:cNvGraphicFramePr>
            <a:graphicFrameLocks noGrp="1"/>
          </p:cNvGraphicFramePr>
          <p:nvPr/>
        </p:nvGraphicFramePr>
        <p:xfrm>
          <a:off x="8207999" y="3415364"/>
          <a:ext cx="6384925" cy="377380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99255"/>
                <a:gridCol w="720089"/>
                <a:gridCol w="720089"/>
                <a:gridCol w="720089"/>
              </a:tblGrid>
              <a:tr h="21249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ВСЕГО</a:t>
                      </a:r>
                      <a:r>
                        <a:rPr dirty="0" sz="850" spc="-4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50" spc="6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на</a:t>
                      </a:r>
                      <a:r>
                        <a:rPr dirty="0" sz="850" spc="-4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50" spc="6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реализацию</a:t>
                      </a:r>
                      <a:r>
                        <a:rPr dirty="0" sz="850" spc="-4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50" spc="5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национальных</a:t>
                      </a:r>
                      <a:r>
                        <a:rPr dirty="0" sz="850" spc="-4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50" spc="6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проектов,</a:t>
                      </a:r>
                      <a:r>
                        <a:rPr dirty="0" sz="850" spc="-4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50" spc="6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50" spc="-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50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том</a:t>
                      </a:r>
                      <a:r>
                        <a:rPr dirty="0" sz="850" spc="-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45">
                          <a:solidFill>
                            <a:srgbClr val="FFFFFF"/>
                          </a:solidFill>
                          <a:latin typeface="Microsoft Sans Serif"/>
                          <a:cs typeface="Microsoft Sans Serif"/>
                        </a:rPr>
                        <a:t>числе:</a:t>
                      </a:r>
                      <a:endParaRPr sz="8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165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BFA159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5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50" spc="1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5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50" spc="3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50" spc="3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5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BFA159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dirty="0" sz="85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50" spc="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99</a:t>
                      </a:r>
                      <a:r>
                        <a:rPr dirty="0" sz="850" spc="3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50" spc="4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5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BFA159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99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dirty="0" sz="850" spc="-4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50" spc="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50" spc="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dirty="0" sz="850" spc="3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dirty="0" sz="850" spc="2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dirty="0" sz="85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BFA159"/>
                    </a:solidFill>
                  </a:tcPr>
                </a:tc>
              </a:tr>
              <a:tr h="21249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Демография</a:t>
                      </a:r>
                      <a:endParaRPr sz="8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165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7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744,2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799,1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8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890,0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12495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Здравоохранение</a:t>
                      </a:r>
                      <a:endParaRPr sz="8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165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7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360,8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319,9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6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283,8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1249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Образование</a:t>
                      </a:r>
                      <a:endParaRPr sz="8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165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7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208,0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99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4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235,3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3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237,2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1249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Ж</a:t>
                      </a:r>
                      <a:r>
                        <a:rPr dirty="0" sz="8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ь</a:t>
                      </a:r>
                      <a:r>
                        <a:rPr dirty="0" sz="8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5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5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</a:t>
                      </a:r>
                      <a:r>
                        <a:rPr dirty="0" sz="8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я</a:t>
                      </a:r>
                      <a:r>
                        <a:rPr dirty="0" sz="85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endParaRPr sz="8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165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6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258,4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2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176,0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122,6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1249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Экология</a:t>
                      </a:r>
                      <a:endParaRPr sz="8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165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135,6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123,8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78,1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12495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Безопасные</a:t>
                      </a:r>
                      <a:r>
                        <a:rPr dirty="0" sz="850" spc="-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качественные</a:t>
                      </a:r>
                      <a:r>
                        <a:rPr dirty="0" sz="850" spc="-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дороги</a:t>
                      </a:r>
                      <a:endParaRPr sz="8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165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8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490,4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1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516,9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2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621,4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1249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</a:t>
                      </a:r>
                      <a:r>
                        <a:rPr dirty="0" sz="8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з</a:t>
                      </a:r>
                      <a:r>
                        <a:rPr dirty="0" sz="8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вод</a:t>
                      </a:r>
                      <a:r>
                        <a:rPr dirty="0" sz="8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л</a:t>
                      </a:r>
                      <a:r>
                        <a:rPr dirty="0" sz="8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ь</a:t>
                      </a:r>
                      <a:r>
                        <a:rPr dirty="0" sz="8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о</a:t>
                      </a:r>
                      <a:r>
                        <a:rPr dirty="0" sz="850" spc="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ь</a:t>
                      </a:r>
                      <a:r>
                        <a:rPr dirty="0" sz="85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5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</a:t>
                      </a:r>
                      <a:r>
                        <a:rPr dirty="0" sz="8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д</a:t>
                      </a:r>
                      <a:r>
                        <a:rPr dirty="0" sz="8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endParaRPr sz="8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165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4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5,5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-3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5,1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4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5,3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1249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5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</a:t>
                      </a:r>
                      <a:r>
                        <a:rPr dirty="0" sz="8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</a:t>
                      </a:r>
                      <a:r>
                        <a:rPr dirty="0" sz="8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</a:t>
                      </a:r>
                      <a:r>
                        <a:rPr dirty="0" sz="85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50" spc="-4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у</a:t>
                      </a:r>
                      <a:r>
                        <a:rPr dirty="0" sz="8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н</a:t>
                      </a:r>
                      <a:r>
                        <a:rPr dirty="0" sz="8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в</a:t>
                      </a:r>
                      <a:r>
                        <a:rPr dirty="0" sz="8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50" spc="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</a:t>
                      </a:r>
                      <a:r>
                        <a:rPr dirty="0" sz="8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</a:t>
                      </a:r>
                      <a:r>
                        <a:rPr dirty="0" sz="8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</a:t>
                      </a:r>
                      <a:r>
                        <a:rPr dirty="0" sz="850" spc="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е</a:t>
                      </a:r>
                      <a:r>
                        <a:rPr dirty="0" sz="850" spc="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ты</a:t>
                      </a:r>
                      <a:endParaRPr sz="8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165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2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120,0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762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143,7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2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160,3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12495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6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Цифровая</a:t>
                      </a:r>
                      <a:r>
                        <a:rPr dirty="0" sz="85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экономика</a:t>
                      </a:r>
                      <a:r>
                        <a:rPr dirty="0" sz="850" spc="-3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Российской</a:t>
                      </a:r>
                      <a:r>
                        <a:rPr dirty="0" sz="85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Федерации</a:t>
                      </a:r>
                      <a:endParaRPr sz="8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165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762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2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164,7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-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140,1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-1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141,4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1249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5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Культура</a:t>
                      </a:r>
                      <a:endParaRPr sz="8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165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8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48,3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7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54,0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762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-2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51,7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390503">
                <a:tc>
                  <a:txBody>
                    <a:bodyPr/>
                    <a:lstStyle/>
                    <a:p>
                      <a:pPr marL="53975" marR="988060">
                        <a:lnSpc>
                          <a:spcPct val="125099"/>
                        </a:lnSpc>
                        <a:spcBef>
                          <a:spcPts val="204"/>
                        </a:spcBef>
                      </a:pPr>
                      <a:r>
                        <a:rPr dirty="0" sz="8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Малое</a:t>
                      </a:r>
                      <a:r>
                        <a:rPr dirty="0" sz="8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1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50" spc="-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среднее</a:t>
                      </a:r>
                      <a:r>
                        <a:rPr dirty="0" sz="850" spc="-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предпринимательство</a:t>
                      </a:r>
                      <a:r>
                        <a:rPr dirty="0" sz="8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1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5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поддержка </a:t>
                      </a:r>
                      <a:r>
                        <a:rPr dirty="0" sz="850" spc="-21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индивидуальной</a:t>
                      </a:r>
                      <a:r>
                        <a:rPr dirty="0" sz="85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предпринимательской</a:t>
                      </a:r>
                      <a:r>
                        <a:rPr dirty="0" sz="85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инициативы</a:t>
                      </a:r>
                      <a:endParaRPr sz="8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26034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algn="r" marR="46355">
                        <a:lnSpc>
                          <a:spcPct val="100000"/>
                        </a:lnSpc>
                      </a:pPr>
                      <a:r>
                        <a:rPr dirty="0" sz="850" spc="5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76,3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algn="r" marR="46355">
                        <a:lnSpc>
                          <a:spcPct val="100000"/>
                        </a:lnSpc>
                      </a:pPr>
                      <a:r>
                        <a:rPr dirty="0" sz="850" spc="5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79,9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algn="r" marR="45720">
                        <a:lnSpc>
                          <a:spcPct val="100000"/>
                        </a:lnSpc>
                      </a:pPr>
                      <a:r>
                        <a:rPr dirty="0" sz="850" spc="4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67,8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1249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Международная</a:t>
                      </a:r>
                      <a:r>
                        <a:rPr dirty="0" sz="8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кооперация</a:t>
                      </a:r>
                      <a:r>
                        <a:rPr dirty="0" sz="8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1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5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экспорт</a:t>
                      </a:r>
                      <a:endParaRPr sz="8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165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-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127,6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-3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136,1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2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138,3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37449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Комплексный</a:t>
                      </a:r>
                      <a:r>
                        <a:rPr dirty="0" sz="85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план</a:t>
                      </a:r>
                      <a:r>
                        <a:rPr dirty="0" sz="850" spc="-4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9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модернизации</a:t>
                      </a:r>
                      <a:endParaRPr sz="850">
                        <a:latin typeface="Microsoft Sans Serif"/>
                        <a:cs typeface="Microsoft Sans Serif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850" spc="1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5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9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расширения</a:t>
                      </a:r>
                      <a:r>
                        <a:rPr dirty="0" sz="8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магистральной</a:t>
                      </a:r>
                      <a:r>
                        <a:rPr dirty="0" sz="8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7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инфраструктуры</a:t>
                      </a:r>
                      <a:endParaRPr sz="8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165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r" marR="45720">
                        <a:lnSpc>
                          <a:spcPct val="100000"/>
                        </a:lnSpc>
                      </a:pPr>
                      <a:r>
                        <a:rPr dirty="0" sz="850" spc="7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465,3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r" marR="45720">
                        <a:lnSpc>
                          <a:spcPct val="100000"/>
                        </a:lnSpc>
                      </a:pPr>
                      <a:r>
                        <a:rPr dirty="0" sz="850" spc="-3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211,6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r" marR="45720">
                        <a:lnSpc>
                          <a:spcPct val="100000"/>
                        </a:lnSpc>
                      </a:pPr>
                      <a:r>
                        <a:rPr dirty="0" sz="850" spc="-2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120,1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1249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7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Туризм</a:t>
                      </a:r>
                      <a:r>
                        <a:rPr dirty="0" sz="85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11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</a:t>
                      </a:r>
                      <a:r>
                        <a:rPr dirty="0" sz="85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индустрия</a:t>
                      </a:r>
                      <a:r>
                        <a:rPr dirty="0" sz="8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гостеприимства</a:t>
                      </a:r>
                      <a:endParaRPr sz="8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0165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762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3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63,7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7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54,8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dirty="0" sz="850" spc="85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44,2</a:t>
                      </a:r>
                      <a:endParaRPr sz="850">
                        <a:latin typeface="Arial"/>
                        <a:cs typeface="Arial"/>
                      </a:endParaRPr>
                    </a:p>
                  </a:txBody>
                  <a:tcPr marL="0" marR="0" marB="0" marT="501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  <a:tr h="22082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dirty="0" sz="850" spc="8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Беспилотные</a:t>
                      </a:r>
                      <a:r>
                        <a:rPr dirty="0" sz="850" spc="-2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85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авиационные</a:t>
                      </a:r>
                      <a:r>
                        <a:rPr dirty="0" sz="850" spc="-2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 </a:t>
                      </a:r>
                      <a:r>
                        <a:rPr dirty="0" sz="850" spc="60">
                          <a:solidFill>
                            <a:srgbClr val="221E1F"/>
                          </a:solidFill>
                          <a:latin typeface="Microsoft Sans Serif"/>
                          <a:cs typeface="Microsoft Sans Serif"/>
                        </a:rPr>
                        <a:t>системы**</a:t>
                      </a:r>
                      <a:endParaRPr sz="850">
                        <a:latin typeface="Microsoft Sans Serif"/>
                        <a:cs typeface="Microsoft Sans Serif"/>
                      </a:endParaRPr>
                    </a:p>
                  </a:txBody>
                  <a:tcPr marL="0" marR="0" marB="0" marT="54610">
                    <a:lnL w="28575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r>
                        <a:rPr dirty="0" sz="80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778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r>
                        <a:rPr dirty="0" sz="80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–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778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r>
                        <a:rPr dirty="0" sz="800" spc="70" b="1">
                          <a:solidFill>
                            <a:srgbClr val="221E1F"/>
                          </a:solidFill>
                          <a:latin typeface="Arial"/>
                          <a:cs typeface="Arial"/>
                        </a:rPr>
                        <a:t>46,4**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778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8E9EA"/>
                    </a:solidFill>
                  </a:tcPr>
                </a:tc>
              </a:tr>
            </a:tbl>
          </a:graphicData>
        </a:graphic>
      </p:graphicFrame>
      <p:sp>
        <p:nvSpPr>
          <p:cNvPr id="94" name="object 94"/>
          <p:cNvSpPr txBox="1"/>
          <p:nvPr/>
        </p:nvSpPr>
        <p:spPr>
          <a:xfrm>
            <a:off x="12632845" y="3160705"/>
            <a:ext cx="294640" cy="24130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54610">
              <a:lnSpc>
                <a:spcPct val="100000"/>
              </a:lnSpc>
              <a:spcBef>
                <a:spcPts val="229"/>
              </a:spcBef>
            </a:pPr>
            <a:r>
              <a:rPr dirty="0" sz="600" spc="25">
                <a:solidFill>
                  <a:srgbClr val="808184"/>
                </a:solidFill>
                <a:latin typeface="Microsoft Sans Serif"/>
                <a:cs typeface="Microsoft Sans Serif"/>
              </a:rPr>
              <a:t>2022</a:t>
            </a:r>
            <a:endParaRPr sz="600">
              <a:latin typeface="Microsoft Sans Serif"/>
              <a:cs typeface="Microsoft Sans Serif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20">
                <a:solidFill>
                  <a:srgbClr val="808184"/>
                </a:solidFill>
                <a:latin typeface="Microsoft Sans Serif"/>
                <a:cs typeface="Microsoft Sans Serif"/>
              </a:rPr>
              <a:t>(отчет)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13379783" y="3177215"/>
            <a:ext cx="24257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70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23*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14112431" y="3177215"/>
            <a:ext cx="21526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600" spc="70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600" spc="30">
                <a:solidFill>
                  <a:srgbClr val="808184"/>
                </a:solidFill>
                <a:latin typeface="Microsoft Sans Serif"/>
                <a:cs typeface="Microsoft Sans Serif"/>
              </a:rPr>
              <a:t>24</a:t>
            </a:r>
            <a:endParaRPr sz="600">
              <a:latin typeface="Microsoft Sans Serif"/>
              <a:cs typeface="Microsoft Sans Serif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8195299" y="2177781"/>
            <a:ext cx="3478529" cy="11055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624205">
              <a:lnSpc>
                <a:spcPct val="118100"/>
              </a:lnSpc>
              <a:spcBef>
                <a:spcPts val="100"/>
              </a:spcBef>
            </a:pPr>
            <a:r>
              <a:rPr dirty="0" sz="1200" spc="60" b="1">
                <a:solidFill>
                  <a:srgbClr val="221E1F"/>
                </a:solidFill>
                <a:latin typeface="Arial"/>
                <a:cs typeface="Arial"/>
              </a:rPr>
              <a:t>Расходы</a:t>
            </a:r>
            <a:r>
              <a:rPr dirty="0" sz="12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федерального</a:t>
            </a:r>
            <a:r>
              <a:rPr dirty="0" sz="1200" spc="-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4" b="1">
                <a:solidFill>
                  <a:srgbClr val="221E1F"/>
                </a:solidFill>
                <a:latin typeface="Arial"/>
                <a:cs typeface="Arial"/>
              </a:rPr>
              <a:t>бюджета </a:t>
            </a:r>
            <a:r>
              <a:rPr dirty="0" sz="1200" spc="-3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 финансовое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обеспечение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реализации</a:t>
            </a:r>
            <a:r>
              <a:rPr dirty="0" sz="1200" spc="-2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национальных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00" b="1">
                <a:solidFill>
                  <a:srgbClr val="221E1F"/>
                </a:solidFill>
                <a:latin typeface="Arial"/>
                <a:cs typeface="Arial"/>
              </a:rPr>
              <a:t>проектов</a:t>
            </a:r>
            <a:r>
              <a:rPr dirty="0" sz="120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10" b="1">
                <a:solidFill>
                  <a:srgbClr val="221E1F"/>
                </a:solidFill>
                <a:latin typeface="Arial"/>
                <a:cs typeface="Arial"/>
              </a:rPr>
              <a:t>и</a:t>
            </a:r>
            <a:r>
              <a:rPr dirty="0" sz="1200" spc="-7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105" b="1">
                <a:solidFill>
                  <a:srgbClr val="221E1F"/>
                </a:solidFill>
                <a:latin typeface="Arial"/>
                <a:cs typeface="Arial"/>
              </a:rPr>
              <a:t>программ</a:t>
            </a:r>
            <a:r>
              <a:rPr dirty="0" sz="120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5" b="1">
                <a:solidFill>
                  <a:srgbClr val="221E1F"/>
                </a:solidFill>
                <a:latin typeface="Arial"/>
                <a:cs typeface="Arial"/>
              </a:rPr>
              <a:t>в</a:t>
            </a:r>
            <a:r>
              <a:rPr dirty="0" sz="1200" spc="-7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90" b="1">
                <a:solidFill>
                  <a:srgbClr val="221E1F"/>
                </a:solidFill>
                <a:latin typeface="Arial"/>
                <a:cs typeface="Arial"/>
              </a:rPr>
              <a:t>2022–2024</a:t>
            </a:r>
            <a:r>
              <a:rPr dirty="0" sz="1200" spc="-25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1200" spc="80" b="1">
                <a:solidFill>
                  <a:srgbClr val="221E1F"/>
                </a:solidFill>
                <a:latin typeface="Arial"/>
                <a:cs typeface="Arial"/>
              </a:rPr>
              <a:t>годах,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1200" spc="105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12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1200" spc="110">
                <a:solidFill>
                  <a:srgbClr val="221E1F"/>
                </a:solidFill>
                <a:latin typeface="Microsoft Sans Serif"/>
                <a:cs typeface="Microsoft Sans Serif"/>
              </a:rPr>
              <a:t>рублей</a:t>
            </a:r>
            <a:endParaRPr sz="1200">
              <a:latin typeface="Microsoft Sans Serif"/>
              <a:cs typeface="Microsoft Sans Serif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8195299" y="7891471"/>
            <a:ext cx="3161665" cy="19697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Важным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инструментом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достижения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национальных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целей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также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будут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являться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инициативы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циально-экономического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развития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Феде-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рации,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которые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дополняют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ранее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реализуемые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меха-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низмы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достижения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национальных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целей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направлены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дополнительное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развитие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социальной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сферы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вышение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устойчивости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экономики</a:t>
            </a:r>
            <a:r>
              <a:rPr dirty="0" sz="800" spc="-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к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внеш-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ним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вызовам.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8890" indent="215900">
              <a:lnSpc>
                <a:spcPct val="132900"/>
              </a:lnSpc>
            </a:pP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Инициативы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распределены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по</a:t>
            </a:r>
            <a:r>
              <a:rPr dirty="0" sz="800" spc="3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шести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направлени-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ям: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социальная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0">
                <a:solidFill>
                  <a:srgbClr val="221E1F"/>
                </a:solidFill>
                <a:latin typeface="Microsoft Sans Serif"/>
                <a:cs typeface="Microsoft Sans Serif"/>
              </a:rPr>
              <a:t>сфера,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строительство,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экология,</a:t>
            </a:r>
            <a:r>
              <a:rPr dirty="0" sz="800" spc="-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цифро-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вая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трансформация,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технологический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рывок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5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государ-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ство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для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граждан.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11435297" y="7891471"/>
            <a:ext cx="3161665" cy="19697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8890" indent="215900">
              <a:lnSpc>
                <a:spcPct val="132900"/>
              </a:lnSpc>
              <a:spcBef>
                <a:spcPts val="100"/>
              </a:spcBef>
            </a:pP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Объемы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бюджетных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ассигнований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2024–2026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ды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реализацию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каждого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направления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будут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распре-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делены,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 том числе,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с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учетом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параметров,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утвержден-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ных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паспортах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соответствующих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проектов.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5080" indent="215900">
              <a:lnSpc>
                <a:spcPct val="132900"/>
              </a:lnSpc>
            </a:pP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Общий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планируемый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объем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бюджетных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ассигно-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ваний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их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реализацию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2023–2026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годах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составляет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ле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е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-95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-50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-150">
                <a:solidFill>
                  <a:srgbClr val="221E1F"/>
                </a:solidFill>
                <a:latin typeface="Microsoft Sans Serif"/>
                <a:cs typeface="Microsoft Sans Serif"/>
              </a:rPr>
              <a:t>1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т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л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н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110">
                <a:solidFill>
                  <a:srgbClr val="221E1F"/>
                </a:solidFill>
                <a:latin typeface="Microsoft Sans Serif"/>
                <a:cs typeface="Microsoft Sans Serif"/>
              </a:rPr>
              <a:t>ле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й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(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120">
                <a:solidFill>
                  <a:srgbClr val="221E1F"/>
                </a:solidFill>
                <a:latin typeface="Microsoft Sans Serif"/>
                <a:cs typeface="Microsoft Sans Serif"/>
              </a:rPr>
              <a:t>0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3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г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о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70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31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9</a:t>
            </a:r>
            <a:r>
              <a:rPr dirty="0" sz="800" spc="-5">
                <a:solidFill>
                  <a:srgbClr val="221E1F"/>
                </a:solidFill>
                <a:latin typeface="Microsoft Sans Serif"/>
                <a:cs typeface="Microsoft Sans Serif"/>
              </a:rPr>
              <a:t>,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2</a:t>
            </a:r>
            <a:r>
              <a:rPr dirty="0" sz="800" spc="3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14">
                <a:solidFill>
                  <a:srgbClr val="221E1F"/>
                </a:solidFill>
                <a:latin typeface="Microsoft Sans Serif"/>
                <a:cs typeface="Microsoft Sans Serif"/>
              </a:rPr>
              <a:t>мл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д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25">
                <a:solidFill>
                  <a:srgbClr val="221E1F"/>
                </a:solidFill>
                <a:latin typeface="Microsoft Sans Serif"/>
                <a:cs typeface="Microsoft Sans Serif"/>
              </a:rPr>
              <a:t>р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у</a:t>
            </a:r>
            <a:r>
              <a:rPr dirty="0" sz="800" spc="100">
                <a:solidFill>
                  <a:srgbClr val="221E1F"/>
                </a:solidFill>
                <a:latin typeface="Microsoft Sans Serif"/>
                <a:cs typeface="Microsoft Sans Serif"/>
              </a:rPr>
              <a:t>б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лей, 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0">
                <a:solidFill>
                  <a:srgbClr val="221E1F"/>
                </a:solidFill>
                <a:latin typeface="Microsoft Sans Serif"/>
                <a:cs typeface="Microsoft Sans Serif"/>
              </a:rPr>
              <a:t>2024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>
                <a:solidFill>
                  <a:srgbClr val="221E1F"/>
                </a:solidFill>
                <a:latin typeface="Microsoft Sans Serif"/>
                <a:cs typeface="Microsoft Sans Serif"/>
              </a:rPr>
              <a:t>321,0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рублей,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5">
                <a:solidFill>
                  <a:srgbClr val="221E1F"/>
                </a:solidFill>
                <a:latin typeface="Microsoft Sans Serif"/>
                <a:cs typeface="Microsoft Sans Serif"/>
              </a:rPr>
              <a:t>2025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40">
                <a:solidFill>
                  <a:srgbClr val="221E1F"/>
                </a:solidFill>
                <a:latin typeface="Microsoft Sans Serif"/>
                <a:cs typeface="Microsoft Sans Serif"/>
              </a:rPr>
              <a:t>249,7</a:t>
            </a:r>
            <a:r>
              <a:rPr dirty="0" sz="800" spc="-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 </a:t>
            </a:r>
            <a:r>
              <a:rPr dirty="0" sz="800" spc="-204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рублей,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в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55">
                <a:solidFill>
                  <a:srgbClr val="221E1F"/>
                </a:solidFill>
                <a:latin typeface="Microsoft Sans Serif"/>
                <a:cs typeface="Microsoft Sans Serif"/>
              </a:rPr>
              <a:t>2026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0">
                <a:solidFill>
                  <a:srgbClr val="221E1F"/>
                </a:solidFill>
                <a:latin typeface="Microsoft Sans Serif"/>
                <a:cs typeface="Microsoft Sans Serif"/>
              </a:rPr>
              <a:t>году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65">
                <a:solidFill>
                  <a:srgbClr val="221E1F"/>
                </a:solidFill>
                <a:latin typeface="Microsoft Sans Serif"/>
                <a:cs typeface="Microsoft Sans Serif"/>
              </a:rPr>
              <a:t>–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20">
                <a:solidFill>
                  <a:srgbClr val="221E1F"/>
                </a:solidFill>
                <a:latin typeface="Microsoft Sans Serif"/>
                <a:cs typeface="Microsoft Sans Serif"/>
              </a:rPr>
              <a:t>253,3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млрд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рублей).</a:t>
            </a:r>
            <a:endParaRPr sz="800">
              <a:latin typeface="Microsoft Sans Serif"/>
              <a:cs typeface="Microsoft Sans Serif"/>
            </a:endParaRPr>
          </a:p>
          <a:p>
            <a:pPr algn="just" marL="12700" marR="6985" indent="215900">
              <a:lnSpc>
                <a:spcPct val="132900"/>
              </a:lnSpc>
            </a:pP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Значительные</a:t>
            </a:r>
            <a:r>
              <a:rPr dirty="0" sz="800" spc="-4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ресурсы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также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65">
                <a:solidFill>
                  <a:srgbClr val="221E1F"/>
                </a:solidFill>
                <a:latin typeface="Microsoft Sans Serif"/>
                <a:cs typeface="Microsoft Sans Serif"/>
              </a:rPr>
              <a:t>будут</a:t>
            </a:r>
            <a:r>
              <a:rPr dirty="0" sz="800" spc="-4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предусмотрены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на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восстановление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новых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0">
                <a:solidFill>
                  <a:srgbClr val="221E1F"/>
                </a:solidFill>
                <a:latin typeface="Microsoft Sans Serif"/>
                <a:cs typeface="Microsoft Sans Serif"/>
              </a:rPr>
              <a:t>субъектов</a:t>
            </a:r>
            <a:r>
              <a:rPr dirty="0" sz="800" spc="1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0">
                <a:solidFill>
                  <a:srgbClr val="221E1F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75">
                <a:solidFill>
                  <a:srgbClr val="221E1F"/>
                </a:solidFill>
                <a:latin typeface="Microsoft Sans Serif"/>
                <a:cs typeface="Microsoft Sans Serif"/>
              </a:rPr>
              <a:t>Феде- </a:t>
            </a:r>
            <a:r>
              <a:rPr dirty="0" sz="800" spc="-20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рации</a:t>
            </a:r>
            <a:r>
              <a:rPr dirty="0" sz="800" spc="5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105">
                <a:solidFill>
                  <a:srgbClr val="221E1F"/>
                </a:solidFill>
                <a:latin typeface="Microsoft Sans Serif"/>
                <a:cs typeface="Microsoft Sans Serif"/>
              </a:rPr>
              <a:t>и</a:t>
            </a:r>
            <a:r>
              <a:rPr dirty="0" sz="800" spc="-2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укрепление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95">
                <a:solidFill>
                  <a:srgbClr val="221E1F"/>
                </a:solidFill>
                <a:latin typeface="Microsoft Sans Serif"/>
                <a:cs typeface="Microsoft Sans Serif"/>
              </a:rPr>
              <a:t>национальной</a:t>
            </a:r>
            <a:r>
              <a:rPr dirty="0" sz="800" spc="10">
                <a:solidFill>
                  <a:srgbClr val="221E1F"/>
                </a:solidFill>
                <a:latin typeface="Microsoft Sans Serif"/>
                <a:cs typeface="Microsoft Sans Serif"/>
              </a:rPr>
              <a:t> </a:t>
            </a:r>
            <a:r>
              <a:rPr dirty="0" sz="800" spc="85">
                <a:solidFill>
                  <a:srgbClr val="221E1F"/>
                </a:solidFill>
                <a:latin typeface="Microsoft Sans Serif"/>
                <a:cs typeface="Microsoft Sans Serif"/>
              </a:rPr>
              <a:t>обороны.</a:t>
            </a:r>
            <a:endParaRPr sz="800">
              <a:latin typeface="Microsoft Sans Serif"/>
              <a:cs typeface="Microsoft Sans Serif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1064381" y="10075802"/>
            <a:ext cx="3210560" cy="101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25">
                <a:solidFill>
                  <a:srgbClr val="808184"/>
                </a:solidFill>
                <a:latin typeface="Microsoft Sans Serif"/>
                <a:cs typeface="Microsoft Sans Serif"/>
              </a:rPr>
              <a:t>Здесь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60">
                <a:solidFill>
                  <a:srgbClr val="808184"/>
                </a:solidFill>
                <a:latin typeface="Microsoft Sans Serif"/>
                <a:cs typeface="Microsoft Sans Serif"/>
              </a:rPr>
              <a:t>и</a:t>
            </a:r>
            <a:r>
              <a:rPr dirty="0" sz="500" spc="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далее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100">
                <a:solidFill>
                  <a:srgbClr val="808184"/>
                </a:solidFill>
                <a:latin typeface="Microsoft Sans Serif"/>
                <a:cs typeface="Microsoft Sans Serif"/>
              </a:rPr>
              <a:t>–</a:t>
            </a:r>
            <a:r>
              <a:rPr dirty="0" sz="500" spc="14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показатели</a:t>
            </a:r>
            <a:r>
              <a:rPr dirty="0" sz="500" spc="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сводной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бюджетной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5">
                <a:solidFill>
                  <a:srgbClr val="808184"/>
                </a:solidFill>
                <a:latin typeface="Microsoft Sans Serif"/>
                <a:cs typeface="Microsoft Sans Serif"/>
              </a:rPr>
              <a:t>росписи</a:t>
            </a:r>
            <a:r>
              <a:rPr dirty="0" sz="500" spc="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по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состоянию</a:t>
            </a:r>
            <a:r>
              <a:rPr dirty="0" sz="500" spc="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на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-1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r>
              <a:rPr dirty="0" sz="500" spc="-3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декабря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25">
                <a:solidFill>
                  <a:srgbClr val="808184"/>
                </a:solidFill>
                <a:latin typeface="Microsoft Sans Serif"/>
                <a:cs typeface="Microsoft Sans Serif"/>
              </a:rPr>
              <a:t>2023</a:t>
            </a:r>
            <a:r>
              <a:rPr dirty="0" sz="500" spc="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-20">
                <a:solidFill>
                  <a:srgbClr val="808184"/>
                </a:solidFill>
                <a:latin typeface="Microsoft Sans Serif"/>
                <a:cs typeface="Microsoft Sans Serif"/>
              </a:rPr>
              <a:t>г.</a:t>
            </a:r>
            <a:endParaRPr sz="500">
              <a:latin typeface="Microsoft Sans Serif"/>
              <a:cs typeface="Microsoft Sans Serif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3004099" y="8172305"/>
            <a:ext cx="342265" cy="393065"/>
          </a:xfrm>
          <a:prstGeom prst="rect">
            <a:avLst/>
          </a:prstGeom>
        </p:spPr>
        <p:txBody>
          <a:bodyPr wrap="square" lIns="0" tIns="3556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280"/>
              </a:spcBef>
            </a:pPr>
            <a:r>
              <a:rPr dirty="0" sz="650" spc="-1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80" b="1">
                <a:solidFill>
                  <a:srgbClr val="221E1F"/>
                </a:solidFill>
                <a:latin typeface="Arial"/>
                <a:cs typeface="Arial"/>
              </a:rPr>
              <a:t>6</a:t>
            </a:r>
            <a:r>
              <a:rPr dirty="0" sz="650" spc="110" b="1">
                <a:solidFill>
                  <a:srgbClr val="221E1F"/>
                </a:solidFill>
                <a:latin typeface="Arial"/>
                <a:cs typeface="Arial"/>
              </a:rPr>
              <a:t>4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9</a:t>
            </a:r>
            <a:r>
              <a:rPr dirty="0" sz="650" spc="45" b="1">
                <a:solidFill>
                  <a:srgbClr val="221E1F"/>
                </a:solidFill>
                <a:latin typeface="Arial"/>
                <a:cs typeface="Arial"/>
              </a:rPr>
              <a:t>,</a:t>
            </a:r>
            <a:r>
              <a:rPr dirty="0" sz="650" spc="20" b="1">
                <a:solidFill>
                  <a:srgbClr val="221E1F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  <a:p>
            <a:pPr marL="19685">
              <a:lnSpc>
                <a:spcPct val="100000"/>
              </a:lnSpc>
              <a:spcBef>
                <a:spcPts val="185"/>
              </a:spcBef>
            </a:pPr>
            <a:r>
              <a:rPr dirty="0" sz="650" spc="-1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95" b="1">
                <a:solidFill>
                  <a:srgbClr val="221E1F"/>
                </a:solidFill>
                <a:latin typeface="Arial"/>
                <a:cs typeface="Arial"/>
              </a:rPr>
              <a:t>64</a:t>
            </a:r>
            <a:r>
              <a:rPr dirty="0" sz="650" spc="40" b="1">
                <a:solidFill>
                  <a:srgbClr val="221E1F"/>
                </a:solidFill>
                <a:latin typeface="Arial"/>
                <a:cs typeface="Arial"/>
              </a:rPr>
              <a:t>5,5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85"/>
              </a:spcBef>
            </a:pPr>
            <a:r>
              <a:rPr dirty="0" sz="650" spc="-110" b="1">
                <a:solidFill>
                  <a:srgbClr val="221E1F"/>
                </a:solidFill>
                <a:latin typeface="Arial"/>
                <a:cs typeface="Arial"/>
              </a:rPr>
              <a:t>1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 </a:t>
            </a:r>
            <a:r>
              <a:rPr dirty="0" sz="650" spc="30" b="1">
                <a:solidFill>
                  <a:srgbClr val="221E1F"/>
                </a:solidFill>
                <a:latin typeface="Arial"/>
                <a:cs typeface="Arial"/>
              </a:rPr>
              <a:t>621,9</a:t>
            </a:r>
            <a:endParaRPr sz="65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8206099" y="7236001"/>
            <a:ext cx="5770245" cy="349885"/>
          </a:xfrm>
          <a:prstGeom prst="rect">
            <a:avLst/>
          </a:prstGeom>
        </p:spPr>
        <p:txBody>
          <a:bodyPr wrap="square" lIns="0" tIns="44450" rIns="0" bIns="0" rtlCol="0" vert="horz">
            <a:spAutoFit/>
          </a:bodyPr>
          <a:lstStyle/>
          <a:p>
            <a:pPr marL="45720">
              <a:lnSpc>
                <a:spcPct val="100000"/>
              </a:lnSpc>
              <a:spcBef>
                <a:spcPts val="350"/>
              </a:spcBef>
            </a:pP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*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С</a:t>
            </a: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Б</a:t>
            </a:r>
            <a:r>
              <a:rPr dirty="0" sz="500" spc="20">
                <a:solidFill>
                  <a:srgbClr val="808184"/>
                </a:solidFill>
                <a:latin typeface="Microsoft Sans Serif"/>
                <a:cs typeface="Microsoft Sans Serif"/>
              </a:rPr>
              <a:t>Р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65">
                <a:solidFill>
                  <a:srgbClr val="808184"/>
                </a:solidFill>
                <a:latin typeface="Microsoft Sans Serif"/>
                <a:cs typeface="Microsoft Sans Serif"/>
              </a:rPr>
              <a:t>п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с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500" spc="55">
                <a:solidFill>
                  <a:srgbClr val="808184"/>
                </a:solidFill>
                <a:latin typeface="Microsoft Sans Serif"/>
                <a:cs typeface="Microsoft Sans Serif"/>
              </a:rPr>
              <a:t>с</a:t>
            </a:r>
            <a:r>
              <a:rPr dirty="0" sz="500" spc="15">
                <a:solidFill>
                  <a:srgbClr val="808184"/>
                </a:solidFill>
                <a:latin typeface="Microsoft Sans Serif"/>
                <a:cs typeface="Microsoft Sans Serif"/>
              </a:rPr>
              <a:t>т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я</a:t>
            </a:r>
            <a:r>
              <a:rPr dirty="0" sz="500" spc="60">
                <a:solidFill>
                  <a:srgbClr val="808184"/>
                </a:solidFill>
                <a:latin typeface="Microsoft Sans Serif"/>
                <a:cs typeface="Microsoft Sans Serif"/>
              </a:rPr>
              <a:t>н</a:t>
            </a:r>
            <a:r>
              <a:rPr dirty="0" sz="500" spc="65">
                <a:solidFill>
                  <a:srgbClr val="808184"/>
                </a:solidFill>
                <a:latin typeface="Microsoft Sans Serif"/>
                <a:cs typeface="Microsoft Sans Serif"/>
              </a:rPr>
              <a:t>и</a:t>
            </a:r>
            <a:r>
              <a:rPr dirty="0" sz="500" spc="60">
                <a:solidFill>
                  <a:srgbClr val="808184"/>
                </a:solidFill>
                <a:latin typeface="Microsoft Sans Serif"/>
                <a:cs typeface="Microsoft Sans Serif"/>
              </a:rPr>
              <a:t>ю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65">
                <a:solidFill>
                  <a:srgbClr val="808184"/>
                </a:solidFill>
                <a:latin typeface="Microsoft Sans Serif"/>
                <a:cs typeface="Microsoft Sans Serif"/>
              </a:rPr>
              <a:t>н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а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-100">
                <a:solidFill>
                  <a:srgbClr val="808184"/>
                </a:solidFill>
                <a:latin typeface="Microsoft Sans Serif"/>
                <a:cs typeface="Microsoft Sans Serif"/>
              </a:rPr>
              <a:t>1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д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е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к</a:t>
            </a:r>
            <a:r>
              <a:rPr dirty="0" sz="500" spc="15">
                <a:solidFill>
                  <a:srgbClr val="808184"/>
                </a:solidFill>
                <a:latin typeface="Microsoft Sans Serif"/>
                <a:cs typeface="Microsoft Sans Serif"/>
              </a:rPr>
              <a:t>а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б</a:t>
            </a:r>
            <a:r>
              <a:rPr dirty="0" sz="500" spc="70">
                <a:solidFill>
                  <a:srgbClr val="808184"/>
                </a:solidFill>
                <a:latin typeface="Microsoft Sans Serif"/>
                <a:cs typeface="Microsoft Sans Serif"/>
              </a:rPr>
              <a:t>р</a:t>
            </a: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я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500" spc="55">
                <a:solidFill>
                  <a:srgbClr val="808184"/>
                </a:solidFill>
                <a:latin typeface="Microsoft Sans Serif"/>
                <a:cs typeface="Microsoft Sans Serif"/>
              </a:rPr>
              <a:t>0</a:t>
            </a: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2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3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50">
                <a:solidFill>
                  <a:srgbClr val="808184"/>
                </a:solidFill>
                <a:latin typeface="Microsoft Sans Serif"/>
                <a:cs typeface="Microsoft Sans Serif"/>
              </a:rPr>
              <a:t>г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о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д</a:t>
            </a:r>
            <a:r>
              <a:rPr dirty="0" sz="500" spc="20">
                <a:solidFill>
                  <a:srgbClr val="808184"/>
                </a:solidFill>
                <a:latin typeface="Microsoft Sans Serif"/>
                <a:cs typeface="Microsoft Sans Serif"/>
              </a:rPr>
              <a:t>а</a:t>
            </a:r>
            <a:r>
              <a:rPr dirty="0" sz="500" spc="-35">
                <a:solidFill>
                  <a:srgbClr val="808184"/>
                </a:solidFill>
                <a:latin typeface="Microsoft Sans Serif"/>
                <a:cs typeface="Microsoft Sans Serif"/>
              </a:rPr>
              <a:t>.</a:t>
            </a:r>
            <a:endParaRPr sz="500">
              <a:latin typeface="Microsoft Sans Serif"/>
              <a:cs typeface="Microsoft Sans Serif"/>
            </a:endParaRPr>
          </a:p>
          <a:p>
            <a:pPr marL="81280" marR="5080" indent="-69215">
              <a:lnSpc>
                <a:spcPct val="141700"/>
              </a:lnSpc>
            </a:pP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**</a:t>
            </a:r>
            <a:r>
              <a:rPr dirty="0" sz="500" spc="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В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соответствии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с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указанием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Президента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Российской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Федерации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с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2024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года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начинается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реализация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национального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проекта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«Беспилотные</a:t>
            </a:r>
            <a:r>
              <a:rPr dirty="0" sz="500" spc="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авиационные</a:t>
            </a:r>
            <a:r>
              <a:rPr dirty="0" sz="500" spc="1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25">
                <a:solidFill>
                  <a:srgbClr val="808184"/>
                </a:solidFill>
                <a:latin typeface="Microsoft Sans Serif"/>
                <a:cs typeface="Microsoft Sans Serif"/>
              </a:rPr>
              <a:t>системы», </a:t>
            </a:r>
            <a:r>
              <a:rPr dirty="0" sz="500" spc="3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0">
                <a:solidFill>
                  <a:srgbClr val="808184"/>
                </a:solidFill>
                <a:latin typeface="Microsoft Sans Serif"/>
                <a:cs typeface="Microsoft Sans Serif"/>
              </a:rPr>
              <a:t>финансовое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обеспечение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которого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составит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в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20">
                <a:solidFill>
                  <a:srgbClr val="808184"/>
                </a:solidFill>
                <a:latin typeface="Microsoft Sans Serif"/>
                <a:cs typeface="Microsoft Sans Serif"/>
              </a:rPr>
              <a:t>2025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году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-40">
                <a:solidFill>
                  <a:srgbClr val="808184"/>
                </a:solidFill>
                <a:latin typeface="Microsoft Sans Serif"/>
                <a:cs typeface="Microsoft Sans Serif"/>
              </a:rPr>
              <a:t>11,0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млрд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рублей,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в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25">
                <a:solidFill>
                  <a:srgbClr val="808184"/>
                </a:solidFill>
                <a:latin typeface="Microsoft Sans Serif"/>
                <a:cs typeface="Microsoft Sans Serif"/>
              </a:rPr>
              <a:t>2026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году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100">
                <a:solidFill>
                  <a:srgbClr val="808184"/>
                </a:solidFill>
                <a:latin typeface="Microsoft Sans Serif"/>
                <a:cs typeface="Microsoft Sans Serif"/>
              </a:rPr>
              <a:t>–</a:t>
            </a:r>
            <a:r>
              <a:rPr dirty="0" sz="500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-10">
                <a:solidFill>
                  <a:srgbClr val="808184"/>
                </a:solidFill>
                <a:latin typeface="Microsoft Sans Serif"/>
                <a:cs typeface="Microsoft Sans Serif"/>
              </a:rPr>
              <a:t>10,2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45">
                <a:solidFill>
                  <a:srgbClr val="808184"/>
                </a:solidFill>
                <a:latin typeface="Microsoft Sans Serif"/>
                <a:cs typeface="Microsoft Sans Serif"/>
              </a:rPr>
              <a:t>млрд</a:t>
            </a:r>
            <a:r>
              <a:rPr dirty="0" sz="500" spc="-5">
                <a:solidFill>
                  <a:srgbClr val="808184"/>
                </a:solidFill>
                <a:latin typeface="Microsoft Sans Serif"/>
                <a:cs typeface="Microsoft Sans Serif"/>
              </a:rPr>
              <a:t> </a:t>
            </a:r>
            <a:r>
              <a:rPr dirty="0" sz="500" spc="35">
                <a:solidFill>
                  <a:srgbClr val="808184"/>
                </a:solidFill>
                <a:latin typeface="Microsoft Sans Serif"/>
                <a:cs typeface="Microsoft Sans Serif"/>
              </a:rPr>
              <a:t>рублей.</a:t>
            </a:r>
            <a:endParaRPr sz="500">
              <a:latin typeface="Microsoft Sans Serif"/>
              <a:cs typeface="Microsoft Sans Serif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00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2024-02-28T12:17:41Z</dcterms:created>
  <dcterms:modified xsi:type="dcterms:W3CDTF">2024-02-28T12:17:41Z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LastSaved">
    <vt:filetime>2024-02-28T00:00:00Z</vt:filetime>
  </property>
</Properties>
</file>